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58" r:id="rId4"/>
    <p:sldId id="259" r:id="rId5"/>
    <p:sldId id="260" r:id="rId6"/>
    <p:sldId id="266" r:id="rId7"/>
    <p:sldId id="272" r:id="rId8"/>
    <p:sldId id="267" r:id="rId9"/>
    <p:sldId id="268" r:id="rId10"/>
    <p:sldId id="269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1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A8BEF-CB56-41A5-8FE9-BB6206B8BD07}" type="datetimeFigureOut">
              <a:rPr lang="fr-FR" smtClean="0"/>
              <a:t>01/05/2026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D1D03-A77F-4C29-B8F8-262F3520C0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9417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A8BEF-CB56-41A5-8FE9-BB6206B8BD07}" type="datetimeFigureOut">
              <a:rPr lang="fr-FR" smtClean="0"/>
              <a:t>01/05/2026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D1D03-A77F-4C29-B8F8-262F3520C0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9035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A8BEF-CB56-41A5-8FE9-BB6206B8BD07}" type="datetimeFigureOut">
              <a:rPr lang="fr-FR" smtClean="0"/>
              <a:t>01/05/2026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D1D03-A77F-4C29-B8F8-262F3520C0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162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A8BEF-CB56-41A5-8FE9-BB6206B8BD07}" type="datetimeFigureOut">
              <a:rPr lang="fr-FR" smtClean="0"/>
              <a:t>01/05/2026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D1D03-A77F-4C29-B8F8-262F3520C0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7915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A8BEF-CB56-41A5-8FE9-BB6206B8BD07}" type="datetimeFigureOut">
              <a:rPr lang="fr-FR" smtClean="0"/>
              <a:t>01/05/2026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D1D03-A77F-4C29-B8F8-262F3520C0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5072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A8BEF-CB56-41A5-8FE9-BB6206B8BD07}" type="datetimeFigureOut">
              <a:rPr lang="fr-FR" smtClean="0"/>
              <a:t>01/05/2026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D1D03-A77F-4C29-B8F8-262F3520C0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4299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A8BEF-CB56-41A5-8FE9-BB6206B8BD07}" type="datetimeFigureOut">
              <a:rPr lang="fr-FR" smtClean="0"/>
              <a:t>01/05/2026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D1D03-A77F-4C29-B8F8-262F3520C0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8487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A8BEF-CB56-41A5-8FE9-BB6206B8BD07}" type="datetimeFigureOut">
              <a:rPr lang="fr-FR" smtClean="0"/>
              <a:t>01/05/2026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D1D03-A77F-4C29-B8F8-262F3520C0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5838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A8BEF-CB56-41A5-8FE9-BB6206B8BD07}" type="datetimeFigureOut">
              <a:rPr lang="fr-FR" smtClean="0"/>
              <a:t>01/05/2026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D1D03-A77F-4C29-B8F8-262F3520C0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6910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A8BEF-CB56-41A5-8FE9-BB6206B8BD07}" type="datetimeFigureOut">
              <a:rPr lang="fr-FR" smtClean="0"/>
              <a:t>01/05/2026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D1D03-A77F-4C29-B8F8-262F3520C0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6587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A8BEF-CB56-41A5-8FE9-BB6206B8BD07}" type="datetimeFigureOut">
              <a:rPr lang="fr-FR" smtClean="0"/>
              <a:t>01/05/2026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D1D03-A77F-4C29-B8F8-262F3520C0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3497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A8BEF-CB56-41A5-8FE9-BB6206B8BD07}" type="datetimeFigureOut">
              <a:rPr lang="fr-FR" smtClean="0"/>
              <a:t>01/05/2026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3D1D03-A77F-4C29-B8F8-262F3520C0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3021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egistre-dematerialise.fr/7275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consultation-du-public-7275@registre-dematerialise.f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8675" y="1457325"/>
            <a:ext cx="9591675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>
                <a:solidFill>
                  <a:schemeClr val="accent1">
                    <a:lumMod val="75000"/>
                  </a:schemeClr>
                </a:solidFill>
              </a:rPr>
              <a:t>CONSULTATION DU PUBLIC </a:t>
            </a:r>
          </a:p>
          <a:p>
            <a:pPr algn="ctr"/>
            <a:endParaRPr lang="fr-FR" sz="32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AYANT POUR OBJET</a:t>
            </a:r>
          </a:p>
          <a:p>
            <a:endParaRPr lang="fr-FR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LA DEMANDE D’AUTORISATION ENVIRONNEMENTALE RELATIVE A LA RÉALISATION</a:t>
            </a:r>
          </a:p>
          <a:p>
            <a:pPr algn="ctr"/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 D’UN AMÉNAGEMENT URBAIN « BAIE DE PRINCES »</a:t>
            </a:r>
          </a:p>
          <a:p>
            <a:pPr algn="ctr"/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 CONCERNANT UN COMPLEXE TOURISTIQUE  HÔTELIER SUR LA COMMUNE D’ORANGE</a:t>
            </a:r>
          </a:p>
          <a:p>
            <a:pPr algn="ctr"/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 ET LE PERMIS D’AMÉNAGER, DÉPOSÉ PAR LA SOCIÉTÉ </a:t>
            </a:r>
            <a:r>
              <a:rPr lang="fr-FR" b="1" i="1" dirty="0" smtClean="0">
                <a:solidFill>
                  <a:schemeClr val="accent1">
                    <a:lumMod val="75000"/>
                  </a:schemeClr>
                </a:solidFill>
              </a:rPr>
              <a:t>IMMOBILIS</a:t>
            </a:r>
            <a:endParaRPr lang="fr-FR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343275" y="4953000"/>
            <a:ext cx="4792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1</a:t>
            </a:r>
            <a:r>
              <a:rPr lang="fr-FR" baseline="30000" dirty="0" smtClean="0">
                <a:solidFill>
                  <a:schemeClr val="accent1">
                    <a:lumMod val="75000"/>
                  </a:schemeClr>
                </a:solidFill>
              </a:rPr>
              <a:t>ère</a:t>
            </a:r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 RÉUNION PUBLIQUE DU JEUDI 30 AVRIL 2026</a:t>
            </a:r>
            <a:endParaRPr lang="fr-F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838700" y="6391275"/>
            <a:ext cx="13965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accent1">
                    <a:lumMod val="75000"/>
                  </a:schemeClr>
                </a:solidFill>
              </a:rPr>
              <a:t>CP 26000026/84</a:t>
            </a:r>
            <a:endParaRPr lang="fr-FR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0507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838700" y="6391275"/>
            <a:ext cx="13965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accent1">
                    <a:lumMod val="75000"/>
                  </a:schemeClr>
                </a:solidFill>
              </a:rPr>
              <a:t>CP 26000026/84</a:t>
            </a:r>
            <a:endParaRPr lang="fr-FR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3143310" y="1724025"/>
            <a:ext cx="56695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b="1" dirty="0" smtClean="0">
                <a:solidFill>
                  <a:schemeClr val="accent1">
                    <a:lumMod val="75000"/>
                  </a:schemeClr>
                </a:solidFill>
              </a:rPr>
              <a:t>MERCI POUR VOTRE ATTENTION</a:t>
            </a:r>
            <a:endParaRPr lang="fr-FR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478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838700" y="6391275"/>
            <a:ext cx="13965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accent1">
                    <a:lumMod val="75000"/>
                  </a:schemeClr>
                </a:solidFill>
              </a:rPr>
              <a:t>CP 26000026/84</a:t>
            </a:r>
            <a:endParaRPr lang="fr-FR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4248150" y="1085850"/>
            <a:ext cx="37866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b="1" dirty="0" smtClean="0">
                <a:solidFill>
                  <a:schemeClr val="accent1">
                    <a:lumMod val="75000"/>
                  </a:schemeClr>
                </a:solidFill>
              </a:rPr>
              <a:t>DE QUOI S’AGIT – IL ?</a:t>
            </a:r>
            <a:endParaRPr lang="fr-FR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362075" y="2257425"/>
            <a:ext cx="10728899" cy="27392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>
                <a:solidFill>
                  <a:schemeClr val="accent1">
                    <a:lumMod val="75000"/>
                  </a:schemeClr>
                </a:solidFill>
              </a:rPr>
              <a:t>Il est procédé à une Consultation du public portant sur </a:t>
            </a:r>
            <a:r>
              <a:rPr lang="fr-FR" sz="2000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  <a:p>
            <a:endParaRPr lang="fr-FR" sz="20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r-FR" sz="2000" dirty="0" smtClean="0">
                <a:solidFill>
                  <a:schemeClr val="accent1">
                    <a:lumMod val="75000"/>
                  </a:schemeClr>
                </a:solidFill>
              </a:rPr>
              <a:t>1°) une </a:t>
            </a:r>
            <a:r>
              <a:rPr lang="fr-FR" sz="2000" dirty="0">
                <a:solidFill>
                  <a:schemeClr val="accent1">
                    <a:lumMod val="75000"/>
                  </a:schemeClr>
                </a:solidFill>
              </a:rPr>
              <a:t>demande d’autorisation environnementale relative aux travaux d’aménagement urbain « Baie</a:t>
            </a:r>
          </a:p>
          <a:p>
            <a:r>
              <a:rPr lang="fr-FR" sz="2000" dirty="0">
                <a:solidFill>
                  <a:schemeClr val="accent1">
                    <a:lumMod val="75000"/>
                  </a:schemeClr>
                </a:solidFill>
              </a:rPr>
              <a:t>des Princes » </a:t>
            </a:r>
            <a:endParaRPr lang="fr-FR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r-FR" sz="1400" dirty="0" smtClean="0">
                <a:solidFill>
                  <a:schemeClr val="accent1">
                    <a:lumMod val="75000"/>
                  </a:schemeClr>
                </a:solidFill>
              </a:rPr>
              <a:t>définie </a:t>
            </a:r>
            <a:r>
              <a:rPr lang="fr-FR" sz="1400" dirty="0">
                <a:solidFill>
                  <a:schemeClr val="accent1">
                    <a:lumMod val="75000"/>
                  </a:schemeClr>
                </a:solidFill>
              </a:rPr>
              <a:t>aux articles L.214-1 à 214-6 du Code de l’environnement ainsi qu’au titre de</a:t>
            </a:r>
          </a:p>
          <a:p>
            <a:r>
              <a:rPr lang="fr-FR" sz="1400" dirty="0">
                <a:solidFill>
                  <a:schemeClr val="accent1">
                    <a:lumMod val="75000"/>
                  </a:schemeClr>
                </a:solidFill>
              </a:rPr>
              <a:t>la nomenclature définie à l’article R.511-9 du même Code </a:t>
            </a:r>
            <a:r>
              <a:rPr lang="fr-FR" sz="1400" dirty="0" smtClean="0">
                <a:solidFill>
                  <a:schemeClr val="accent1">
                    <a:lumMod val="75000"/>
                  </a:schemeClr>
                </a:solidFill>
              </a:rPr>
              <a:t>;</a:t>
            </a:r>
          </a:p>
          <a:p>
            <a:endParaRPr lang="fr-FR" sz="12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fr-FR" sz="2000" dirty="0" smtClean="0">
                <a:solidFill>
                  <a:schemeClr val="accent1">
                    <a:lumMod val="75000"/>
                  </a:schemeClr>
                </a:solidFill>
              </a:rPr>
              <a:t>°) un </a:t>
            </a:r>
            <a:r>
              <a:rPr lang="fr-FR" sz="2000" dirty="0">
                <a:solidFill>
                  <a:schemeClr val="accent1">
                    <a:lumMod val="75000"/>
                  </a:schemeClr>
                </a:solidFill>
              </a:rPr>
              <a:t>permis </a:t>
            </a:r>
            <a:r>
              <a:rPr lang="fr-FR" sz="2000" dirty="0" smtClean="0">
                <a:solidFill>
                  <a:schemeClr val="accent1">
                    <a:lumMod val="75000"/>
                  </a:schemeClr>
                </a:solidFill>
              </a:rPr>
              <a:t>d'aménager</a:t>
            </a:r>
          </a:p>
          <a:p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 sz="1400" dirty="0">
                <a:solidFill>
                  <a:schemeClr val="accent1">
                    <a:lumMod val="75000"/>
                  </a:schemeClr>
                </a:solidFill>
              </a:rPr>
              <a:t>définie aux articles R.421-19, L.441-4 et suivants du Code de l’urbanisme ;</a:t>
            </a:r>
          </a:p>
          <a:p>
            <a:r>
              <a:rPr lang="fr-FR" sz="1400" dirty="0">
                <a:solidFill>
                  <a:schemeClr val="accent1">
                    <a:lumMod val="75000"/>
                  </a:schemeClr>
                </a:solidFill>
              </a:rPr>
              <a:t>présenté par la société IMMOBILIS</a:t>
            </a:r>
          </a:p>
        </p:txBody>
      </p:sp>
    </p:spTree>
    <p:extLst>
      <p:ext uri="{BB962C8B-B14F-4D97-AF65-F5344CB8AC3E}">
        <p14:creationId xmlns:p14="http://schemas.microsoft.com/office/powerpoint/2010/main" val="2824162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838700" y="6391275"/>
            <a:ext cx="13965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accent1">
                    <a:lumMod val="75000"/>
                  </a:schemeClr>
                </a:solidFill>
              </a:rPr>
              <a:t>CP 26000026/84</a:t>
            </a:r>
            <a:endParaRPr lang="fr-FR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887" y="2890837"/>
            <a:ext cx="8791575" cy="2867025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2162" y="754855"/>
            <a:ext cx="7134225" cy="1819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951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838700" y="6391275"/>
            <a:ext cx="13965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accent1">
                    <a:lumMod val="75000"/>
                  </a:schemeClr>
                </a:solidFill>
              </a:rPr>
              <a:t>CP 26000026/84</a:t>
            </a:r>
            <a:endParaRPr lang="fr-FR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8062" y="623887"/>
            <a:ext cx="4391025" cy="866775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7787" y="2243137"/>
            <a:ext cx="9134475" cy="3743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057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838700" y="6391275"/>
            <a:ext cx="13965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accent1">
                    <a:lumMod val="75000"/>
                  </a:schemeClr>
                </a:solidFill>
              </a:rPr>
              <a:t>CP 26000026/84</a:t>
            </a:r>
            <a:endParaRPr lang="fr-FR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900" y="800100"/>
            <a:ext cx="4095750" cy="87630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8725" y="2081212"/>
            <a:ext cx="9182100" cy="3457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5290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838700" y="6391275"/>
            <a:ext cx="13965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accent1">
                    <a:lumMod val="75000"/>
                  </a:schemeClr>
                </a:solidFill>
              </a:rPr>
              <a:t>CP 26000026/84</a:t>
            </a:r>
            <a:endParaRPr lang="fr-FR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2722330" y="700712"/>
            <a:ext cx="62769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>
                <a:solidFill>
                  <a:schemeClr val="accent1">
                    <a:lumMod val="75000"/>
                  </a:schemeClr>
                </a:solidFill>
              </a:rPr>
              <a:t>LE CALENDRIER</a:t>
            </a:r>
            <a:endParaRPr lang="fr-FR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685925" y="2076450"/>
            <a:ext cx="10016781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La consultation du public se déroule du 29 avril (8h) au 30 juillet (17h)</a:t>
            </a:r>
          </a:p>
          <a:p>
            <a:pPr marL="285750" indent="-285750">
              <a:buFontTx/>
              <a:buChar char="-"/>
            </a:pPr>
            <a:endParaRPr lang="fr-FR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Tx/>
              <a:buChar char="-"/>
            </a:pPr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Réunions publiques: 30 avril (</a:t>
            </a:r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18 h</a:t>
            </a:r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) et 23 juillet (</a:t>
            </a:r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18 h</a:t>
            </a:r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) au théâtre municipal d’Orange</a:t>
            </a:r>
          </a:p>
          <a:p>
            <a:pPr marL="285750" indent="-285750">
              <a:buFontTx/>
              <a:buChar char="-"/>
            </a:pPr>
            <a:endParaRPr lang="fr-FR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Tx/>
              <a:buChar char="-"/>
            </a:pPr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Permanences : les 1</a:t>
            </a:r>
            <a:r>
              <a:rPr lang="fr-FR" baseline="30000" dirty="0" smtClean="0">
                <a:solidFill>
                  <a:schemeClr val="accent1">
                    <a:lumMod val="75000"/>
                  </a:schemeClr>
                </a:solidFill>
              </a:rPr>
              <a:t>er</a:t>
            </a:r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 juin (14h/17h) et 29 juin (14h/17h) à l’Hôtel de Communauté/Service urbanisme</a:t>
            </a:r>
          </a:p>
          <a:p>
            <a:pPr marL="285750" indent="-285750">
              <a:buFontTx/>
              <a:buChar char="-"/>
            </a:pPr>
            <a:endParaRPr lang="fr-FR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Tx/>
              <a:buChar char="-"/>
            </a:pPr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Restitution du rapport et conclusions motivées: </a:t>
            </a:r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20 </a:t>
            </a:r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août </a:t>
            </a:r>
            <a:endParaRPr lang="fr-F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3016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838700" y="6391275"/>
            <a:ext cx="13965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accent1">
                    <a:lumMod val="75000"/>
                  </a:schemeClr>
                </a:solidFill>
              </a:rPr>
              <a:t>CP 26000026/84</a:t>
            </a:r>
            <a:endParaRPr lang="fr-FR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2579455" y="912376"/>
            <a:ext cx="62769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>
                <a:solidFill>
                  <a:schemeClr val="accent1">
                    <a:lumMod val="75000"/>
                  </a:schemeClr>
                </a:solidFill>
              </a:rPr>
              <a:t>DISPOSITIONS PRATIQUES</a:t>
            </a:r>
            <a:endParaRPr lang="fr-FR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990202" y="2189887"/>
            <a:ext cx="728532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Le dossier est divisé en 2 parties:</a:t>
            </a:r>
          </a:p>
          <a:p>
            <a:pPr marL="285750" indent="-285750">
              <a:buFontTx/>
              <a:buChar char="-"/>
            </a:pPr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Le dossier correspondant à la demande d’autorisation environnementale</a:t>
            </a:r>
          </a:p>
          <a:p>
            <a:pPr marL="285750" indent="-285750">
              <a:buFontTx/>
              <a:buChar char="-"/>
            </a:pPr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Le dossier correspondant à la demande de permis d’aménager</a:t>
            </a:r>
          </a:p>
          <a:p>
            <a:pPr marL="285750" indent="-285750">
              <a:buFontTx/>
              <a:buChar char="-"/>
            </a:pPr>
            <a:endParaRPr lang="fr-FR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Tx/>
              <a:buChar char="-"/>
            </a:pPr>
            <a:endParaRPr lang="fr-FR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Tx/>
              <a:buChar char="-"/>
            </a:pPr>
            <a:endParaRPr lang="fr-F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8452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838700" y="6391275"/>
            <a:ext cx="13965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400" dirty="0" smtClean="0">
                <a:solidFill>
                  <a:schemeClr val="accent1">
                    <a:lumMod val="75000"/>
                  </a:schemeClr>
                </a:solidFill>
              </a:rPr>
              <a:t>CP 26000026/84</a:t>
            </a:r>
            <a:endParaRPr lang="fr-FR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04875" y="1764416"/>
            <a:ext cx="10439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Le 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dossier de consultation du public sur support papier est tenu à la disposition du public pendant toute</a:t>
            </a:r>
          </a:p>
          <a:p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la durée de la consultation du public sur les lieux suivants :</a:t>
            </a:r>
          </a:p>
          <a:p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- Hôtel 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de communautés / service urbanisme 307 avenue de l’arc de triomphe 84 100 Orange, aux</a:t>
            </a:r>
          </a:p>
          <a:p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jours et heures ouvrables des services,</a:t>
            </a:r>
          </a:p>
          <a:p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- Direction 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Départementale des Territoires de Vaucluse Cité administrative Avenue du 7ème Génie</a:t>
            </a:r>
          </a:p>
          <a:p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84000 AVIGNON </a:t>
            </a:r>
            <a:endParaRPr lang="fr-FR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fr-FR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Un 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accès gratuit au dossier est, en outre, garanti sur un poste informatique ouvert au service urbanisme</a:t>
            </a:r>
          </a:p>
          <a:p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d'Orange</a:t>
            </a:r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endParaRPr lang="fr-FR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Le dossier et les informations relatives à la consultation du public sont également consultables à</a:t>
            </a:r>
          </a:p>
          <a:p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l'adresse suivante :</a:t>
            </a:r>
          </a:p>
          <a:p>
            <a:r>
              <a:rPr lang="fr-FR" dirty="0">
                <a:solidFill>
                  <a:schemeClr val="accent1">
                    <a:lumMod val="75000"/>
                  </a:schemeClr>
                </a:solidFill>
                <a:hlinkClick r:id="rId2"/>
              </a:rPr>
              <a:t>https://www.registre-dematerialise.fr/7275</a:t>
            </a:r>
            <a:r>
              <a:rPr lang="fr-FR" dirty="0" smtClean="0">
                <a:solidFill>
                  <a:schemeClr val="accent1">
                    <a:lumMod val="75000"/>
                  </a:schemeClr>
                </a:solidFill>
                <a:hlinkClick r:id="rId2"/>
              </a:rPr>
              <a:t>/</a:t>
            </a:r>
            <a:endParaRPr lang="fr-FR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fr-FR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Le dossier de consultation du publique est communicable à toute personne sur sa demande et à ses</a:t>
            </a:r>
          </a:p>
          <a:p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frais, avant l'ouverture de la consultation du publique ou pendant celle-ci.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2779480" y="800100"/>
            <a:ext cx="62769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>
                <a:solidFill>
                  <a:schemeClr val="accent1">
                    <a:lumMod val="75000"/>
                  </a:schemeClr>
                </a:solidFill>
              </a:rPr>
              <a:t>CONSULTATION DU DOSSIER</a:t>
            </a:r>
            <a:endParaRPr lang="fr-FR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3108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838700" y="6391275"/>
            <a:ext cx="13965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accent1">
                    <a:lumMod val="75000"/>
                  </a:schemeClr>
                </a:solidFill>
              </a:rPr>
              <a:t>CP 26000026/84</a:t>
            </a:r>
            <a:endParaRPr lang="fr-FR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2779480" y="800100"/>
            <a:ext cx="62769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>
                <a:solidFill>
                  <a:schemeClr val="accent1">
                    <a:lumMod val="75000"/>
                  </a:schemeClr>
                </a:solidFill>
              </a:rPr>
              <a:t>OBSERVATIONS DU PUBLIC</a:t>
            </a:r>
            <a:endParaRPr lang="fr-FR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1838325" y="2219325"/>
            <a:ext cx="9590831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Les observations du public peuvent être rédigées ou adressées pendant la durée de l’enquête </a:t>
            </a:r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  <a:p>
            <a:endParaRPr lang="fr-FR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par 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correspondance à l’attention de Monsieur le commissaire enquêteur, « Consultation du</a:t>
            </a:r>
          </a:p>
          <a:p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publique Baie des Princes, Hôtel de communautés / service urbanisme 307 avenue de l’arc de</a:t>
            </a:r>
          </a:p>
          <a:p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triomphe 84 100 Orange» </a:t>
            </a:r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,</a:t>
            </a:r>
          </a:p>
          <a:p>
            <a:endParaRPr lang="fr-FR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- par 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courrier électronique</a:t>
            </a:r>
          </a:p>
          <a:p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à l’adresse suivante : </a:t>
            </a:r>
            <a:r>
              <a:rPr lang="fr-FR" u="sng" dirty="0" smtClean="0">
                <a:solidFill>
                  <a:schemeClr val="accent1">
                    <a:lumMod val="75000"/>
                  </a:schemeClr>
                </a:solidFill>
                <a:hlinkClick r:id="rId2"/>
              </a:rPr>
              <a:t>consultation-du-public-7275@registre-dematerialise.fr</a:t>
            </a:r>
            <a:endParaRPr lang="fr-FR" u="sng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fr-FR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fr-FR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NB: seules 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les observations parvenues pendant le délai de la consultation du public seront prises en</a:t>
            </a:r>
          </a:p>
          <a:p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considération</a:t>
            </a:r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endParaRPr lang="fr-F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465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455</Words>
  <Application>Microsoft Office PowerPoint</Application>
  <PresentationFormat>Grand écran</PresentationFormat>
  <Paragraphs>74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msi</dc:creator>
  <cp:lastModifiedBy>msi</cp:lastModifiedBy>
  <cp:revision>16</cp:revision>
  <dcterms:created xsi:type="dcterms:W3CDTF">2026-04-03T08:12:26Z</dcterms:created>
  <dcterms:modified xsi:type="dcterms:W3CDTF">2026-05-01T12:25:40Z</dcterms:modified>
</cp:coreProperties>
</file>