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60" r:id="rId5"/>
    <p:sldId id="259" r:id="rId6"/>
    <p:sldId id="261" r:id="rId7"/>
    <p:sldId id="267" r:id="rId8"/>
    <p:sldId id="268" r:id="rId9"/>
    <p:sldId id="262" r:id="rId10"/>
    <p:sldId id="269" r:id="rId11"/>
    <p:sldId id="263" r:id="rId12"/>
    <p:sldId id="264" r:id="rId13"/>
    <p:sldId id="265" r:id="rId14"/>
    <p:sldId id="270" r:id="rId15"/>
    <p:sldId id="272" r:id="rId16"/>
    <p:sldId id="271" r:id="rId17"/>
    <p:sldId id="266" r:id="rId18"/>
    <p:sldId id="273" r:id="rId19"/>
    <p:sldId id="274" r:id="rId20"/>
  </p:sldIdLst>
  <p:sldSz cx="9144000" cy="6858000" type="screen4x3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41" autoAdjust="0"/>
  </p:normalViewPr>
  <p:slideViewPr>
    <p:cSldViewPr snapToGrid="0"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13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8" d="100"/>
          <a:sy n="58" d="100"/>
        </p:scale>
        <p:origin x="3350" y="6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tier Sabine" userId="c8959b3d-2f44-4933-9f24-6ee1dd7aed51" providerId="ADAL" clId="{A5009098-2FCE-4AB2-9229-3AA21E6FD1BF}"/>
    <pc:docChg chg="modSld">
      <pc:chgData name="Chartier Sabine" userId="c8959b3d-2f44-4933-9f24-6ee1dd7aed51" providerId="ADAL" clId="{A5009098-2FCE-4AB2-9229-3AA21E6FD1BF}" dt="2026-04-09T15:25:36.382" v="15" actId="20577"/>
      <pc:docMkLst>
        <pc:docMk/>
      </pc:docMkLst>
      <pc:sldChg chg="modSp mod">
        <pc:chgData name="Chartier Sabine" userId="c8959b3d-2f44-4933-9f24-6ee1dd7aed51" providerId="ADAL" clId="{A5009098-2FCE-4AB2-9229-3AA21E6FD1BF}" dt="2026-04-09T15:25:36.382" v="15" actId="20577"/>
        <pc:sldMkLst>
          <pc:docMk/>
          <pc:sldMk cId="0" sldId="267"/>
        </pc:sldMkLst>
        <pc:spChg chg="mod">
          <ac:chgData name="Chartier Sabine" userId="c8959b3d-2f44-4933-9f24-6ee1dd7aed51" providerId="ADAL" clId="{A5009098-2FCE-4AB2-9229-3AA21E6FD1BF}" dt="2026-04-09T15:25:36.382" v="15" actId="20577"/>
          <ac:spMkLst>
            <pc:docMk/>
            <pc:sldMk cId="0" sldId="267"/>
            <ac:spMk id="3" creationId="{00000000-0000-0000-0000-000000000000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image" Target="../media/image1.sv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image" Target="../media/image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C409F9-1691-4F0D-A4C0-BF4A752018FF}" type="doc">
      <dgm:prSet loTypeId="urn:microsoft.com/office/officeart/2005/8/layout/h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29BF1B07-7016-4C35-AD88-95317D82B527}">
      <dgm:prSet phldrT="[Texte]" phldr="0"/>
      <dgm:spPr/>
      <dgm:t>
        <a:bodyPr/>
        <a:lstStyle/>
        <a:p>
          <a:r>
            <a:rPr lang="fr-FR" dirty="0"/>
            <a:t>Les Cerisiers</a:t>
          </a:r>
        </a:p>
      </dgm:t>
    </dgm:pt>
    <dgm:pt modelId="{F554D9CA-BED1-4978-B325-924807852356}" type="parTrans" cxnId="{B7F31C84-27B4-4A71-A330-0600D8549B54}">
      <dgm:prSet/>
      <dgm:spPr/>
      <dgm:t>
        <a:bodyPr/>
        <a:lstStyle/>
        <a:p>
          <a:endParaRPr lang="fr-FR"/>
        </a:p>
      </dgm:t>
    </dgm:pt>
    <dgm:pt modelId="{13E4FC24-4407-4167-A4D6-784FE7435E54}" type="sibTrans" cxnId="{B7F31C84-27B4-4A71-A330-0600D8549B54}">
      <dgm:prSet/>
      <dgm:spPr/>
      <dgm:t>
        <a:bodyPr/>
        <a:lstStyle/>
        <a:p>
          <a:endParaRPr lang="fr-FR"/>
        </a:p>
      </dgm:t>
    </dgm:pt>
    <dgm:pt modelId="{9B636104-A61F-45CA-97D7-9639741C8F33}">
      <dgm:prSet phldrT="[Texte]"/>
      <dgm:spPr/>
      <dgm:t>
        <a:bodyPr/>
        <a:lstStyle/>
        <a:p>
          <a:r>
            <a:rPr lang="fr-FR" dirty="0"/>
            <a:t>Société formée en 2020 en réunissant des agriculteurs du territoire, les locaux et élus</a:t>
          </a:r>
        </a:p>
      </dgm:t>
    </dgm:pt>
    <dgm:pt modelId="{DA7C9885-0769-4E61-B3E4-8FE98F0DA80E}" type="parTrans" cxnId="{64112FEE-9694-467D-BAAA-5DB47C09C8C1}">
      <dgm:prSet/>
      <dgm:spPr/>
      <dgm:t>
        <a:bodyPr/>
        <a:lstStyle/>
        <a:p>
          <a:endParaRPr lang="fr-FR"/>
        </a:p>
      </dgm:t>
    </dgm:pt>
    <dgm:pt modelId="{8C9A4583-3181-479E-93F9-7B88EB9BE723}" type="sibTrans" cxnId="{64112FEE-9694-467D-BAAA-5DB47C09C8C1}">
      <dgm:prSet/>
      <dgm:spPr/>
      <dgm:t>
        <a:bodyPr/>
        <a:lstStyle/>
        <a:p>
          <a:endParaRPr lang="fr-FR"/>
        </a:p>
      </dgm:t>
    </dgm:pt>
    <dgm:pt modelId="{D6E1828A-5A55-4808-A97F-1B38CE8C92AD}">
      <dgm:prSet phldrT="[Texte]" phldr="0"/>
      <dgm:spPr/>
      <dgm:t>
        <a:bodyPr/>
        <a:lstStyle/>
        <a:p>
          <a:r>
            <a:rPr lang="fr-FR" dirty="0"/>
            <a:t>Innergex</a:t>
          </a:r>
        </a:p>
      </dgm:t>
    </dgm:pt>
    <dgm:pt modelId="{E0D04FB8-CC57-4272-8520-8270737342F1}" type="parTrans" cxnId="{758D1D86-5557-43ED-8830-D33269990B8C}">
      <dgm:prSet/>
      <dgm:spPr/>
      <dgm:t>
        <a:bodyPr/>
        <a:lstStyle/>
        <a:p>
          <a:endParaRPr lang="fr-FR"/>
        </a:p>
      </dgm:t>
    </dgm:pt>
    <dgm:pt modelId="{1784A774-F60A-4BB8-B2B5-8A14B80CFFDB}" type="sibTrans" cxnId="{758D1D86-5557-43ED-8830-D33269990B8C}">
      <dgm:prSet/>
      <dgm:spPr/>
      <dgm:t>
        <a:bodyPr/>
        <a:lstStyle/>
        <a:p>
          <a:endParaRPr lang="fr-FR"/>
        </a:p>
      </dgm:t>
    </dgm:pt>
    <dgm:pt modelId="{A71BC83E-5E6D-4F38-B8BC-752CD584CA7B}">
      <dgm:prSet phldrT="[Texte]" custT="1"/>
      <dgm:spPr/>
      <dgm:t>
        <a:bodyPr/>
        <a:lstStyle/>
        <a:p>
          <a:r>
            <a:rPr lang="fr-FR" sz="2000" kern="1200" dirty="0">
              <a:solidFill>
                <a:prstClr val="white"/>
              </a:solidFill>
              <a:latin typeface="Franklin Gothic Book" panose="020B0503020102020204"/>
              <a:ea typeface="+mn-ea"/>
              <a:cs typeface="+mn-cs"/>
            </a:rPr>
            <a:t>Producteur indépendant d’énergie renouvelable en France et dans le monde</a:t>
          </a:r>
        </a:p>
      </dgm:t>
    </dgm:pt>
    <dgm:pt modelId="{E1E22949-3D2F-4B1F-A955-DA65E074AB9D}" type="parTrans" cxnId="{76B2827D-2C62-4A39-B208-31976176292A}">
      <dgm:prSet/>
      <dgm:spPr/>
      <dgm:t>
        <a:bodyPr/>
        <a:lstStyle/>
        <a:p>
          <a:endParaRPr lang="fr-FR"/>
        </a:p>
      </dgm:t>
    </dgm:pt>
    <dgm:pt modelId="{D3AC9990-CA3E-46BE-9E32-FA7B9A338AF3}" type="sibTrans" cxnId="{76B2827D-2C62-4A39-B208-31976176292A}">
      <dgm:prSet/>
      <dgm:spPr/>
      <dgm:t>
        <a:bodyPr/>
        <a:lstStyle/>
        <a:p>
          <a:endParaRPr lang="fr-FR"/>
        </a:p>
      </dgm:t>
    </dgm:pt>
    <dgm:pt modelId="{BA07343D-D66F-4D82-A431-9CB84843D72C}">
      <dgm:prSet phldrT="[Texte]" phldr="0"/>
      <dgm:spPr/>
      <dgm:t>
        <a:bodyPr/>
        <a:lstStyle/>
        <a:p>
          <a:r>
            <a:rPr lang="fr-FR" sz="2000" kern="1200" dirty="0"/>
            <a:t>Solaire, éolien, hydraulique, stockage</a:t>
          </a:r>
        </a:p>
      </dgm:t>
    </dgm:pt>
    <dgm:pt modelId="{F2257521-39D4-47B8-8FED-D8065C49918C}" type="parTrans" cxnId="{3FA356F7-684C-4B2B-AF1C-9A2FC8B68CD4}">
      <dgm:prSet/>
      <dgm:spPr/>
      <dgm:t>
        <a:bodyPr/>
        <a:lstStyle/>
        <a:p>
          <a:endParaRPr lang="fr-FR"/>
        </a:p>
      </dgm:t>
    </dgm:pt>
    <dgm:pt modelId="{7C1D7CAA-1728-4794-A4B3-7705CC9CA7A3}" type="sibTrans" cxnId="{3FA356F7-684C-4B2B-AF1C-9A2FC8B68CD4}">
      <dgm:prSet/>
      <dgm:spPr/>
      <dgm:t>
        <a:bodyPr/>
        <a:lstStyle/>
        <a:p>
          <a:endParaRPr lang="fr-FR"/>
        </a:p>
      </dgm:t>
    </dgm:pt>
    <dgm:pt modelId="{3C78FDD7-1217-440D-A1F3-3205BA100C41}">
      <dgm:prSet phldrT="[Texte]"/>
      <dgm:spPr/>
      <dgm:t>
        <a:bodyPr/>
        <a:lstStyle/>
        <a:p>
          <a:r>
            <a:rPr lang="fr-FR" dirty="0"/>
            <a:t>partenaires locaux qui développent des projets éoliens, méthanisation, photovoltaïques</a:t>
          </a:r>
        </a:p>
      </dgm:t>
    </dgm:pt>
    <dgm:pt modelId="{E7062BD5-932E-4ADE-A353-221CAC7E15DE}" type="parTrans" cxnId="{B94F4840-90E1-42D5-88E9-DF6589BDEB95}">
      <dgm:prSet/>
      <dgm:spPr/>
      <dgm:t>
        <a:bodyPr/>
        <a:lstStyle/>
        <a:p>
          <a:endParaRPr lang="fr-FR"/>
        </a:p>
      </dgm:t>
    </dgm:pt>
    <dgm:pt modelId="{A7E5F681-D761-4BE3-B56F-715F86C6B37D}" type="sibTrans" cxnId="{B94F4840-90E1-42D5-88E9-DF6589BDEB95}">
      <dgm:prSet/>
      <dgm:spPr/>
      <dgm:t>
        <a:bodyPr/>
        <a:lstStyle/>
        <a:p>
          <a:endParaRPr lang="fr-FR"/>
        </a:p>
      </dgm:t>
    </dgm:pt>
    <dgm:pt modelId="{47134D6A-5607-4EAE-A30D-BCF6CE43A8FD}" type="pres">
      <dgm:prSet presAssocID="{97C409F9-1691-4F0D-A4C0-BF4A752018FF}" presName="linearFlow" presStyleCnt="0">
        <dgm:presLayoutVars>
          <dgm:dir/>
          <dgm:animLvl val="lvl"/>
          <dgm:resizeHandles/>
        </dgm:presLayoutVars>
      </dgm:prSet>
      <dgm:spPr/>
    </dgm:pt>
    <dgm:pt modelId="{46534816-2B7A-42D3-8698-9A54719152D0}" type="pres">
      <dgm:prSet presAssocID="{29BF1B07-7016-4C35-AD88-95317D82B527}" presName="compositeNode" presStyleCnt="0">
        <dgm:presLayoutVars>
          <dgm:bulletEnabled val="1"/>
        </dgm:presLayoutVars>
      </dgm:prSet>
      <dgm:spPr/>
    </dgm:pt>
    <dgm:pt modelId="{2729EB43-B5F5-4FD8-ACAA-A68CFD554632}" type="pres">
      <dgm:prSet presAssocID="{29BF1B07-7016-4C35-AD88-95317D82B527}" presName="image" presStyleLbl="fgImgPlace1" presStyleIdx="0" presStyleCnt="2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erises contour"/>
        </a:ext>
      </dgm:extLst>
    </dgm:pt>
    <dgm:pt modelId="{9FF92633-A1A2-4A3D-8DDE-B9CD62F4E470}" type="pres">
      <dgm:prSet presAssocID="{29BF1B07-7016-4C35-AD88-95317D82B527}" presName="childNode" presStyleLbl="node1" presStyleIdx="0" presStyleCnt="2">
        <dgm:presLayoutVars>
          <dgm:bulletEnabled val="1"/>
        </dgm:presLayoutVars>
      </dgm:prSet>
      <dgm:spPr/>
    </dgm:pt>
    <dgm:pt modelId="{83E18A78-BC0A-4117-8D0C-5E025BD45094}" type="pres">
      <dgm:prSet presAssocID="{29BF1B07-7016-4C35-AD88-95317D82B527}" presName="parentNode" presStyleLbl="revTx" presStyleIdx="0" presStyleCnt="2">
        <dgm:presLayoutVars>
          <dgm:chMax val="0"/>
          <dgm:bulletEnabled val="1"/>
        </dgm:presLayoutVars>
      </dgm:prSet>
      <dgm:spPr/>
    </dgm:pt>
    <dgm:pt modelId="{1B8E1462-284D-41F4-B2E7-DD26B6D49349}" type="pres">
      <dgm:prSet presAssocID="{13E4FC24-4407-4167-A4D6-784FE7435E54}" presName="sibTrans" presStyleCnt="0"/>
      <dgm:spPr/>
    </dgm:pt>
    <dgm:pt modelId="{E5542F20-A368-4CE2-8F81-0B422246B947}" type="pres">
      <dgm:prSet presAssocID="{D6E1828A-5A55-4808-A97F-1B38CE8C92AD}" presName="compositeNode" presStyleCnt="0">
        <dgm:presLayoutVars>
          <dgm:bulletEnabled val="1"/>
        </dgm:presLayoutVars>
      </dgm:prSet>
      <dgm:spPr/>
    </dgm:pt>
    <dgm:pt modelId="{92AC97AD-85BE-40F2-899B-D908C9FDCBD8}" type="pres">
      <dgm:prSet presAssocID="{D6E1828A-5A55-4808-A97F-1B38CE8C92AD}" presName="image" presStyleLbl="fgImgPlace1" presStyleIdx="1" presStyleCnt="2"/>
      <dgm:spPr>
        <a:blipFill>
          <a:blip xmlns:r="http://schemas.openxmlformats.org/officeDocument/2006/relationships" r:embed="rId2"/>
          <a:srcRect/>
          <a:stretch>
            <a:fillRect l="-1000" r="-1000"/>
          </a:stretch>
        </a:blipFill>
      </dgm:spPr>
    </dgm:pt>
    <dgm:pt modelId="{7693D2EF-129B-4084-B51C-0C5D34F8A9FD}" type="pres">
      <dgm:prSet presAssocID="{D6E1828A-5A55-4808-A97F-1B38CE8C92AD}" presName="childNode" presStyleLbl="node1" presStyleIdx="1" presStyleCnt="2">
        <dgm:presLayoutVars>
          <dgm:bulletEnabled val="1"/>
        </dgm:presLayoutVars>
      </dgm:prSet>
      <dgm:spPr/>
    </dgm:pt>
    <dgm:pt modelId="{6E92E729-F734-4617-ACB8-D60EE00DA9E4}" type="pres">
      <dgm:prSet presAssocID="{D6E1828A-5A55-4808-A97F-1B38CE8C92AD}" presName="parentNode" presStyleLbl="revTx" presStyleIdx="1" presStyleCnt="2">
        <dgm:presLayoutVars>
          <dgm:chMax val="0"/>
          <dgm:bulletEnabled val="1"/>
        </dgm:presLayoutVars>
      </dgm:prSet>
      <dgm:spPr/>
    </dgm:pt>
  </dgm:ptLst>
  <dgm:cxnLst>
    <dgm:cxn modelId="{B1401E2B-41CA-4E6C-BB45-177571FD74E6}" type="presOf" srcId="{9B636104-A61F-45CA-97D7-9639741C8F33}" destId="{9FF92633-A1A2-4A3D-8DDE-B9CD62F4E470}" srcOrd="0" destOrd="0" presId="urn:microsoft.com/office/officeart/2005/8/layout/hList2"/>
    <dgm:cxn modelId="{A7277D36-D2DD-468D-BB5D-B8651E70D7F5}" type="presOf" srcId="{A71BC83E-5E6D-4F38-B8BC-752CD584CA7B}" destId="{7693D2EF-129B-4084-B51C-0C5D34F8A9FD}" srcOrd="0" destOrd="0" presId="urn:microsoft.com/office/officeart/2005/8/layout/hList2"/>
    <dgm:cxn modelId="{B94F4840-90E1-42D5-88E9-DF6589BDEB95}" srcId="{29BF1B07-7016-4C35-AD88-95317D82B527}" destId="{3C78FDD7-1217-440D-A1F3-3205BA100C41}" srcOrd="1" destOrd="0" parTransId="{E7062BD5-932E-4ADE-A353-221CAC7E15DE}" sibTransId="{A7E5F681-D761-4BE3-B56F-715F86C6B37D}"/>
    <dgm:cxn modelId="{2F3F2C61-7F49-4CE2-9177-0FF57336CA25}" type="presOf" srcId="{D6E1828A-5A55-4808-A97F-1B38CE8C92AD}" destId="{6E92E729-F734-4617-ACB8-D60EE00DA9E4}" srcOrd="0" destOrd="0" presId="urn:microsoft.com/office/officeart/2005/8/layout/hList2"/>
    <dgm:cxn modelId="{E16EDD6B-B078-41AC-8271-939F78CD204C}" type="presOf" srcId="{BA07343D-D66F-4D82-A431-9CB84843D72C}" destId="{7693D2EF-129B-4084-B51C-0C5D34F8A9FD}" srcOrd="0" destOrd="1" presId="urn:microsoft.com/office/officeart/2005/8/layout/hList2"/>
    <dgm:cxn modelId="{76B2827D-2C62-4A39-B208-31976176292A}" srcId="{D6E1828A-5A55-4808-A97F-1B38CE8C92AD}" destId="{A71BC83E-5E6D-4F38-B8BC-752CD584CA7B}" srcOrd="0" destOrd="0" parTransId="{E1E22949-3D2F-4B1F-A955-DA65E074AB9D}" sibTransId="{D3AC9990-CA3E-46BE-9E32-FA7B9A338AF3}"/>
    <dgm:cxn modelId="{B7F31C84-27B4-4A71-A330-0600D8549B54}" srcId="{97C409F9-1691-4F0D-A4C0-BF4A752018FF}" destId="{29BF1B07-7016-4C35-AD88-95317D82B527}" srcOrd="0" destOrd="0" parTransId="{F554D9CA-BED1-4978-B325-924807852356}" sibTransId="{13E4FC24-4407-4167-A4D6-784FE7435E54}"/>
    <dgm:cxn modelId="{758D1D86-5557-43ED-8830-D33269990B8C}" srcId="{97C409F9-1691-4F0D-A4C0-BF4A752018FF}" destId="{D6E1828A-5A55-4808-A97F-1B38CE8C92AD}" srcOrd="1" destOrd="0" parTransId="{E0D04FB8-CC57-4272-8520-8270737342F1}" sibTransId="{1784A774-F60A-4BB8-B2B5-8A14B80CFFDB}"/>
    <dgm:cxn modelId="{2672A89A-4844-4BC3-AC8D-D024DAD4CA0B}" type="presOf" srcId="{3C78FDD7-1217-440D-A1F3-3205BA100C41}" destId="{9FF92633-A1A2-4A3D-8DDE-B9CD62F4E470}" srcOrd="0" destOrd="1" presId="urn:microsoft.com/office/officeart/2005/8/layout/hList2"/>
    <dgm:cxn modelId="{3FF189BB-63F9-4340-A227-4DFBFCCA6756}" type="presOf" srcId="{29BF1B07-7016-4C35-AD88-95317D82B527}" destId="{83E18A78-BC0A-4117-8D0C-5E025BD45094}" srcOrd="0" destOrd="0" presId="urn:microsoft.com/office/officeart/2005/8/layout/hList2"/>
    <dgm:cxn modelId="{64112FEE-9694-467D-BAAA-5DB47C09C8C1}" srcId="{29BF1B07-7016-4C35-AD88-95317D82B527}" destId="{9B636104-A61F-45CA-97D7-9639741C8F33}" srcOrd="0" destOrd="0" parTransId="{DA7C9885-0769-4E61-B3E4-8FE98F0DA80E}" sibTransId="{8C9A4583-3181-479E-93F9-7B88EB9BE723}"/>
    <dgm:cxn modelId="{3FA356F7-684C-4B2B-AF1C-9A2FC8B68CD4}" srcId="{D6E1828A-5A55-4808-A97F-1B38CE8C92AD}" destId="{BA07343D-D66F-4D82-A431-9CB84843D72C}" srcOrd="1" destOrd="0" parTransId="{F2257521-39D4-47B8-8FED-D8065C49918C}" sibTransId="{7C1D7CAA-1728-4794-A4B3-7705CC9CA7A3}"/>
    <dgm:cxn modelId="{D5F5FDFC-A24B-4C03-95ED-EF67019C504C}" type="presOf" srcId="{97C409F9-1691-4F0D-A4C0-BF4A752018FF}" destId="{47134D6A-5607-4EAE-A30D-BCF6CE43A8FD}" srcOrd="0" destOrd="0" presId="urn:microsoft.com/office/officeart/2005/8/layout/hList2"/>
    <dgm:cxn modelId="{8B051E89-8914-41FB-8EC4-833E46298CD2}" type="presParOf" srcId="{47134D6A-5607-4EAE-A30D-BCF6CE43A8FD}" destId="{46534816-2B7A-42D3-8698-9A54719152D0}" srcOrd="0" destOrd="0" presId="urn:microsoft.com/office/officeart/2005/8/layout/hList2"/>
    <dgm:cxn modelId="{0DDDD169-803F-497D-B05B-9FE31DB4D69F}" type="presParOf" srcId="{46534816-2B7A-42D3-8698-9A54719152D0}" destId="{2729EB43-B5F5-4FD8-ACAA-A68CFD554632}" srcOrd="0" destOrd="0" presId="urn:microsoft.com/office/officeart/2005/8/layout/hList2"/>
    <dgm:cxn modelId="{49627F9E-A3F1-4E65-A1D0-FB53EB325760}" type="presParOf" srcId="{46534816-2B7A-42D3-8698-9A54719152D0}" destId="{9FF92633-A1A2-4A3D-8DDE-B9CD62F4E470}" srcOrd="1" destOrd="0" presId="urn:microsoft.com/office/officeart/2005/8/layout/hList2"/>
    <dgm:cxn modelId="{20A73EAF-2F61-4F60-A2C4-E4471A8012C2}" type="presParOf" srcId="{46534816-2B7A-42D3-8698-9A54719152D0}" destId="{83E18A78-BC0A-4117-8D0C-5E025BD45094}" srcOrd="2" destOrd="0" presId="urn:microsoft.com/office/officeart/2005/8/layout/hList2"/>
    <dgm:cxn modelId="{EC0D23EF-5C09-4D60-BFB7-0E241C1584AF}" type="presParOf" srcId="{47134D6A-5607-4EAE-A30D-BCF6CE43A8FD}" destId="{1B8E1462-284D-41F4-B2E7-DD26B6D49349}" srcOrd="1" destOrd="0" presId="urn:microsoft.com/office/officeart/2005/8/layout/hList2"/>
    <dgm:cxn modelId="{E62CC0CD-7168-4A18-8192-F909FC830B61}" type="presParOf" srcId="{47134D6A-5607-4EAE-A30D-BCF6CE43A8FD}" destId="{E5542F20-A368-4CE2-8F81-0B422246B947}" srcOrd="2" destOrd="0" presId="urn:microsoft.com/office/officeart/2005/8/layout/hList2"/>
    <dgm:cxn modelId="{4B81AE47-5A4C-4D85-A057-263E75217E39}" type="presParOf" srcId="{E5542F20-A368-4CE2-8F81-0B422246B947}" destId="{92AC97AD-85BE-40F2-899B-D908C9FDCBD8}" srcOrd="0" destOrd="0" presId="urn:microsoft.com/office/officeart/2005/8/layout/hList2"/>
    <dgm:cxn modelId="{B13832FD-D6A7-43AE-B278-AD8AFB301D51}" type="presParOf" srcId="{E5542F20-A368-4CE2-8F81-0B422246B947}" destId="{7693D2EF-129B-4084-B51C-0C5D34F8A9FD}" srcOrd="1" destOrd="0" presId="urn:microsoft.com/office/officeart/2005/8/layout/hList2"/>
    <dgm:cxn modelId="{51FECD3D-5264-4289-B19A-C386F0573032}" type="presParOf" srcId="{E5542F20-A368-4CE2-8F81-0B422246B947}" destId="{6E92E729-F734-4617-ACB8-D60EE00DA9E4}" srcOrd="2" destOrd="0" presId="urn:microsoft.com/office/officeart/2005/8/layout/h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85EFDC-5532-4FC1-B7A7-0D7CE81B7E20}" type="doc">
      <dgm:prSet loTypeId="urn:microsoft.com/office/officeart/2005/8/layout/chevron2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fr-FR"/>
        </a:p>
      </dgm:t>
    </dgm:pt>
    <dgm:pt modelId="{1E8A2106-8F4B-4D04-90AA-0B5CF2CFF134}">
      <dgm:prSet phldrT="[Texte]"/>
      <dgm:spPr/>
      <dgm:t>
        <a:bodyPr/>
        <a:lstStyle/>
        <a:p>
          <a:r>
            <a:rPr lang="fr-CA" b="1"/>
            <a:t>2020</a:t>
          </a:r>
          <a:endParaRPr lang="fr-FR" dirty="0"/>
        </a:p>
      </dgm:t>
    </dgm:pt>
    <dgm:pt modelId="{FCC70C13-2A33-4400-B9E9-3083F6A2939D}" type="parTrans" cxnId="{7F4C2273-EE2B-46BA-8DE7-06AE345FA447}">
      <dgm:prSet/>
      <dgm:spPr/>
      <dgm:t>
        <a:bodyPr/>
        <a:lstStyle/>
        <a:p>
          <a:endParaRPr lang="fr-FR"/>
        </a:p>
      </dgm:t>
    </dgm:pt>
    <dgm:pt modelId="{F6BC32E5-29F7-490C-8D4B-34C4FC37626A}" type="sibTrans" cxnId="{7F4C2273-EE2B-46BA-8DE7-06AE345FA447}">
      <dgm:prSet/>
      <dgm:spPr/>
      <dgm:t>
        <a:bodyPr/>
        <a:lstStyle/>
        <a:p>
          <a:endParaRPr lang="fr-FR"/>
        </a:p>
      </dgm:t>
    </dgm:pt>
    <dgm:pt modelId="{7977C5B6-D525-445B-B942-501CB070DEC4}">
      <dgm:prSet phldrT="[Texte]"/>
      <dgm:spPr/>
      <dgm:t>
        <a:bodyPr/>
        <a:lstStyle/>
        <a:p>
          <a:pPr>
            <a:lnSpc>
              <a:spcPct val="100000"/>
            </a:lnSpc>
          </a:pPr>
          <a:r>
            <a:rPr lang="fr-CA" dirty="0"/>
            <a:t>Rencontre entre les porteurs de projets locaux et Innergex, qui exploite le projet des Renardières</a:t>
          </a:r>
          <a:endParaRPr lang="fr-FR" dirty="0"/>
        </a:p>
      </dgm:t>
    </dgm:pt>
    <dgm:pt modelId="{AF5EBE9D-E808-4186-834A-2B7F607756E1}" type="parTrans" cxnId="{6D558E85-44A7-462A-B38B-08C5E44B8A18}">
      <dgm:prSet/>
      <dgm:spPr/>
      <dgm:t>
        <a:bodyPr/>
        <a:lstStyle/>
        <a:p>
          <a:endParaRPr lang="fr-FR"/>
        </a:p>
      </dgm:t>
    </dgm:pt>
    <dgm:pt modelId="{3683A086-7CBE-4B74-B994-9124842560CD}" type="sibTrans" cxnId="{6D558E85-44A7-462A-B38B-08C5E44B8A18}">
      <dgm:prSet/>
      <dgm:spPr/>
      <dgm:t>
        <a:bodyPr/>
        <a:lstStyle/>
        <a:p>
          <a:endParaRPr lang="fr-FR"/>
        </a:p>
      </dgm:t>
    </dgm:pt>
    <dgm:pt modelId="{574D4542-322A-4AD9-A9C9-BAA2560C8744}">
      <dgm:prSet phldrT="[Texte]"/>
      <dgm:spPr/>
      <dgm:t>
        <a:bodyPr/>
        <a:lstStyle/>
        <a:p>
          <a:r>
            <a:rPr lang="fr-CA" b="1"/>
            <a:t>2021</a:t>
          </a:r>
          <a:endParaRPr lang="fr-FR" dirty="0"/>
        </a:p>
      </dgm:t>
    </dgm:pt>
    <dgm:pt modelId="{9385B6DD-FD87-499A-A29C-6C89FB3C9B95}" type="parTrans" cxnId="{F6CE9764-AD91-4A46-ADF3-6F7A1188F7D4}">
      <dgm:prSet/>
      <dgm:spPr/>
      <dgm:t>
        <a:bodyPr/>
        <a:lstStyle/>
        <a:p>
          <a:endParaRPr lang="fr-FR"/>
        </a:p>
      </dgm:t>
    </dgm:pt>
    <dgm:pt modelId="{EC5A6A5C-3E2E-45DE-BE3C-B5F41EB7DD22}" type="sibTrans" cxnId="{F6CE9764-AD91-4A46-ADF3-6F7A1188F7D4}">
      <dgm:prSet/>
      <dgm:spPr/>
      <dgm:t>
        <a:bodyPr/>
        <a:lstStyle/>
        <a:p>
          <a:endParaRPr lang="fr-FR"/>
        </a:p>
      </dgm:t>
    </dgm:pt>
    <dgm:pt modelId="{D962E82D-6CC9-4CDA-8662-D8A82E37AC5C}">
      <dgm:prSet phldrT="[Texte]"/>
      <dgm:spPr/>
      <dgm:t>
        <a:bodyPr/>
        <a:lstStyle/>
        <a:p>
          <a:pPr>
            <a:lnSpc>
              <a:spcPct val="100000"/>
            </a:lnSpc>
          </a:pPr>
          <a:r>
            <a:rPr lang="fr-CA" dirty="0"/>
            <a:t>Lancement des études environnementale, acoustique et paysagère</a:t>
          </a:r>
          <a:endParaRPr lang="fr-FR" dirty="0"/>
        </a:p>
      </dgm:t>
    </dgm:pt>
    <dgm:pt modelId="{038C2405-977A-40BD-8054-FD704BE83941}" type="parTrans" cxnId="{AB66603F-936D-4319-A010-499000577068}">
      <dgm:prSet/>
      <dgm:spPr/>
      <dgm:t>
        <a:bodyPr/>
        <a:lstStyle/>
        <a:p>
          <a:endParaRPr lang="fr-FR"/>
        </a:p>
      </dgm:t>
    </dgm:pt>
    <dgm:pt modelId="{88ADDB12-60FC-4628-88A8-39E37A46B34A}" type="sibTrans" cxnId="{AB66603F-936D-4319-A010-499000577068}">
      <dgm:prSet/>
      <dgm:spPr/>
      <dgm:t>
        <a:bodyPr/>
        <a:lstStyle/>
        <a:p>
          <a:endParaRPr lang="fr-FR"/>
        </a:p>
      </dgm:t>
    </dgm:pt>
    <dgm:pt modelId="{D5D219F1-DC56-47FE-8029-4DE53C6878E4}">
      <dgm:prSet phldrT="[Texte]"/>
      <dgm:spPr/>
      <dgm:t>
        <a:bodyPr/>
        <a:lstStyle/>
        <a:p>
          <a:r>
            <a:rPr lang="fr-CA" b="1"/>
            <a:t>2023</a:t>
          </a:r>
          <a:endParaRPr lang="fr-FR" dirty="0"/>
        </a:p>
      </dgm:t>
    </dgm:pt>
    <dgm:pt modelId="{C99746E6-7814-4873-9664-7649D04360A8}" type="parTrans" cxnId="{C43EFE27-8DB8-4B12-8C37-BDA31C37807C}">
      <dgm:prSet/>
      <dgm:spPr/>
      <dgm:t>
        <a:bodyPr/>
        <a:lstStyle/>
        <a:p>
          <a:endParaRPr lang="fr-FR"/>
        </a:p>
      </dgm:t>
    </dgm:pt>
    <dgm:pt modelId="{1803B1B0-0CBC-4D74-AC71-E38F07F7F3FB}" type="sibTrans" cxnId="{C43EFE27-8DB8-4B12-8C37-BDA31C37807C}">
      <dgm:prSet/>
      <dgm:spPr/>
      <dgm:t>
        <a:bodyPr/>
        <a:lstStyle/>
        <a:p>
          <a:endParaRPr lang="fr-FR"/>
        </a:p>
      </dgm:t>
    </dgm:pt>
    <dgm:pt modelId="{AB1045D3-7310-4B28-A664-4465BE691EFA}">
      <dgm:prSet phldrT="[Texte]"/>
      <dgm:spPr/>
      <dgm:t>
        <a:bodyPr/>
        <a:lstStyle/>
        <a:p>
          <a:pPr>
            <a:lnSpc>
              <a:spcPct val="100000"/>
            </a:lnSpc>
          </a:pPr>
          <a:r>
            <a:rPr lang="fr-CA" dirty="0"/>
            <a:t>Relance des BE et mise à jour des études</a:t>
          </a:r>
          <a:endParaRPr lang="fr-FR" dirty="0"/>
        </a:p>
      </dgm:t>
    </dgm:pt>
    <dgm:pt modelId="{FE575A05-7D78-4EDB-8C3A-F3CB39781D56}" type="parTrans" cxnId="{DA24CF36-1929-4529-A5E1-1B05EA0D4190}">
      <dgm:prSet/>
      <dgm:spPr/>
      <dgm:t>
        <a:bodyPr/>
        <a:lstStyle/>
        <a:p>
          <a:endParaRPr lang="fr-FR"/>
        </a:p>
      </dgm:t>
    </dgm:pt>
    <dgm:pt modelId="{4D3272A7-FACA-4A65-9825-39A5A3DA43B5}" type="sibTrans" cxnId="{DA24CF36-1929-4529-A5E1-1B05EA0D4190}">
      <dgm:prSet/>
      <dgm:spPr/>
      <dgm:t>
        <a:bodyPr/>
        <a:lstStyle/>
        <a:p>
          <a:endParaRPr lang="fr-FR"/>
        </a:p>
      </dgm:t>
    </dgm:pt>
    <dgm:pt modelId="{197D8B33-BF8B-4301-82AB-0EBC48972221}">
      <dgm:prSet/>
      <dgm:spPr/>
      <dgm:t>
        <a:bodyPr/>
        <a:lstStyle/>
        <a:p>
          <a:pPr>
            <a:lnSpc>
              <a:spcPct val="100000"/>
            </a:lnSpc>
          </a:pPr>
          <a:r>
            <a:rPr lang="fr-CA" dirty="0"/>
            <a:t>Accord entre Innergex et création de la société locale Les Cerisiers pour développer le projet d’extension  Renardières Sud</a:t>
          </a:r>
        </a:p>
      </dgm:t>
    </dgm:pt>
    <dgm:pt modelId="{9CC6CB0C-6D8A-40F1-9920-AFAE849DE385}" type="parTrans" cxnId="{650A849F-AFA1-4903-B514-1B4EAC08B143}">
      <dgm:prSet/>
      <dgm:spPr/>
      <dgm:t>
        <a:bodyPr/>
        <a:lstStyle/>
        <a:p>
          <a:endParaRPr lang="fr-FR"/>
        </a:p>
      </dgm:t>
    </dgm:pt>
    <dgm:pt modelId="{A5D8031A-3358-404E-A484-0CB97AD8436B}" type="sibTrans" cxnId="{650A849F-AFA1-4903-B514-1B4EAC08B143}">
      <dgm:prSet/>
      <dgm:spPr/>
      <dgm:t>
        <a:bodyPr/>
        <a:lstStyle/>
        <a:p>
          <a:endParaRPr lang="fr-FR"/>
        </a:p>
      </dgm:t>
    </dgm:pt>
    <dgm:pt modelId="{F94EF034-233D-4C94-AB9E-6CFDC670DC47}">
      <dgm:prSet/>
      <dgm:spPr/>
      <dgm:t>
        <a:bodyPr/>
        <a:lstStyle/>
        <a:p>
          <a:pPr>
            <a:lnSpc>
              <a:spcPct val="100000"/>
            </a:lnSpc>
          </a:pPr>
          <a:r>
            <a:rPr lang="fr-CA" dirty="0"/>
            <a:t>Signature du foncier sur le territoire des communes de Champigny, Allibaudières et </a:t>
          </a:r>
          <a:r>
            <a:rPr lang="fr-CA" dirty="0" err="1"/>
            <a:t>Viâpres</a:t>
          </a:r>
          <a:endParaRPr lang="fr-FR" dirty="0"/>
        </a:p>
      </dgm:t>
    </dgm:pt>
    <dgm:pt modelId="{A25E9397-C500-4BB8-A182-5A9CB35AF334}" type="parTrans" cxnId="{D915DF4D-9CBA-471C-8190-95A04AAEA392}">
      <dgm:prSet/>
      <dgm:spPr/>
      <dgm:t>
        <a:bodyPr/>
        <a:lstStyle/>
        <a:p>
          <a:endParaRPr lang="fr-FR"/>
        </a:p>
      </dgm:t>
    </dgm:pt>
    <dgm:pt modelId="{C1F2BF2C-4525-4EB2-AE15-9CA3C76F32E4}" type="sibTrans" cxnId="{D915DF4D-9CBA-471C-8190-95A04AAEA392}">
      <dgm:prSet/>
      <dgm:spPr/>
      <dgm:t>
        <a:bodyPr/>
        <a:lstStyle/>
        <a:p>
          <a:endParaRPr lang="fr-FR"/>
        </a:p>
      </dgm:t>
    </dgm:pt>
    <dgm:pt modelId="{AF4E20A0-B0CE-494B-83E1-21920E3330B8}">
      <dgm:prSet/>
      <dgm:spPr/>
      <dgm:t>
        <a:bodyPr/>
        <a:lstStyle/>
        <a:p>
          <a:pPr>
            <a:lnSpc>
              <a:spcPct val="100000"/>
            </a:lnSpc>
          </a:pPr>
          <a:r>
            <a:rPr lang="fr-CA" dirty="0"/>
            <a:t>1</a:t>
          </a:r>
          <a:r>
            <a:rPr lang="fr-CA" baseline="30000" dirty="0"/>
            <a:t>ère</a:t>
          </a:r>
          <a:r>
            <a:rPr lang="fr-CA" dirty="0"/>
            <a:t> commission éolienne le 25/06/2021 (composée des conseils de Champigny/Aube et Allibaudières) afin de présenter les porteurs du projet et la zone d’implantation potentielle et ses contraintes</a:t>
          </a:r>
        </a:p>
      </dgm:t>
    </dgm:pt>
    <dgm:pt modelId="{5298A3FC-F1C6-4D15-A85C-F1F4B91A5C48}" type="parTrans" cxnId="{5B509D81-A7EE-47A8-93DA-4F18DA4F3966}">
      <dgm:prSet/>
      <dgm:spPr/>
      <dgm:t>
        <a:bodyPr/>
        <a:lstStyle/>
        <a:p>
          <a:endParaRPr lang="fr-FR"/>
        </a:p>
      </dgm:t>
    </dgm:pt>
    <dgm:pt modelId="{5F1EB153-D8CC-4A8A-ABA4-1E446C877856}" type="sibTrans" cxnId="{5B509D81-A7EE-47A8-93DA-4F18DA4F3966}">
      <dgm:prSet/>
      <dgm:spPr/>
      <dgm:t>
        <a:bodyPr/>
        <a:lstStyle/>
        <a:p>
          <a:endParaRPr lang="fr-FR"/>
        </a:p>
      </dgm:t>
    </dgm:pt>
    <dgm:pt modelId="{41ACDBE3-24AC-4FFA-A9A0-00997519FF4A}">
      <dgm:prSet/>
      <dgm:spPr/>
      <dgm:t>
        <a:bodyPr/>
        <a:lstStyle/>
        <a:p>
          <a:pPr>
            <a:lnSpc>
              <a:spcPct val="100000"/>
            </a:lnSpc>
          </a:pPr>
          <a:r>
            <a:rPr lang="fr-CA" dirty="0"/>
            <a:t>2</a:t>
          </a:r>
          <a:r>
            <a:rPr lang="fr-CA" baseline="30000" dirty="0"/>
            <a:t>ème</a:t>
          </a:r>
          <a:r>
            <a:rPr lang="fr-CA" dirty="0"/>
            <a:t> commission éolienne le 07/12/2023 pour présenter l’avancement des études et les enjeux, discuter des variantes possibles et des mesures d’accompagnement</a:t>
          </a:r>
        </a:p>
      </dgm:t>
    </dgm:pt>
    <dgm:pt modelId="{96E39387-BDF3-46C0-AEE2-4BA70C689235}" type="parTrans" cxnId="{765DC179-7FCD-4CA6-8587-32DFA026079D}">
      <dgm:prSet/>
      <dgm:spPr/>
      <dgm:t>
        <a:bodyPr/>
        <a:lstStyle/>
        <a:p>
          <a:endParaRPr lang="fr-FR"/>
        </a:p>
      </dgm:t>
    </dgm:pt>
    <dgm:pt modelId="{4E3D9250-BE3B-479F-9DBB-352DCBD57ED5}" type="sibTrans" cxnId="{765DC179-7FCD-4CA6-8587-32DFA026079D}">
      <dgm:prSet/>
      <dgm:spPr/>
      <dgm:t>
        <a:bodyPr/>
        <a:lstStyle/>
        <a:p>
          <a:endParaRPr lang="fr-FR"/>
        </a:p>
      </dgm:t>
    </dgm:pt>
    <dgm:pt modelId="{2FE51521-11BB-43A5-9C90-FA560FB2A51B}">
      <dgm:prSet/>
      <dgm:spPr/>
      <dgm:t>
        <a:bodyPr/>
        <a:lstStyle/>
        <a:p>
          <a:r>
            <a:rPr lang="fr-CA" b="1"/>
            <a:t>2024</a:t>
          </a:r>
          <a:endParaRPr lang="fr-FR" dirty="0"/>
        </a:p>
      </dgm:t>
    </dgm:pt>
    <dgm:pt modelId="{287FB12F-0E5E-4A24-9939-A85F96D3FBC3}" type="parTrans" cxnId="{4EA7F2B7-59A6-4534-BB3A-D58F19FBD1ED}">
      <dgm:prSet/>
      <dgm:spPr/>
      <dgm:t>
        <a:bodyPr/>
        <a:lstStyle/>
        <a:p>
          <a:endParaRPr lang="fr-FR"/>
        </a:p>
      </dgm:t>
    </dgm:pt>
    <dgm:pt modelId="{59CB36DD-C282-4BAE-B7C4-06BF440D9C24}" type="sibTrans" cxnId="{4EA7F2B7-59A6-4534-BB3A-D58F19FBD1ED}">
      <dgm:prSet/>
      <dgm:spPr/>
      <dgm:t>
        <a:bodyPr/>
        <a:lstStyle/>
        <a:p>
          <a:endParaRPr lang="fr-FR"/>
        </a:p>
      </dgm:t>
    </dgm:pt>
    <dgm:pt modelId="{D7B7B0A7-AB1E-448C-8DE0-030C5D32DACA}">
      <dgm:prSet/>
      <dgm:spPr/>
      <dgm:t>
        <a:bodyPr/>
        <a:lstStyle/>
        <a:p>
          <a:pPr>
            <a:lnSpc>
              <a:spcPct val="100000"/>
            </a:lnSpc>
          </a:pPr>
          <a:r>
            <a:rPr lang="fr-FR" dirty="0"/>
            <a:t>Finalisation de la conception</a:t>
          </a:r>
        </a:p>
      </dgm:t>
    </dgm:pt>
    <dgm:pt modelId="{B7C783C5-92C5-488A-868D-E2BBF5ACB576}" type="parTrans" cxnId="{B4F5FD41-338E-496D-9222-B817125BAD30}">
      <dgm:prSet/>
      <dgm:spPr/>
      <dgm:t>
        <a:bodyPr/>
        <a:lstStyle/>
        <a:p>
          <a:endParaRPr lang="fr-FR"/>
        </a:p>
      </dgm:t>
    </dgm:pt>
    <dgm:pt modelId="{61DDCB03-F0DA-4A60-A20B-7E3757301BD5}" type="sibTrans" cxnId="{B4F5FD41-338E-496D-9222-B817125BAD30}">
      <dgm:prSet/>
      <dgm:spPr/>
      <dgm:t>
        <a:bodyPr/>
        <a:lstStyle/>
        <a:p>
          <a:endParaRPr lang="fr-FR"/>
        </a:p>
      </dgm:t>
    </dgm:pt>
    <dgm:pt modelId="{861661B8-3E88-4190-9332-E2E80B7F1FFD}">
      <dgm:prSet/>
      <dgm:spPr/>
      <dgm:t>
        <a:bodyPr/>
        <a:lstStyle/>
        <a:p>
          <a:r>
            <a:rPr lang="fr-CA" b="1"/>
            <a:t>2025</a:t>
          </a:r>
          <a:endParaRPr lang="fr-FR"/>
        </a:p>
      </dgm:t>
    </dgm:pt>
    <dgm:pt modelId="{140A5A4D-CA0A-4681-B108-BF7E894968FA}" type="parTrans" cxnId="{CC5A162F-5250-4018-9D48-A2361A4ADBB7}">
      <dgm:prSet/>
      <dgm:spPr/>
      <dgm:t>
        <a:bodyPr/>
        <a:lstStyle/>
        <a:p>
          <a:endParaRPr lang="fr-FR"/>
        </a:p>
      </dgm:t>
    </dgm:pt>
    <dgm:pt modelId="{9BB3B230-422B-48AC-9A9A-D8FE8C40B2F4}" type="sibTrans" cxnId="{CC5A162F-5250-4018-9D48-A2361A4ADBB7}">
      <dgm:prSet/>
      <dgm:spPr/>
      <dgm:t>
        <a:bodyPr/>
        <a:lstStyle/>
        <a:p>
          <a:endParaRPr lang="fr-FR"/>
        </a:p>
      </dgm:t>
    </dgm:pt>
    <dgm:pt modelId="{F228C9F4-3489-4263-ADF7-CAC644FF09BE}">
      <dgm:prSet/>
      <dgm:spPr/>
      <dgm:t>
        <a:bodyPr/>
        <a:lstStyle/>
        <a:p>
          <a:pPr>
            <a:lnSpc>
              <a:spcPct val="100000"/>
            </a:lnSpc>
          </a:pPr>
          <a:r>
            <a:rPr lang="fr-CA"/>
            <a:t>3</a:t>
          </a:r>
          <a:r>
            <a:rPr lang="fr-CA" baseline="30000"/>
            <a:t>ème</a:t>
          </a:r>
          <a:r>
            <a:rPr lang="fr-CA"/>
            <a:t> commission éolienne pour présenter le projet déposé</a:t>
          </a:r>
          <a:endParaRPr lang="fr-FR"/>
        </a:p>
      </dgm:t>
    </dgm:pt>
    <dgm:pt modelId="{DA64608F-E4EA-40F6-A9E7-54021A5F7E16}" type="parTrans" cxnId="{170FE8CF-CCA7-4268-82D2-F76EA29485A0}">
      <dgm:prSet/>
      <dgm:spPr/>
      <dgm:t>
        <a:bodyPr/>
        <a:lstStyle/>
        <a:p>
          <a:endParaRPr lang="fr-FR"/>
        </a:p>
      </dgm:t>
    </dgm:pt>
    <dgm:pt modelId="{BB1C95F1-C98E-4B0A-B3DA-C4E6E230CA58}" type="sibTrans" cxnId="{170FE8CF-CCA7-4268-82D2-F76EA29485A0}">
      <dgm:prSet/>
      <dgm:spPr/>
      <dgm:t>
        <a:bodyPr/>
        <a:lstStyle/>
        <a:p>
          <a:endParaRPr lang="fr-FR"/>
        </a:p>
      </dgm:t>
    </dgm:pt>
    <dgm:pt modelId="{095FDDD6-CBCC-4A39-9372-DAE1371E1ABC}">
      <dgm:prSet/>
      <dgm:spPr/>
      <dgm:t>
        <a:bodyPr/>
        <a:lstStyle/>
        <a:p>
          <a:pPr>
            <a:lnSpc>
              <a:spcPct val="100000"/>
            </a:lnSpc>
          </a:pPr>
          <a:r>
            <a:rPr lang="fr-CA"/>
            <a:t>Comité de projet (loi APER)</a:t>
          </a:r>
          <a:endParaRPr lang="fr-CA" dirty="0"/>
        </a:p>
      </dgm:t>
    </dgm:pt>
    <dgm:pt modelId="{BF044911-DD7B-4E91-80D7-4843F5A42063}" type="parTrans" cxnId="{9956BB7D-1669-4F05-AA96-CA4AA5AA5282}">
      <dgm:prSet/>
      <dgm:spPr/>
      <dgm:t>
        <a:bodyPr/>
        <a:lstStyle/>
        <a:p>
          <a:endParaRPr lang="fr-FR"/>
        </a:p>
      </dgm:t>
    </dgm:pt>
    <dgm:pt modelId="{9A5A5580-ED43-4395-8E39-B3B18F9267CC}" type="sibTrans" cxnId="{9956BB7D-1669-4F05-AA96-CA4AA5AA5282}">
      <dgm:prSet/>
      <dgm:spPr/>
      <dgm:t>
        <a:bodyPr/>
        <a:lstStyle/>
        <a:p>
          <a:endParaRPr lang="fr-FR"/>
        </a:p>
      </dgm:t>
    </dgm:pt>
    <dgm:pt modelId="{745142D3-A6AC-4082-845F-0EBE515B4DED}">
      <dgm:prSet/>
      <dgm:spPr/>
      <dgm:t>
        <a:bodyPr/>
        <a:lstStyle/>
        <a:p>
          <a:pPr>
            <a:lnSpc>
              <a:spcPct val="100000"/>
            </a:lnSpc>
          </a:pPr>
          <a:r>
            <a:rPr lang="fr-CA"/>
            <a:t>Dépôt du projet</a:t>
          </a:r>
          <a:endParaRPr lang="fr-CA" dirty="0"/>
        </a:p>
      </dgm:t>
    </dgm:pt>
    <dgm:pt modelId="{689C0588-5E07-4956-AA2A-4D04FE075B9C}" type="parTrans" cxnId="{DCFE6EC9-3F4B-41E8-B7AE-2667A58C4C46}">
      <dgm:prSet/>
      <dgm:spPr/>
      <dgm:t>
        <a:bodyPr/>
        <a:lstStyle/>
        <a:p>
          <a:endParaRPr lang="fr-FR"/>
        </a:p>
      </dgm:t>
    </dgm:pt>
    <dgm:pt modelId="{6CD68989-768B-4C4A-A4EB-4B5EADD32180}" type="sibTrans" cxnId="{DCFE6EC9-3F4B-41E8-B7AE-2667A58C4C46}">
      <dgm:prSet/>
      <dgm:spPr/>
      <dgm:t>
        <a:bodyPr/>
        <a:lstStyle/>
        <a:p>
          <a:endParaRPr lang="fr-FR"/>
        </a:p>
      </dgm:t>
    </dgm:pt>
    <dgm:pt modelId="{7E5B9CFB-4C96-4168-AE56-F45F092963EB}">
      <dgm:prSet/>
      <dgm:spPr/>
      <dgm:t>
        <a:bodyPr/>
        <a:lstStyle/>
        <a:p>
          <a:pPr>
            <a:lnSpc>
              <a:spcPct val="100000"/>
            </a:lnSpc>
          </a:pPr>
          <a:r>
            <a:rPr lang="fr-FR" dirty="0"/>
            <a:t>Inscription du projet en </a:t>
          </a:r>
          <a:r>
            <a:rPr lang="fr-FR" dirty="0" err="1"/>
            <a:t>ZAEnR</a:t>
          </a:r>
          <a:r>
            <a:rPr lang="fr-FR" dirty="0"/>
            <a:t> pour Allibaudières</a:t>
          </a:r>
        </a:p>
      </dgm:t>
    </dgm:pt>
    <dgm:pt modelId="{3003ECBB-C63E-4A91-9ED3-EA7C6A12B30D}" type="parTrans" cxnId="{399B1A95-271A-46C7-A241-9716503A3D9E}">
      <dgm:prSet/>
      <dgm:spPr/>
      <dgm:t>
        <a:bodyPr/>
        <a:lstStyle/>
        <a:p>
          <a:endParaRPr lang="fr-FR"/>
        </a:p>
      </dgm:t>
    </dgm:pt>
    <dgm:pt modelId="{70AC60A9-7781-4BFD-B0BC-A1C113AE0243}" type="sibTrans" cxnId="{399B1A95-271A-46C7-A241-9716503A3D9E}">
      <dgm:prSet/>
      <dgm:spPr/>
      <dgm:t>
        <a:bodyPr/>
        <a:lstStyle/>
        <a:p>
          <a:endParaRPr lang="fr-FR"/>
        </a:p>
      </dgm:t>
    </dgm:pt>
    <dgm:pt modelId="{9374E1DF-A407-4CFE-94B2-C31EEF63DE46}" type="pres">
      <dgm:prSet presAssocID="{0A85EFDC-5532-4FC1-B7A7-0D7CE81B7E20}" presName="linearFlow" presStyleCnt="0">
        <dgm:presLayoutVars>
          <dgm:dir/>
          <dgm:animLvl val="lvl"/>
          <dgm:resizeHandles val="exact"/>
        </dgm:presLayoutVars>
      </dgm:prSet>
      <dgm:spPr/>
    </dgm:pt>
    <dgm:pt modelId="{7DDC7374-C4E9-4341-A737-0A6831E66879}" type="pres">
      <dgm:prSet presAssocID="{1E8A2106-8F4B-4D04-90AA-0B5CF2CFF134}" presName="composite" presStyleCnt="0"/>
      <dgm:spPr/>
    </dgm:pt>
    <dgm:pt modelId="{80DCCF1F-9461-4104-87F9-9B59FE0CB649}" type="pres">
      <dgm:prSet presAssocID="{1E8A2106-8F4B-4D04-90AA-0B5CF2CFF134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FF29493E-EFC4-449D-B2AC-3472F51B8A52}" type="pres">
      <dgm:prSet presAssocID="{1E8A2106-8F4B-4D04-90AA-0B5CF2CFF134}" presName="descendantText" presStyleLbl="alignAcc1" presStyleIdx="0" presStyleCnt="5">
        <dgm:presLayoutVars>
          <dgm:bulletEnabled val="1"/>
        </dgm:presLayoutVars>
      </dgm:prSet>
      <dgm:spPr/>
    </dgm:pt>
    <dgm:pt modelId="{CA157629-E017-4BA5-AA38-A8DB8BB4EC04}" type="pres">
      <dgm:prSet presAssocID="{F6BC32E5-29F7-490C-8D4B-34C4FC37626A}" presName="sp" presStyleCnt="0"/>
      <dgm:spPr/>
    </dgm:pt>
    <dgm:pt modelId="{D4E369A3-7990-4CD2-8E0A-9257B8FD9F2A}" type="pres">
      <dgm:prSet presAssocID="{574D4542-322A-4AD9-A9C9-BAA2560C8744}" presName="composite" presStyleCnt="0"/>
      <dgm:spPr/>
    </dgm:pt>
    <dgm:pt modelId="{AF6EFC1C-D1B9-4234-AD40-13135E17EDAF}" type="pres">
      <dgm:prSet presAssocID="{574D4542-322A-4AD9-A9C9-BAA2560C8744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97E28447-8AF2-4583-AB0D-D0789ABE6123}" type="pres">
      <dgm:prSet presAssocID="{574D4542-322A-4AD9-A9C9-BAA2560C8744}" presName="descendantText" presStyleLbl="alignAcc1" presStyleIdx="1" presStyleCnt="5">
        <dgm:presLayoutVars>
          <dgm:bulletEnabled val="1"/>
        </dgm:presLayoutVars>
      </dgm:prSet>
      <dgm:spPr/>
    </dgm:pt>
    <dgm:pt modelId="{BB51FBB2-E57E-4A8E-9924-AF939B79AE3B}" type="pres">
      <dgm:prSet presAssocID="{EC5A6A5C-3E2E-45DE-BE3C-B5F41EB7DD22}" presName="sp" presStyleCnt="0"/>
      <dgm:spPr/>
    </dgm:pt>
    <dgm:pt modelId="{8C661322-8047-4A8A-8C03-FA2A59898C8A}" type="pres">
      <dgm:prSet presAssocID="{D5D219F1-DC56-47FE-8029-4DE53C6878E4}" presName="composite" presStyleCnt="0"/>
      <dgm:spPr/>
    </dgm:pt>
    <dgm:pt modelId="{68F51C47-F662-4429-BE70-71D2D19494AE}" type="pres">
      <dgm:prSet presAssocID="{D5D219F1-DC56-47FE-8029-4DE53C6878E4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6C92EAFD-C0B8-425D-92F1-EDA3F975673E}" type="pres">
      <dgm:prSet presAssocID="{D5D219F1-DC56-47FE-8029-4DE53C6878E4}" presName="descendantText" presStyleLbl="alignAcc1" presStyleIdx="2" presStyleCnt="5">
        <dgm:presLayoutVars>
          <dgm:bulletEnabled val="1"/>
        </dgm:presLayoutVars>
      </dgm:prSet>
      <dgm:spPr/>
    </dgm:pt>
    <dgm:pt modelId="{F720F8C5-9F8E-4E68-939A-941FDC7F533F}" type="pres">
      <dgm:prSet presAssocID="{1803B1B0-0CBC-4D74-AC71-E38F07F7F3FB}" presName="sp" presStyleCnt="0"/>
      <dgm:spPr/>
    </dgm:pt>
    <dgm:pt modelId="{CF02200B-8EBD-4104-88C3-A2E7BFF74235}" type="pres">
      <dgm:prSet presAssocID="{2FE51521-11BB-43A5-9C90-FA560FB2A51B}" presName="composite" presStyleCnt="0"/>
      <dgm:spPr/>
    </dgm:pt>
    <dgm:pt modelId="{B03CFFE4-06C0-4DBA-A9FF-FB310FEF539B}" type="pres">
      <dgm:prSet presAssocID="{2FE51521-11BB-43A5-9C90-FA560FB2A51B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A7D5F074-D9CF-46C4-9B3F-41B316C6E210}" type="pres">
      <dgm:prSet presAssocID="{2FE51521-11BB-43A5-9C90-FA560FB2A51B}" presName="descendantText" presStyleLbl="alignAcc1" presStyleIdx="3" presStyleCnt="5">
        <dgm:presLayoutVars>
          <dgm:bulletEnabled val="1"/>
        </dgm:presLayoutVars>
      </dgm:prSet>
      <dgm:spPr/>
    </dgm:pt>
    <dgm:pt modelId="{E2700D5B-6AE1-4328-9B71-953A0F14AEAF}" type="pres">
      <dgm:prSet presAssocID="{59CB36DD-C282-4BAE-B7C4-06BF440D9C24}" presName="sp" presStyleCnt="0"/>
      <dgm:spPr/>
    </dgm:pt>
    <dgm:pt modelId="{559D2A9E-9BAF-427E-BB5D-C86B44D17E3A}" type="pres">
      <dgm:prSet presAssocID="{861661B8-3E88-4190-9332-E2E80B7F1FFD}" presName="composite" presStyleCnt="0"/>
      <dgm:spPr/>
    </dgm:pt>
    <dgm:pt modelId="{35013454-B33A-44DC-9161-809493478EA6}" type="pres">
      <dgm:prSet presAssocID="{861661B8-3E88-4190-9332-E2E80B7F1FFD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670CA125-1544-4B57-9DE6-D1F2D84115EB}" type="pres">
      <dgm:prSet presAssocID="{861661B8-3E88-4190-9332-E2E80B7F1FFD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C8C5B515-8DB8-432F-AE2D-DA16943FD2E5}" type="presOf" srcId="{D962E82D-6CC9-4CDA-8662-D8A82E37AC5C}" destId="{97E28447-8AF2-4583-AB0D-D0789ABE6123}" srcOrd="0" destOrd="0" presId="urn:microsoft.com/office/officeart/2005/8/layout/chevron2"/>
    <dgm:cxn modelId="{5342D417-F51E-44F3-A375-796D6E6202D3}" type="presOf" srcId="{F228C9F4-3489-4263-ADF7-CAC644FF09BE}" destId="{670CA125-1544-4B57-9DE6-D1F2D84115EB}" srcOrd="0" destOrd="0" presId="urn:microsoft.com/office/officeart/2005/8/layout/chevron2"/>
    <dgm:cxn modelId="{C43EFE27-8DB8-4B12-8C37-BDA31C37807C}" srcId="{0A85EFDC-5532-4FC1-B7A7-0D7CE81B7E20}" destId="{D5D219F1-DC56-47FE-8029-4DE53C6878E4}" srcOrd="2" destOrd="0" parTransId="{C99746E6-7814-4873-9664-7649D04360A8}" sibTransId="{1803B1B0-0CBC-4D74-AC71-E38F07F7F3FB}"/>
    <dgm:cxn modelId="{CC5A162F-5250-4018-9D48-A2361A4ADBB7}" srcId="{0A85EFDC-5532-4FC1-B7A7-0D7CE81B7E20}" destId="{861661B8-3E88-4190-9332-E2E80B7F1FFD}" srcOrd="4" destOrd="0" parTransId="{140A5A4D-CA0A-4681-B108-BF7E894968FA}" sibTransId="{9BB3B230-422B-48AC-9A9A-D8FE8C40B2F4}"/>
    <dgm:cxn modelId="{DA24CF36-1929-4529-A5E1-1B05EA0D4190}" srcId="{D5D219F1-DC56-47FE-8029-4DE53C6878E4}" destId="{AB1045D3-7310-4B28-A664-4465BE691EFA}" srcOrd="0" destOrd="0" parTransId="{FE575A05-7D78-4EDB-8C3A-F3CB39781D56}" sibTransId="{4D3272A7-FACA-4A65-9825-39A5A3DA43B5}"/>
    <dgm:cxn modelId="{F39C213B-3A32-4BE4-9D92-51C8CE97C34B}" type="presOf" srcId="{AB1045D3-7310-4B28-A664-4465BE691EFA}" destId="{6C92EAFD-C0B8-425D-92F1-EDA3F975673E}" srcOrd="0" destOrd="0" presId="urn:microsoft.com/office/officeart/2005/8/layout/chevron2"/>
    <dgm:cxn modelId="{64FD5D3B-4123-4276-9A7E-3CD6E0C8C5EE}" type="presOf" srcId="{D5D219F1-DC56-47FE-8029-4DE53C6878E4}" destId="{68F51C47-F662-4429-BE70-71D2D19494AE}" srcOrd="0" destOrd="0" presId="urn:microsoft.com/office/officeart/2005/8/layout/chevron2"/>
    <dgm:cxn modelId="{04BE9C3E-E319-4852-A53D-D62E1CB66680}" type="presOf" srcId="{861661B8-3E88-4190-9332-E2E80B7F1FFD}" destId="{35013454-B33A-44DC-9161-809493478EA6}" srcOrd="0" destOrd="0" presId="urn:microsoft.com/office/officeart/2005/8/layout/chevron2"/>
    <dgm:cxn modelId="{AB66603F-936D-4319-A010-499000577068}" srcId="{574D4542-322A-4AD9-A9C9-BAA2560C8744}" destId="{D962E82D-6CC9-4CDA-8662-D8A82E37AC5C}" srcOrd="0" destOrd="0" parTransId="{038C2405-977A-40BD-8054-FD704BE83941}" sibTransId="{88ADDB12-60FC-4628-88A8-39E37A46B34A}"/>
    <dgm:cxn modelId="{1D03B75F-ED46-4DBC-96AD-D5E3EB761798}" type="presOf" srcId="{41ACDBE3-24AC-4FFA-A9A0-00997519FF4A}" destId="{6C92EAFD-C0B8-425D-92F1-EDA3F975673E}" srcOrd="0" destOrd="1" presId="urn:microsoft.com/office/officeart/2005/8/layout/chevron2"/>
    <dgm:cxn modelId="{B4F5FD41-338E-496D-9222-B817125BAD30}" srcId="{2FE51521-11BB-43A5-9C90-FA560FB2A51B}" destId="{D7B7B0A7-AB1E-448C-8DE0-030C5D32DACA}" srcOrd="0" destOrd="0" parTransId="{B7C783C5-92C5-488A-868D-E2BBF5ACB576}" sibTransId="{61DDCB03-F0DA-4A60-A20B-7E3757301BD5}"/>
    <dgm:cxn modelId="{F6CE9764-AD91-4A46-ADF3-6F7A1188F7D4}" srcId="{0A85EFDC-5532-4FC1-B7A7-0D7CE81B7E20}" destId="{574D4542-322A-4AD9-A9C9-BAA2560C8744}" srcOrd="1" destOrd="0" parTransId="{9385B6DD-FD87-499A-A29C-6C89FB3C9B95}" sibTransId="{EC5A6A5C-3E2E-45DE-BE3C-B5F41EB7DD22}"/>
    <dgm:cxn modelId="{FFB3B66A-DDB0-486F-B92A-FE4A009B079B}" type="presOf" srcId="{D7B7B0A7-AB1E-448C-8DE0-030C5D32DACA}" destId="{A7D5F074-D9CF-46C4-9B3F-41B316C6E210}" srcOrd="0" destOrd="0" presId="urn:microsoft.com/office/officeart/2005/8/layout/chevron2"/>
    <dgm:cxn modelId="{D915DF4D-9CBA-471C-8190-95A04AAEA392}" srcId="{1E8A2106-8F4B-4D04-90AA-0B5CF2CFF134}" destId="{F94EF034-233D-4C94-AB9E-6CFDC670DC47}" srcOrd="2" destOrd="0" parTransId="{A25E9397-C500-4BB8-A182-5A9CB35AF334}" sibTransId="{C1F2BF2C-4525-4EB2-AE15-9CA3C76F32E4}"/>
    <dgm:cxn modelId="{7F4C2273-EE2B-46BA-8DE7-06AE345FA447}" srcId="{0A85EFDC-5532-4FC1-B7A7-0D7CE81B7E20}" destId="{1E8A2106-8F4B-4D04-90AA-0B5CF2CFF134}" srcOrd="0" destOrd="0" parTransId="{FCC70C13-2A33-4400-B9E9-3083F6A2939D}" sibTransId="{F6BC32E5-29F7-490C-8D4B-34C4FC37626A}"/>
    <dgm:cxn modelId="{765DC179-7FCD-4CA6-8587-32DFA026079D}" srcId="{D5D219F1-DC56-47FE-8029-4DE53C6878E4}" destId="{41ACDBE3-24AC-4FFA-A9A0-00997519FF4A}" srcOrd="1" destOrd="0" parTransId="{96E39387-BDF3-46C0-AEE2-4BA70C689235}" sibTransId="{4E3D9250-BE3B-479F-9DBB-352DCBD57ED5}"/>
    <dgm:cxn modelId="{9956BB7D-1669-4F05-AA96-CA4AA5AA5282}" srcId="{861661B8-3E88-4190-9332-E2E80B7F1FFD}" destId="{095FDDD6-CBCC-4A39-9372-DAE1371E1ABC}" srcOrd="1" destOrd="0" parTransId="{BF044911-DD7B-4E91-80D7-4843F5A42063}" sibTransId="{9A5A5580-ED43-4395-8E39-B3B18F9267CC}"/>
    <dgm:cxn modelId="{5B509D81-A7EE-47A8-93DA-4F18DA4F3966}" srcId="{574D4542-322A-4AD9-A9C9-BAA2560C8744}" destId="{AF4E20A0-B0CE-494B-83E1-21920E3330B8}" srcOrd="1" destOrd="0" parTransId="{5298A3FC-F1C6-4D15-A85C-F1F4B91A5C48}" sibTransId="{5F1EB153-D8CC-4A8A-ABA4-1E446C877856}"/>
    <dgm:cxn modelId="{6D558E85-44A7-462A-B38B-08C5E44B8A18}" srcId="{1E8A2106-8F4B-4D04-90AA-0B5CF2CFF134}" destId="{7977C5B6-D525-445B-B942-501CB070DEC4}" srcOrd="0" destOrd="0" parTransId="{AF5EBE9D-E808-4186-834A-2B7F607756E1}" sibTransId="{3683A086-7CBE-4B74-B994-9124842560CD}"/>
    <dgm:cxn modelId="{8C724E86-DB6C-49E9-88D0-2175C08C0F73}" type="presOf" srcId="{574D4542-322A-4AD9-A9C9-BAA2560C8744}" destId="{AF6EFC1C-D1B9-4234-AD40-13135E17EDAF}" srcOrd="0" destOrd="0" presId="urn:microsoft.com/office/officeart/2005/8/layout/chevron2"/>
    <dgm:cxn modelId="{399B1A95-271A-46C7-A241-9716503A3D9E}" srcId="{2FE51521-11BB-43A5-9C90-FA560FB2A51B}" destId="{7E5B9CFB-4C96-4168-AE56-F45F092963EB}" srcOrd="1" destOrd="0" parTransId="{3003ECBB-C63E-4A91-9ED3-EA7C6A12B30D}" sibTransId="{70AC60A9-7781-4BFD-B0BC-A1C113AE0243}"/>
    <dgm:cxn modelId="{0F8D8D95-DA4D-428C-A3DE-D8C0A8636C28}" type="presOf" srcId="{0A85EFDC-5532-4FC1-B7A7-0D7CE81B7E20}" destId="{9374E1DF-A407-4CFE-94B2-C31EEF63DE46}" srcOrd="0" destOrd="0" presId="urn:microsoft.com/office/officeart/2005/8/layout/chevron2"/>
    <dgm:cxn modelId="{2C22BD95-02CF-422D-9250-CDAEB84BAD37}" type="presOf" srcId="{1E8A2106-8F4B-4D04-90AA-0B5CF2CFF134}" destId="{80DCCF1F-9461-4104-87F9-9B59FE0CB649}" srcOrd="0" destOrd="0" presId="urn:microsoft.com/office/officeart/2005/8/layout/chevron2"/>
    <dgm:cxn modelId="{650A849F-AFA1-4903-B514-1B4EAC08B143}" srcId="{1E8A2106-8F4B-4D04-90AA-0B5CF2CFF134}" destId="{197D8B33-BF8B-4301-82AB-0EBC48972221}" srcOrd="1" destOrd="0" parTransId="{9CC6CB0C-6D8A-40F1-9920-AFAE849DE385}" sibTransId="{A5D8031A-3358-404E-A484-0CB97AD8436B}"/>
    <dgm:cxn modelId="{4EA7F2B7-59A6-4534-BB3A-D58F19FBD1ED}" srcId="{0A85EFDC-5532-4FC1-B7A7-0D7CE81B7E20}" destId="{2FE51521-11BB-43A5-9C90-FA560FB2A51B}" srcOrd="3" destOrd="0" parTransId="{287FB12F-0E5E-4A24-9939-A85F96D3FBC3}" sibTransId="{59CB36DD-C282-4BAE-B7C4-06BF440D9C24}"/>
    <dgm:cxn modelId="{DCFE6EC9-3F4B-41E8-B7AE-2667A58C4C46}" srcId="{861661B8-3E88-4190-9332-E2E80B7F1FFD}" destId="{745142D3-A6AC-4082-845F-0EBE515B4DED}" srcOrd="2" destOrd="0" parTransId="{689C0588-5E07-4956-AA2A-4D04FE075B9C}" sibTransId="{6CD68989-768B-4C4A-A4EB-4B5EADD32180}"/>
    <dgm:cxn modelId="{715FFFC9-919B-4A65-9139-0D8B1095EC89}" type="presOf" srcId="{7977C5B6-D525-445B-B942-501CB070DEC4}" destId="{FF29493E-EFC4-449D-B2AC-3472F51B8A52}" srcOrd="0" destOrd="0" presId="urn:microsoft.com/office/officeart/2005/8/layout/chevron2"/>
    <dgm:cxn modelId="{170FE8CF-CCA7-4268-82D2-F76EA29485A0}" srcId="{861661B8-3E88-4190-9332-E2E80B7F1FFD}" destId="{F228C9F4-3489-4263-ADF7-CAC644FF09BE}" srcOrd="0" destOrd="0" parTransId="{DA64608F-E4EA-40F6-A9E7-54021A5F7E16}" sibTransId="{BB1C95F1-C98E-4B0A-B3DA-C4E6E230CA58}"/>
    <dgm:cxn modelId="{D49179D1-D060-4B1C-A36A-B432047581F2}" type="presOf" srcId="{F94EF034-233D-4C94-AB9E-6CFDC670DC47}" destId="{FF29493E-EFC4-449D-B2AC-3472F51B8A52}" srcOrd="0" destOrd="2" presId="urn:microsoft.com/office/officeart/2005/8/layout/chevron2"/>
    <dgm:cxn modelId="{A22CA5D3-C8A6-479E-A2A9-6F63645462A7}" type="presOf" srcId="{7E5B9CFB-4C96-4168-AE56-F45F092963EB}" destId="{A7D5F074-D9CF-46C4-9B3F-41B316C6E210}" srcOrd="0" destOrd="1" presId="urn:microsoft.com/office/officeart/2005/8/layout/chevron2"/>
    <dgm:cxn modelId="{C36E7FD5-D786-4997-9B4A-A721D7BEE1C6}" type="presOf" srcId="{AF4E20A0-B0CE-494B-83E1-21920E3330B8}" destId="{97E28447-8AF2-4583-AB0D-D0789ABE6123}" srcOrd="0" destOrd="1" presId="urn:microsoft.com/office/officeart/2005/8/layout/chevron2"/>
    <dgm:cxn modelId="{3AF0BDD9-D891-4F02-AFA5-7CCA4F7829E8}" type="presOf" srcId="{095FDDD6-CBCC-4A39-9372-DAE1371E1ABC}" destId="{670CA125-1544-4B57-9DE6-D1F2D84115EB}" srcOrd="0" destOrd="1" presId="urn:microsoft.com/office/officeart/2005/8/layout/chevron2"/>
    <dgm:cxn modelId="{9A069AE8-2A32-41B7-AA89-081F8D37429E}" type="presOf" srcId="{745142D3-A6AC-4082-845F-0EBE515B4DED}" destId="{670CA125-1544-4B57-9DE6-D1F2D84115EB}" srcOrd="0" destOrd="2" presId="urn:microsoft.com/office/officeart/2005/8/layout/chevron2"/>
    <dgm:cxn modelId="{78800FFA-2534-4CEA-A484-935A0849D3A2}" type="presOf" srcId="{2FE51521-11BB-43A5-9C90-FA560FB2A51B}" destId="{B03CFFE4-06C0-4DBA-A9FF-FB310FEF539B}" srcOrd="0" destOrd="0" presId="urn:microsoft.com/office/officeart/2005/8/layout/chevron2"/>
    <dgm:cxn modelId="{A46F15FD-C64F-4E07-8380-96E8557C889C}" type="presOf" srcId="{197D8B33-BF8B-4301-82AB-0EBC48972221}" destId="{FF29493E-EFC4-449D-B2AC-3472F51B8A52}" srcOrd="0" destOrd="1" presId="urn:microsoft.com/office/officeart/2005/8/layout/chevron2"/>
    <dgm:cxn modelId="{EBF99522-14E7-4250-B9D3-3042E75672DD}" type="presParOf" srcId="{9374E1DF-A407-4CFE-94B2-C31EEF63DE46}" destId="{7DDC7374-C4E9-4341-A737-0A6831E66879}" srcOrd="0" destOrd="0" presId="urn:microsoft.com/office/officeart/2005/8/layout/chevron2"/>
    <dgm:cxn modelId="{58FDB5B4-FC1A-4CF3-BD08-CD9F039726FC}" type="presParOf" srcId="{7DDC7374-C4E9-4341-A737-0A6831E66879}" destId="{80DCCF1F-9461-4104-87F9-9B59FE0CB649}" srcOrd="0" destOrd="0" presId="urn:microsoft.com/office/officeart/2005/8/layout/chevron2"/>
    <dgm:cxn modelId="{71370AD0-D37E-4ADF-992B-ED6B465EF54F}" type="presParOf" srcId="{7DDC7374-C4E9-4341-A737-0A6831E66879}" destId="{FF29493E-EFC4-449D-B2AC-3472F51B8A52}" srcOrd="1" destOrd="0" presId="urn:microsoft.com/office/officeart/2005/8/layout/chevron2"/>
    <dgm:cxn modelId="{0575E1EC-2BC0-48F6-AE0B-78A0E9E3FA7E}" type="presParOf" srcId="{9374E1DF-A407-4CFE-94B2-C31EEF63DE46}" destId="{CA157629-E017-4BA5-AA38-A8DB8BB4EC04}" srcOrd="1" destOrd="0" presId="urn:microsoft.com/office/officeart/2005/8/layout/chevron2"/>
    <dgm:cxn modelId="{EAD76639-5396-4D41-A5FE-62C69BEDF9CA}" type="presParOf" srcId="{9374E1DF-A407-4CFE-94B2-C31EEF63DE46}" destId="{D4E369A3-7990-4CD2-8E0A-9257B8FD9F2A}" srcOrd="2" destOrd="0" presId="urn:microsoft.com/office/officeart/2005/8/layout/chevron2"/>
    <dgm:cxn modelId="{E8776BA8-C3E2-4907-BB12-F1B88ABD1DA8}" type="presParOf" srcId="{D4E369A3-7990-4CD2-8E0A-9257B8FD9F2A}" destId="{AF6EFC1C-D1B9-4234-AD40-13135E17EDAF}" srcOrd="0" destOrd="0" presId="urn:microsoft.com/office/officeart/2005/8/layout/chevron2"/>
    <dgm:cxn modelId="{643F9A07-9ABC-4A12-9A23-4BFA280F1883}" type="presParOf" srcId="{D4E369A3-7990-4CD2-8E0A-9257B8FD9F2A}" destId="{97E28447-8AF2-4583-AB0D-D0789ABE6123}" srcOrd="1" destOrd="0" presId="urn:microsoft.com/office/officeart/2005/8/layout/chevron2"/>
    <dgm:cxn modelId="{F1BA1F51-D8D5-4315-B642-6B7AB7F10790}" type="presParOf" srcId="{9374E1DF-A407-4CFE-94B2-C31EEF63DE46}" destId="{BB51FBB2-E57E-4A8E-9924-AF939B79AE3B}" srcOrd="3" destOrd="0" presId="urn:microsoft.com/office/officeart/2005/8/layout/chevron2"/>
    <dgm:cxn modelId="{94CC2DF1-B165-4C7C-9344-D79CA80440F1}" type="presParOf" srcId="{9374E1DF-A407-4CFE-94B2-C31EEF63DE46}" destId="{8C661322-8047-4A8A-8C03-FA2A59898C8A}" srcOrd="4" destOrd="0" presId="urn:microsoft.com/office/officeart/2005/8/layout/chevron2"/>
    <dgm:cxn modelId="{B45901E5-0AA4-469C-AB45-D2003513AD62}" type="presParOf" srcId="{8C661322-8047-4A8A-8C03-FA2A59898C8A}" destId="{68F51C47-F662-4429-BE70-71D2D19494AE}" srcOrd="0" destOrd="0" presId="urn:microsoft.com/office/officeart/2005/8/layout/chevron2"/>
    <dgm:cxn modelId="{3A9C2DD6-8734-4CB8-BD66-47055B906837}" type="presParOf" srcId="{8C661322-8047-4A8A-8C03-FA2A59898C8A}" destId="{6C92EAFD-C0B8-425D-92F1-EDA3F975673E}" srcOrd="1" destOrd="0" presId="urn:microsoft.com/office/officeart/2005/8/layout/chevron2"/>
    <dgm:cxn modelId="{B5DD34FD-7377-4406-A170-5AF989865594}" type="presParOf" srcId="{9374E1DF-A407-4CFE-94B2-C31EEF63DE46}" destId="{F720F8C5-9F8E-4E68-939A-941FDC7F533F}" srcOrd="5" destOrd="0" presId="urn:microsoft.com/office/officeart/2005/8/layout/chevron2"/>
    <dgm:cxn modelId="{C8523D62-1EE6-4F56-9BF8-B0B952AF9676}" type="presParOf" srcId="{9374E1DF-A407-4CFE-94B2-C31EEF63DE46}" destId="{CF02200B-8EBD-4104-88C3-A2E7BFF74235}" srcOrd="6" destOrd="0" presId="urn:microsoft.com/office/officeart/2005/8/layout/chevron2"/>
    <dgm:cxn modelId="{0897BE0D-D4C9-4909-9D17-95B7306719CA}" type="presParOf" srcId="{CF02200B-8EBD-4104-88C3-A2E7BFF74235}" destId="{B03CFFE4-06C0-4DBA-A9FF-FB310FEF539B}" srcOrd="0" destOrd="0" presId="urn:microsoft.com/office/officeart/2005/8/layout/chevron2"/>
    <dgm:cxn modelId="{9CAE81C7-F45C-414F-AF6C-09B329141FC3}" type="presParOf" srcId="{CF02200B-8EBD-4104-88C3-A2E7BFF74235}" destId="{A7D5F074-D9CF-46C4-9B3F-41B316C6E210}" srcOrd="1" destOrd="0" presId="urn:microsoft.com/office/officeart/2005/8/layout/chevron2"/>
    <dgm:cxn modelId="{8AFE63E7-10F8-4695-8BD0-B5C6E759B5E4}" type="presParOf" srcId="{9374E1DF-A407-4CFE-94B2-C31EEF63DE46}" destId="{E2700D5B-6AE1-4328-9B71-953A0F14AEAF}" srcOrd="7" destOrd="0" presId="urn:microsoft.com/office/officeart/2005/8/layout/chevron2"/>
    <dgm:cxn modelId="{B2E1CDDB-30F2-4787-A3A3-DA3ED1D78355}" type="presParOf" srcId="{9374E1DF-A407-4CFE-94B2-C31EEF63DE46}" destId="{559D2A9E-9BAF-427E-BB5D-C86B44D17E3A}" srcOrd="8" destOrd="0" presId="urn:microsoft.com/office/officeart/2005/8/layout/chevron2"/>
    <dgm:cxn modelId="{BD154622-94BB-49B9-BE51-D35767971657}" type="presParOf" srcId="{559D2A9E-9BAF-427E-BB5D-C86B44D17E3A}" destId="{35013454-B33A-44DC-9161-809493478EA6}" srcOrd="0" destOrd="0" presId="urn:microsoft.com/office/officeart/2005/8/layout/chevron2"/>
    <dgm:cxn modelId="{734F0CB4-A3FA-4737-B9A9-50F5ADDACBF1}" type="presParOf" srcId="{559D2A9E-9BAF-427E-BB5D-C86B44D17E3A}" destId="{670CA125-1544-4B57-9DE6-D1F2D84115E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B65656-6C6B-463F-A675-C0C547FD4D8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668EAF44-29C1-4C67-93A8-51C6F98B51D5}">
      <dgm:prSet phldrT="[Texte]" phldr="0"/>
      <dgm:spPr/>
      <dgm:t>
        <a:bodyPr/>
        <a:lstStyle/>
        <a:p>
          <a:r>
            <a:rPr lang="fr-FR" dirty="0"/>
            <a:t>2026</a:t>
          </a:r>
        </a:p>
      </dgm:t>
    </dgm:pt>
    <dgm:pt modelId="{DE41CC74-64FB-49E9-B4AA-D05B637A8C1B}" type="parTrans" cxnId="{2E007E73-88E7-40FC-A846-4FE846C3422C}">
      <dgm:prSet/>
      <dgm:spPr/>
      <dgm:t>
        <a:bodyPr/>
        <a:lstStyle/>
        <a:p>
          <a:endParaRPr lang="fr-FR"/>
        </a:p>
      </dgm:t>
    </dgm:pt>
    <dgm:pt modelId="{EC890EE7-7B8B-4DC1-A03A-8345DF512DC9}" type="sibTrans" cxnId="{2E007E73-88E7-40FC-A846-4FE846C3422C}">
      <dgm:prSet/>
      <dgm:spPr/>
      <dgm:t>
        <a:bodyPr/>
        <a:lstStyle/>
        <a:p>
          <a:endParaRPr lang="fr-FR"/>
        </a:p>
      </dgm:t>
    </dgm:pt>
    <dgm:pt modelId="{7DE99C00-F6B1-4C26-ADCE-778C38880B3C}">
      <dgm:prSet phldrT="[Texte]"/>
      <dgm:spPr/>
      <dgm:t>
        <a:bodyPr/>
        <a:lstStyle/>
        <a:p>
          <a:r>
            <a:rPr lang="fr-FR" dirty="0">
              <a:cs typeface="Arial"/>
            </a:rPr>
            <a:t>Instruction de ces éléments par la DREAL / DDT</a:t>
          </a:r>
          <a:endParaRPr lang="fr-FR" dirty="0"/>
        </a:p>
      </dgm:t>
    </dgm:pt>
    <dgm:pt modelId="{180DCFC7-9E5E-4116-BE52-5119D1FBF11E}" type="parTrans" cxnId="{151A6A09-F45E-4A8C-9DD5-8939BFD554F5}">
      <dgm:prSet/>
      <dgm:spPr/>
      <dgm:t>
        <a:bodyPr/>
        <a:lstStyle/>
        <a:p>
          <a:endParaRPr lang="fr-FR"/>
        </a:p>
      </dgm:t>
    </dgm:pt>
    <dgm:pt modelId="{38FE7086-3681-48CB-B3F9-7EC4F3FE2A7D}" type="sibTrans" cxnId="{151A6A09-F45E-4A8C-9DD5-8939BFD554F5}">
      <dgm:prSet/>
      <dgm:spPr/>
      <dgm:t>
        <a:bodyPr/>
        <a:lstStyle/>
        <a:p>
          <a:endParaRPr lang="fr-FR"/>
        </a:p>
      </dgm:t>
    </dgm:pt>
    <dgm:pt modelId="{0D4EDFD8-9358-4765-900B-201DB3D95751}">
      <dgm:prSet phldrT="[Texte]" phldr="0"/>
      <dgm:spPr/>
      <dgm:t>
        <a:bodyPr/>
        <a:lstStyle/>
        <a:p>
          <a:r>
            <a:rPr lang="fr-FR" dirty="0"/>
            <a:t>2027</a:t>
          </a:r>
        </a:p>
      </dgm:t>
    </dgm:pt>
    <dgm:pt modelId="{5B64AACD-984E-4F32-B490-246D4A2505D6}" type="parTrans" cxnId="{D6972AE1-63CF-4FE2-B783-9741200E188E}">
      <dgm:prSet/>
      <dgm:spPr/>
      <dgm:t>
        <a:bodyPr/>
        <a:lstStyle/>
        <a:p>
          <a:endParaRPr lang="fr-FR"/>
        </a:p>
      </dgm:t>
    </dgm:pt>
    <dgm:pt modelId="{01E37CC1-07EB-4E33-817C-A186653D7CFC}" type="sibTrans" cxnId="{D6972AE1-63CF-4FE2-B783-9741200E188E}">
      <dgm:prSet/>
      <dgm:spPr/>
      <dgm:t>
        <a:bodyPr/>
        <a:lstStyle/>
        <a:p>
          <a:endParaRPr lang="fr-FR"/>
        </a:p>
      </dgm:t>
    </dgm:pt>
    <dgm:pt modelId="{8FBD1E7D-2EC1-4D80-9C4E-61DC4D5C1725}">
      <dgm:prSet phldrT="[Texte]"/>
      <dgm:spPr/>
      <dgm:t>
        <a:bodyPr/>
        <a:lstStyle/>
        <a:p>
          <a:r>
            <a:rPr lang="fr-FR" dirty="0">
              <a:cs typeface="Arial"/>
            </a:rPr>
            <a:t>Arrêté d'autorisation, d'autorisation partielle ou de refus</a:t>
          </a:r>
          <a:endParaRPr lang="fr-FR" dirty="0"/>
        </a:p>
      </dgm:t>
    </dgm:pt>
    <dgm:pt modelId="{331C6EA2-8701-45AA-A1FB-F8A3C236E315}" type="parTrans" cxnId="{027AF3E0-125A-4CE0-A21E-A1556F87392C}">
      <dgm:prSet/>
      <dgm:spPr/>
      <dgm:t>
        <a:bodyPr/>
        <a:lstStyle/>
        <a:p>
          <a:endParaRPr lang="fr-FR"/>
        </a:p>
      </dgm:t>
    </dgm:pt>
    <dgm:pt modelId="{450897E6-596A-443F-838E-4C76BBDB42AC}" type="sibTrans" cxnId="{027AF3E0-125A-4CE0-A21E-A1556F87392C}">
      <dgm:prSet/>
      <dgm:spPr/>
      <dgm:t>
        <a:bodyPr/>
        <a:lstStyle/>
        <a:p>
          <a:endParaRPr lang="fr-FR"/>
        </a:p>
      </dgm:t>
    </dgm:pt>
    <dgm:pt modelId="{C349F3EB-E48F-4C05-8960-E36431CFC843}">
      <dgm:prSet/>
      <dgm:spPr/>
      <dgm:t>
        <a:bodyPr/>
        <a:lstStyle/>
        <a:p>
          <a:endParaRPr lang="fr-FR" dirty="0">
            <a:cs typeface="Arial"/>
          </a:endParaRPr>
        </a:p>
      </dgm:t>
    </dgm:pt>
    <dgm:pt modelId="{CE7BDF1E-BA4E-4D87-B195-8205A9A1048C}" type="parTrans" cxnId="{9400599F-235F-496C-9D8C-E1CDEF266448}">
      <dgm:prSet/>
      <dgm:spPr/>
      <dgm:t>
        <a:bodyPr/>
        <a:lstStyle/>
        <a:p>
          <a:endParaRPr lang="fr-FR"/>
        </a:p>
      </dgm:t>
    </dgm:pt>
    <dgm:pt modelId="{E856543F-FF4F-430D-A517-D348829250F5}" type="sibTrans" cxnId="{9400599F-235F-496C-9D8C-E1CDEF266448}">
      <dgm:prSet/>
      <dgm:spPr/>
      <dgm:t>
        <a:bodyPr/>
        <a:lstStyle/>
        <a:p>
          <a:endParaRPr lang="fr-FR"/>
        </a:p>
      </dgm:t>
    </dgm:pt>
    <dgm:pt modelId="{C219660D-9269-46B8-BC02-F418B18D138B}">
      <dgm:prSet/>
      <dgm:spPr/>
      <dgm:t>
        <a:bodyPr/>
        <a:lstStyle/>
        <a:p>
          <a:r>
            <a:rPr lang="fr-FR" dirty="0">
              <a:cs typeface="Arial"/>
            </a:rPr>
            <a:t>Nomination de la commissaire enquêtrice et consultation du public</a:t>
          </a:r>
        </a:p>
      </dgm:t>
    </dgm:pt>
    <dgm:pt modelId="{25EC557A-2AF9-402D-974D-26499AEBE982}" type="parTrans" cxnId="{CBDA86C8-578D-4795-A5BF-548052A67620}">
      <dgm:prSet/>
      <dgm:spPr/>
      <dgm:t>
        <a:bodyPr/>
        <a:lstStyle/>
        <a:p>
          <a:endParaRPr lang="fr-FR"/>
        </a:p>
      </dgm:t>
    </dgm:pt>
    <dgm:pt modelId="{832341C9-60BB-422D-8579-D08343BC8048}" type="sibTrans" cxnId="{CBDA86C8-578D-4795-A5BF-548052A67620}">
      <dgm:prSet/>
      <dgm:spPr/>
      <dgm:t>
        <a:bodyPr/>
        <a:lstStyle/>
        <a:p>
          <a:endParaRPr lang="fr-FR"/>
        </a:p>
      </dgm:t>
    </dgm:pt>
    <dgm:pt modelId="{4A0487E5-9A91-40F1-9F85-7BFB177AFB56}">
      <dgm:prSet/>
      <dgm:spPr/>
      <dgm:t>
        <a:bodyPr/>
        <a:lstStyle/>
        <a:p>
          <a:endParaRPr lang="fr-FR" dirty="0">
            <a:cs typeface="Arial"/>
          </a:endParaRPr>
        </a:p>
      </dgm:t>
    </dgm:pt>
    <dgm:pt modelId="{D0E63513-D14B-43EB-9ADB-C109FAF74ABE}" type="parTrans" cxnId="{29937AAA-1AEE-48D7-9627-E72E18F557AB}">
      <dgm:prSet/>
      <dgm:spPr/>
      <dgm:t>
        <a:bodyPr/>
        <a:lstStyle/>
        <a:p>
          <a:endParaRPr lang="fr-FR"/>
        </a:p>
      </dgm:t>
    </dgm:pt>
    <dgm:pt modelId="{F89A4BA8-5104-44E3-A118-7ABBD3F16B1E}" type="sibTrans" cxnId="{29937AAA-1AEE-48D7-9627-E72E18F557AB}">
      <dgm:prSet/>
      <dgm:spPr/>
      <dgm:t>
        <a:bodyPr/>
        <a:lstStyle/>
        <a:p>
          <a:endParaRPr lang="fr-FR"/>
        </a:p>
      </dgm:t>
    </dgm:pt>
    <dgm:pt modelId="{338A1DF5-9833-40B0-8BBA-94A22382AB06}">
      <dgm:prSet/>
      <dgm:spPr/>
      <dgm:t>
        <a:bodyPr/>
        <a:lstStyle/>
        <a:p>
          <a:r>
            <a:rPr lang="fr-FR" dirty="0">
              <a:cs typeface="Arial"/>
            </a:rPr>
            <a:t>Avis </a:t>
          </a:r>
          <a:r>
            <a:rPr lang="fr-FR" dirty="0" err="1">
              <a:cs typeface="Arial"/>
            </a:rPr>
            <a:t>MRAe</a:t>
          </a:r>
          <a:r>
            <a:rPr lang="fr-FR" dirty="0">
              <a:cs typeface="Arial"/>
            </a:rPr>
            <a:t> et réponse</a:t>
          </a:r>
        </a:p>
      </dgm:t>
    </dgm:pt>
    <dgm:pt modelId="{65C65069-D346-411C-A9B9-2A27B7A8823E}" type="parTrans" cxnId="{2264E7D8-BBE5-48A2-B701-170EF9C5B34E}">
      <dgm:prSet/>
      <dgm:spPr/>
      <dgm:t>
        <a:bodyPr/>
        <a:lstStyle/>
        <a:p>
          <a:endParaRPr lang="fr-FR"/>
        </a:p>
      </dgm:t>
    </dgm:pt>
    <dgm:pt modelId="{F2F215D4-F4AB-40FF-A1F3-64FF7064DDE7}" type="sibTrans" cxnId="{2264E7D8-BBE5-48A2-B701-170EF9C5B34E}">
      <dgm:prSet/>
      <dgm:spPr/>
      <dgm:t>
        <a:bodyPr/>
        <a:lstStyle/>
        <a:p>
          <a:endParaRPr lang="fr-FR"/>
        </a:p>
      </dgm:t>
    </dgm:pt>
    <dgm:pt modelId="{3639BD92-204A-4220-AEE3-A7DB1F7B582E}" type="pres">
      <dgm:prSet presAssocID="{41B65656-6C6B-463F-A675-C0C547FD4D88}" presName="Name0" presStyleCnt="0">
        <dgm:presLayoutVars>
          <dgm:dir/>
          <dgm:animLvl val="lvl"/>
          <dgm:resizeHandles val="exact"/>
        </dgm:presLayoutVars>
      </dgm:prSet>
      <dgm:spPr/>
    </dgm:pt>
    <dgm:pt modelId="{55560DC4-3B0A-4CD8-8C75-C1E3A200EC81}" type="pres">
      <dgm:prSet presAssocID="{668EAF44-29C1-4C67-93A8-51C6F98B51D5}" presName="composite" presStyleCnt="0"/>
      <dgm:spPr/>
    </dgm:pt>
    <dgm:pt modelId="{0DE2E075-BD92-4E57-8D38-C6BB9DB5CC4A}" type="pres">
      <dgm:prSet presAssocID="{668EAF44-29C1-4C67-93A8-51C6F98B51D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C27EA5D4-6947-4802-8E9B-6450AE0F2123}" type="pres">
      <dgm:prSet presAssocID="{668EAF44-29C1-4C67-93A8-51C6F98B51D5}" presName="desTx" presStyleLbl="alignAccFollowNode1" presStyleIdx="0" presStyleCnt="2">
        <dgm:presLayoutVars>
          <dgm:bulletEnabled val="1"/>
        </dgm:presLayoutVars>
      </dgm:prSet>
      <dgm:spPr/>
    </dgm:pt>
    <dgm:pt modelId="{020A923B-F85F-4FF6-8E5E-223FB48B8519}" type="pres">
      <dgm:prSet presAssocID="{EC890EE7-7B8B-4DC1-A03A-8345DF512DC9}" presName="space" presStyleCnt="0"/>
      <dgm:spPr/>
    </dgm:pt>
    <dgm:pt modelId="{3D88CB28-D7FC-4231-A49E-4253658199FF}" type="pres">
      <dgm:prSet presAssocID="{0D4EDFD8-9358-4765-900B-201DB3D95751}" presName="composite" presStyleCnt="0"/>
      <dgm:spPr/>
    </dgm:pt>
    <dgm:pt modelId="{85CD4815-324D-40D3-B440-533A1173C135}" type="pres">
      <dgm:prSet presAssocID="{0D4EDFD8-9358-4765-900B-201DB3D95751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0D4A721B-BCFE-4AD0-851F-4291338434B9}" type="pres">
      <dgm:prSet presAssocID="{0D4EDFD8-9358-4765-900B-201DB3D95751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151A6A09-F45E-4A8C-9DD5-8939BFD554F5}" srcId="{668EAF44-29C1-4C67-93A8-51C6F98B51D5}" destId="{7DE99C00-F6B1-4C26-ADCE-778C38880B3C}" srcOrd="0" destOrd="0" parTransId="{180DCFC7-9E5E-4116-BE52-5119D1FBF11E}" sibTransId="{38FE7086-3681-48CB-B3F9-7EC4F3FE2A7D}"/>
    <dgm:cxn modelId="{8200F418-7B44-4B0E-B5FF-E35954D6246E}" type="presOf" srcId="{41B65656-6C6B-463F-A675-C0C547FD4D88}" destId="{3639BD92-204A-4220-AEE3-A7DB1F7B582E}" srcOrd="0" destOrd="0" presId="urn:microsoft.com/office/officeart/2005/8/layout/hList1"/>
    <dgm:cxn modelId="{B4FE691F-B232-4051-BB52-0AB61E6DF144}" type="presOf" srcId="{C219660D-9269-46B8-BC02-F418B18D138B}" destId="{C27EA5D4-6947-4802-8E9B-6450AE0F2123}" srcOrd="0" destOrd="2" presId="urn:microsoft.com/office/officeart/2005/8/layout/hList1"/>
    <dgm:cxn modelId="{41FE6525-4F39-405B-8109-7F1EA816823A}" type="presOf" srcId="{4A0487E5-9A91-40F1-9F85-7BFB177AFB56}" destId="{C27EA5D4-6947-4802-8E9B-6450AE0F2123}" srcOrd="0" destOrd="3" presId="urn:microsoft.com/office/officeart/2005/8/layout/hList1"/>
    <dgm:cxn modelId="{16C6205B-4049-489E-B0CB-7BF8A112E19E}" type="presOf" srcId="{668EAF44-29C1-4C67-93A8-51C6F98B51D5}" destId="{0DE2E075-BD92-4E57-8D38-C6BB9DB5CC4A}" srcOrd="0" destOrd="0" presId="urn:microsoft.com/office/officeart/2005/8/layout/hList1"/>
    <dgm:cxn modelId="{F205BC6C-B5B4-4953-9000-FCD63F6A8310}" type="presOf" srcId="{338A1DF5-9833-40B0-8BBA-94A22382AB06}" destId="{C27EA5D4-6947-4802-8E9B-6450AE0F2123}" srcOrd="0" destOrd="4" presId="urn:microsoft.com/office/officeart/2005/8/layout/hList1"/>
    <dgm:cxn modelId="{2E007E73-88E7-40FC-A846-4FE846C3422C}" srcId="{41B65656-6C6B-463F-A675-C0C547FD4D88}" destId="{668EAF44-29C1-4C67-93A8-51C6F98B51D5}" srcOrd="0" destOrd="0" parTransId="{DE41CC74-64FB-49E9-B4AA-D05B637A8C1B}" sibTransId="{EC890EE7-7B8B-4DC1-A03A-8345DF512DC9}"/>
    <dgm:cxn modelId="{53725279-B255-48FB-81B0-3248DA380BCA}" type="presOf" srcId="{8FBD1E7D-2EC1-4D80-9C4E-61DC4D5C1725}" destId="{0D4A721B-BCFE-4AD0-851F-4291338434B9}" srcOrd="0" destOrd="0" presId="urn:microsoft.com/office/officeart/2005/8/layout/hList1"/>
    <dgm:cxn modelId="{8DB91C81-1E54-47E5-AEE5-0995ADB0959F}" type="presOf" srcId="{7DE99C00-F6B1-4C26-ADCE-778C38880B3C}" destId="{C27EA5D4-6947-4802-8E9B-6450AE0F2123}" srcOrd="0" destOrd="0" presId="urn:microsoft.com/office/officeart/2005/8/layout/hList1"/>
    <dgm:cxn modelId="{9400599F-235F-496C-9D8C-E1CDEF266448}" srcId="{668EAF44-29C1-4C67-93A8-51C6F98B51D5}" destId="{C349F3EB-E48F-4C05-8960-E36431CFC843}" srcOrd="1" destOrd="0" parTransId="{CE7BDF1E-BA4E-4D87-B195-8205A9A1048C}" sibTransId="{E856543F-FF4F-430D-A517-D348829250F5}"/>
    <dgm:cxn modelId="{29937AAA-1AEE-48D7-9627-E72E18F557AB}" srcId="{668EAF44-29C1-4C67-93A8-51C6F98B51D5}" destId="{4A0487E5-9A91-40F1-9F85-7BFB177AFB56}" srcOrd="3" destOrd="0" parTransId="{D0E63513-D14B-43EB-9ADB-C109FAF74ABE}" sibTransId="{F89A4BA8-5104-44E3-A118-7ABBD3F16B1E}"/>
    <dgm:cxn modelId="{E1796AC6-0188-476A-8753-ED4E3059B514}" type="presOf" srcId="{C349F3EB-E48F-4C05-8960-E36431CFC843}" destId="{C27EA5D4-6947-4802-8E9B-6450AE0F2123}" srcOrd="0" destOrd="1" presId="urn:microsoft.com/office/officeart/2005/8/layout/hList1"/>
    <dgm:cxn modelId="{CBDA86C8-578D-4795-A5BF-548052A67620}" srcId="{668EAF44-29C1-4C67-93A8-51C6F98B51D5}" destId="{C219660D-9269-46B8-BC02-F418B18D138B}" srcOrd="2" destOrd="0" parTransId="{25EC557A-2AF9-402D-974D-26499AEBE982}" sibTransId="{832341C9-60BB-422D-8579-D08343BC8048}"/>
    <dgm:cxn modelId="{2264E7D8-BBE5-48A2-B701-170EF9C5B34E}" srcId="{668EAF44-29C1-4C67-93A8-51C6F98B51D5}" destId="{338A1DF5-9833-40B0-8BBA-94A22382AB06}" srcOrd="4" destOrd="0" parTransId="{65C65069-D346-411C-A9B9-2A27B7A8823E}" sibTransId="{F2F215D4-F4AB-40FF-A1F3-64FF7064DDE7}"/>
    <dgm:cxn modelId="{027AF3E0-125A-4CE0-A21E-A1556F87392C}" srcId="{0D4EDFD8-9358-4765-900B-201DB3D95751}" destId="{8FBD1E7D-2EC1-4D80-9C4E-61DC4D5C1725}" srcOrd="0" destOrd="0" parTransId="{331C6EA2-8701-45AA-A1FB-F8A3C236E315}" sibTransId="{450897E6-596A-443F-838E-4C76BBDB42AC}"/>
    <dgm:cxn modelId="{D6972AE1-63CF-4FE2-B783-9741200E188E}" srcId="{41B65656-6C6B-463F-A675-C0C547FD4D88}" destId="{0D4EDFD8-9358-4765-900B-201DB3D95751}" srcOrd="1" destOrd="0" parTransId="{5B64AACD-984E-4F32-B490-246D4A2505D6}" sibTransId="{01E37CC1-07EB-4E33-817C-A186653D7CFC}"/>
    <dgm:cxn modelId="{B7B5F1E6-0C18-49A8-A030-B0CED8D6D804}" type="presOf" srcId="{0D4EDFD8-9358-4765-900B-201DB3D95751}" destId="{85CD4815-324D-40D3-B440-533A1173C135}" srcOrd="0" destOrd="0" presId="urn:microsoft.com/office/officeart/2005/8/layout/hList1"/>
    <dgm:cxn modelId="{44E921F3-3356-4F4B-B9CF-878A5D1E1697}" type="presParOf" srcId="{3639BD92-204A-4220-AEE3-A7DB1F7B582E}" destId="{55560DC4-3B0A-4CD8-8C75-C1E3A200EC81}" srcOrd="0" destOrd="0" presId="urn:microsoft.com/office/officeart/2005/8/layout/hList1"/>
    <dgm:cxn modelId="{0417EAB8-ADAE-4A71-941D-2680110ED0C6}" type="presParOf" srcId="{55560DC4-3B0A-4CD8-8C75-C1E3A200EC81}" destId="{0DE2E075-BD92-4E57-8D38-C6BB9DB5CC4A}" srcOrd="0" destOrd="0" presId="urn:microsoft.com/office/officeart/2005/8/layout/hList1"/>
    <dgm:cxn modelId="{CFA44742-2940-42DC-BF54-08CE8155D09D}" type="presParOf" srcId="{55560DC4-3B0A-4CD8-8C75-C1E3A200EC81}" destId="{C27EA5D4-6947-4802-8E9B-6450AE0F2123}" srcOrd="1" destOrd="0" presId="urn:microsoft.com/office/officeart/2005/8/layout/hList1"/>
    <dgm:cxn modelId="{802B3A3B-3977-4B44-9E20-5ACF7BE8F17D}" type="presParOf" srcId="{3639BD92-204A-4220-AEE3-A7DB1F7B582E}" destId="{020A923B-F85F-4FF6-8E5E-223FB48B8519}" srcOrd="1" destOrd="0" presId="urn:microsoft.com/office/officeart/2005/8/layout/hList1"/>
    <dgm:cxn modelId="{82C19C9D-FF06-4F73-B5EF-4160A370F419}" type="presParOf" srcId="{3639BD92-204A-4220-AEE3-A7DB1F7B582E}" destId="{3D88CB28-D7FC-4231-A49E-4253658199FF}" srcOrd="2" destOrd="0" presId="urn:microsoft.com/office/officeart/2005/8/layout/hList1"/>
    <dgm:cxn modelId="{8A70AD50-F090-4B6E-82FC-3579990A3A22}" type="presParOf" srcId="{3D88CB28-D7FC-4231-A49E-4253658199FF}" destId="{85CD4815-324D-40D3-B440-533A1173C135}" srcOrd="0" destOrd="0" presId="urn:microsoft.com/office/officeart/2005/8/layout/hList1"/>
    <dgm:cxn modelId="{0BB1D1E4-E352-43DA-9E5F-0B75115BDBE6}" type="presParOf" srcId="{3D88CB28-D7FC-4231-A49E-4253658199FF}" destId="{0D4A721B-BCFE-4AD0-851F-4291338434B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E18A78-BC0A-4117-8D0C-5E025BD45094}">
      <dsp:nvSpPr>
        <dsp:cNvPr id="0" name=""/>
        <dsp:cNvSpPr/>
      </dsp:nvSpPr>
      <dsp:spPr>
        <a:xfrm rot="16200000">
          <a:off x="-1504870" y="2418717"/>
          <a:ext cx="3639068" cy="5373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73942" bIns="0" numCol="1" spcCol="1270" anchor="t" anchorCtr="0">
          <a:noAutofit/>
        </a:bodyPr>
        <a:lstStyle/>
        <a:p>
          <a:pPr marL="0" lvl="0" indent="0" algn="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4100" kern="1200" dirty="0"/>
            <a:t>Les Cerisiers</a:t>
          </a:r>
        </a:p>
      </dsp:txBody>
      <dsp:txXfrm>
        <a:off x="-1504870" y="2418717"/>
        <a:ext cx="3639068" cy="537383"/>
      </dsp:txXfrm>
    </dsp:sp>
    <dsp:sp modelId="{9FF92633-A1A2-4A3D-8DDE-B9CD62F4E470}">
      <dsp:nvSpPr>
        <dsp:cNvPr id="0" name=""/>
        <dsp:cNvSpPr/>
      </dsp:nvSpPr>
      <dsp:spPr>
        <a:xfrm>
          <a:off x="583354" y="867875"/>
          <a:ext cx="2676740" cy="36390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473942" rIns="184912" bIns="184912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2000" kern="1200" dirty="0"/>
            <a:t>Société formée en 2020 en réunissant des agriculteurs du territoire, les locaux et élus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2000" kern="1200" dirty="0"/>
            <a:t>partenaires locaux qui développent des projets éoliens, méthanisation, photovoltaïques</a:t>
          </a:r>
        </a:p>
      </dsp:txBody>
      <dsp:txXfrm>
        <a:off x="583354" y="867875"/>
        <a:ext cx="2676740" cy="3639068"/>
      </dsp:txXfrm>
    </dsp:sp>
    <dsp:sp modelId="{2729EB43-B5F5-4FD8-ACAA-A68CFD554632}">
      <dsp:nvSpPr>
        <dsp:cNvPr id="0" name=""/>
        <dsp:cNvSpPr/>
      </dsp:nvSpPr>
      <dsp:spPr>
        <a:xfrm>
          <a:off x="45971" y="158528"/>
          <a:ext cx="1074767" cy="1074767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92E729-F734-4617-ACB8-D60EE00DA9E4}">
      <dsp:nvSpPr>
        <dsp:cNvPr id="0" name=""/>
        <dsp:cNvSpPr/>
      </dsp:nvSpPr>
      <dsp:spPr>
        <a:xfrm rot="16200000">
          <a:off x="2389962" y="2418717"/>
          <a:ext cx="3639068" cy="5373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73942" bIns="0" numCol="1" spcCol="1270" anchor="t" anchorCtr="0">
          <a:noAutofit/>
        </a:bodyPr>
        <a:lstStyle/>
        <a:p>
          <a:pPr marL="0" lvl="0" indent="0" algn="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4100" kern="1200" dirty="0"/>
            <a:t>Innergex</a:t>
          </a:r>
        </a:p>
      </dsp:txBody>
      <dsp:txXfrm>
        <a:off x="2389962" y="2418717"/>
        <a:ext cx="3639068" cy="537383"/>
      </dsp:txXfrm>
    </dsp:sp>
    <dsp:sp modelId="{7693D2EF-129B-4084-B51C-0C5D34F8A9FD}">
      <dsp:nvSpPr>
        <dsp:cNvPr id="0" name=""/>
        <dsp:cNvSpPr/>
      </dsp:nvSpPr>
      <dsp:spPr>
        <a:xfrm>
          <a:off x="4478188" y="867875"/>
          <a:ext cx="2676740" cy="36390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473942" rIns="14224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2000" kern="1200" dirty="0">
              <a:solidFill>
                <a:prstClr val="white"/>
              </a:solidFill>
              <a:latin typeface="Franklin Gothic Book" panose="020B0503020102020204"/>
              <a:ea typeface="+mn-ea"/>
              <a:cs typeface="+mn-cs"/>
            </a:rPr>
            <a:t>Producteur indépendant d’énergie renouvelable en France et dans le monde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2000" kern="1200" dirty="0"/>
            <a:t>Solaire, éolien, hydraulique, stockage</a:t>
          </a:r>
        </a:p>
      </dsp:txBody>
      <dsp:txXfrm>
        <a:off x="4478188" y="867875"/>
        <a:ext cx="2676740" cy="3639068"/>
      </dsp:txXfrm>
    </dsp:sp>
    <dsp:sp modelId="{92AC97AD-85BE-40F2-899B-D908C9FDCBD8}">
      <dsp:nvSpPr>
        <dsp:cNvPr id="0" name=""/>
        <dsp:cNvSpPr/>
      </dsp:nvSpPr>
      <dsp:spPr>
        <a:xfrm>
          <a:off x="3940805" y="158528"/>
          <a:ext cx="1074767" cy="1074767"/>
        </a:xfrm>
        <a:prstGeom prst="rect">
          <a:avLst/>
        </a:prstGeom>
        <a:blipFill>
          <a:blip xmlns:r="http://schemas.openxmlformats.org/officeDocument/2006/relationships" r:embed="rId2"/>
          <a:srcRect/>
          <a:stretch>
            <a:fillRect l="-1000" r="-1000"/>
          </a:stretch>
        </a:blip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DCCF1F-9461-4104-87F9-9B59FE0CB649}">
      <dsp:nvSpPr>
        <dsp:cNvPr id="0" name=""/>
        <dsp:cNvSpPr/>
      </dsp:nvSpPr>
      <dsp:spPr>
        <a:xfrm rot="5400000">
          <a:off x="-160543" y="160630"/>
          <a:ext cx="1070292" cy="749204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2200" b="1" kern="1200"/>
            <a:t>2020</a:t>
          </a:r>
          <a:endParaRPr lang="fr-FR" sz="2200" kern="1200" dirty="0"/>
        </a:p>
      </dsp:txBody>
      <dsp:txXfrm rot="-5400000">
        <a:off x="1" y="374688"/>
        <a:ext cx="749204" cy="321088"/>
      </dsp:txXfrm>
    </dsp:sp>
    <dsp:sp modelId="{FF29493E-EFC4-449D-B2AC-3472F51B8A52}">
      <dsp:nvSpPr>
        <dsp:cNvPr id="0" name=""/>
        <dsp:cNvSpPr/>
      </dsp:nvSpPr>
      <dsp:spPr>
        <a:xfrm rot="5400000">
          <a:off x="4323697" y="-3574406"/>
          <a:ext cx="695690" cy="78446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CA" sz="1100" kern="1200" dirty="0"/>
            <a:t>Rencontre entre les porteurs de projets locaux et Innergex, qui exploite le projet des Renardières</a:t>
          </a:r>
          <a:endParaRPr lang="fr-FR" sz="1100" kern="1200" dirty="0"/>
        </a:p>
        <a:p>
          <a:pPr marL="57150" lvl="1" indent="-57150" algn="l" defTabSz="4889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CA" sz="1100" kern="1200" dirty="0"/>
            <a:t>Accord entre Innergex et création de la société locale Les Cerisiers pour développer le projet d’extension  Renardières Sud</a:t>
          </a:r>
        </a:p>
        <a:p>
          <a:pPr marL="57150" lvl="1" indent="-57150" algn="l" defTabSz="4889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CA" sz="1100" kern="1200" dirty="0"/>
            <a:t>Signature du foncier sur le territoire des communes de Champigny, Allibaudières et </a:t>
          </a:r>
          <a:r>
            <a:rPr lang="fr-CA" sz="1100" kern="1200" dirty="0" err="1"/>
            <a:t>Viâpres</a:t>
          </a:r>
          <a:endParaRPr lang="fr-FR" sz="1100" kern="1200" dirty="0"/>
        </a:p>
      </dsp:txBody>
      <dsp:txXfrm rot="-5400000">
        <a:off x="749205" y="34047"/>
        <a:ext cx="7810715" cy="627768"/>
      </dsp:txXfrm>
    </dsp:sp>
    <dsp:sp modelId="{AF6EFC1C-D1B9-4234-AD40-13135E17EDAF}">
      <dsp:nvSpPr>
        <dsp:cNvPr id="0" name=""/>
        <dsp:cNvSpPr/>
      </dsp:nvSpPr>
      <dsp:spPr>
        <a:xfrm rot="5400000">
          <a:off x="-160543" y="1113481"/>
          <a:ext cx="1070292" cy="749204"/>
        </a:xfrm>
        <a:prstGeom prst="chevron">
          <a:avLst/>
        </a:prstGeom>
        <a:solidFill>
          <a:schemeClr val="accent2">
            <a:hueOff val="-41413"/>
            <a:satOff val="-13584"/>
            <a:lumOff val="-4951"/>
            <a:alphaOff val="0"/>
          </a:schemeClr>
        </a:solidFill>
        <a:ln w="34925" cap="flat" cmpd="sng" algn="in">
          <a:solidFill>
            <a:schemeClr val="accent2">
              <a:hueOff val="-41413"/>
              <a:satOff val="-13584"/>
              <a:lumOff val="-495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2200" b="1" kern="1200"/>
            <a:t>2021</a:t>
          </a:r>
          <a:endParaRPr lang="fr-FR" sz="2200" kern="1200" dirty="0"/>
        </a:p>
      </dsp:txBody>
      <dsp:txXfrm rot="-5400000">
        <a:off x="1" y="1327539"/>
        <a:ext cx="749204" cy="321088"/>
      </dsp:txXfrm>
    </dsp:sp>
    <dsp:sp modelId="{97E28447-8AF2-4583-AB0D-D0789ABE6123}">
      <dsp:nvSpPr>
        <dsp:cNvPr id="0" name=""/>
        <dsp:cNvSpPr/>
      </dsp:nvSpPr>
      <dsp:spPr>
        <a:xfrm rot="5400000">
          <a:off x="4323697" y="-2621555"/>
          <a:ext cx="695690" cy="78446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2">
              <a:hueOff val="-41413"/>
              <a:satOff val="-13584"/>
              <a:lumOff val="-495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CA" sz="1100" kern="1200" dirty="0"/>
            <a:t>Lancement des études environnementale, acoustique et paysagère</a:t>
          </a:r>
          <a:endParaRPr lang="fr-FR" sz="1100" kern="1200" dirty="0"/>
        </a:p>
        <a:p>
          <a:pPr marL="57150" lvl="1" indent="-57150" algn="l" defTabSz="4889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CA" sz="1100" kern="1200" dirty="0"/>
            <a:t>1</a:t>
          </a:r>
          <a:r>
            <a:rPr lang="fr-CA" sz="1100" kern="1200" baseline="30000" dirty="0"/>
            <a:t>ère</a:t>
          </a:r>
          <a:r>
            <a:rPr lang="fr-CA" sz="1100" kern="1200" dirty="0"/>
            <a:t> commission éolienne le 25/06/2021 (composée des conseils de Champigny/Aube et Allibaudières) afin de présenter les porteurs du projet et la zone d’implantation potentielle et ses contraintes</a:t>
          </a:r>
        </a:p>
      </dsp:txBody>
      <dsp:txXfrm rot="-5400000">
        <a:off x="749205" y="986898"/>
        <a:ext cx="7810715" cy="627768"/>
      </dsp:txXfrm>
    </dsp:sp>
    <dsp:sp modelId="{68F51C47-F662-4429-BE70-71D2D19494AE}">
      <dsp:nvSpPr>
        <dsp:cNvPr id="0" name=""/>
        <dsp:cNvSpPr/>
      </dsp:nvSpPr>
      <dsp:spPr>
        <a:xfrm rot="5400000">
          <a:off x="-160543" y="2066332"/>
          <a:ext cx="1070292" cy="749204"/>
        </a:xfrm>
        <a:prstGeom prst="chevron">
          <a:avLst/>
        </a:prstGeom>
        <a:solidFill>
          <a:schemeClr val="accent2">
            <a:hueOff val="-82827"/>
            <a:satOff val="-27168"/>
            <a:lumOff val="-9901"/>
            <a:alphaOff val="0"/>
          </a:schemeClr>
        </a:solidFill>
        <a:ln w="34925" cap="flat" cmpd="sng" algn="in">
          <a:solidFill>
            <a:schemeClr val="accent2">
              <a:hueOff val="-82827"/>
              <a:satOff val="-27168"/>
              <a:lumOff val="-990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2200" b="1" kern="1200"/>
            <a:t>2023</a:t>
          </a:r>
          <a:endParaRPr lang="fr-FR" sz="2200" kern="1200" dirty="0"/>
        </a:p>
      </dsp:txBody>
      <dsp:txXfrm rot="-5400000">
        <a:off x="1" y="2280390"/>
        <a:ext cx="749204" cy="321088"/>
      </dsp:txXfrm>
    </dsp:sp>
    <dsp:sp modelId="{6C92EAFD-C0B8-425D-92F1-EDA3F975673E}">
      <dsp:nvSpPr>
        <dsp:cNvPr id="0" name=""/>
        <dsp:cNvSpPr/>
      </dsp:nvSpPr>
      <dsp:spPr>
        <a:xfrm rot="5400000">
          <a:off x="4323697" y="-1668704"/>
          <a:ext cx="695690" cy="78446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2">
              <a:hueOff val="-82827"/>
              <a:satOff val="-27168"/>
              <a:lumOff val="-990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CA" sz="1100" kern="1200" dirty="0"/>
            <a:t>Relance des BE et mise à jour des études</a:t>
          </a:r>
          <a:endParaRPr lang="fr-FR" sz="1100" kern="1200" dirty="0"/>
        </a:p>
        <a:p>
          <a:pPr marL="57150" lvl="1" indent="-57150" algn="l" defTabSz="4889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CA" sz="1100" kern="1200" dirty="0"/>
            <a:t>2</a:t>
          </a:r>
          <a:r>
            <a:rPr lang="fr-CA" sz="1100" kern="1200" baseline="30000" dirty="0"/>
            <a:t>ème</a:t>
          </a:r>
          <a:r>
            <a:rPr lang="fr-CA" sz="1100" kern="1200" dirty="0"/>
            <a:t> commission éolienne le 07/12/2023 pour présenter l’avancement des études et les enjeux, discuter des variantes possibles et des mesures d’accompagnement</a:t>
          </a:r>
        </a:p>
      </dsp:txBody>
      <dsp:txXfrm rot="-5400000">
        <a:off x="749205" y="1939749"/>
        <a:ext cx="7810715" cy="627768"/>
      </dsp:txXfrm>
    </dsp:sp>
    <dsp:sp modelId="{B03CFFE4-06C0-4DBA-A9FF-FB310FEF539B}">
      <dsp:nvSpPr>
        <dsp:cNvPr id="0" name=""/>
        <dsp:cNvSpPr/>
      </dsp:nvSpPr>
      <dsp:spPr>
        <a:xfrm rot="5400000">
          <a:off x="-160543" y="3019183"/>
          <a:ext cx="1070292" cy="749204"/>
        </a:xfrm>
        <a:prstGeom prst="chevron">
          <a:avLst/>
        </a:prstGeom>
        <a:solidFill>
          <a:schemeClr val="accent2">
            <a:hueOff val="-124240"/>
            <a:satOff val="-40751"/>
            <a:lumOff val="-14852"/>
            <a:alphaOff val="0"/>
          </a:schemeClr>
        </a:solidFill>
        <a:ln w="34925" cap="flat" cmpd="sng" algn="in">
          <a:solidFill>
            <a:schemeClr val="accent2">
              <a:hueOff val="-124240"/>
              <a:satOff val="-40751"/>
              <a:lumOff val="-148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2200" b="1" kern="1200"/>
            <a:t>2024</a:t>
          </a:r>
          <a:endParaRPr lang="fr-FR" sz="2200" kern="1200" dirty="0"/>
        </a:p>
      </dsp:txBody>
      <dsp:txXfrm rot="-5400000">
        <a:off x="1" y="3233241"/>
        <a:ext cx="749204" cy="321088"/>
      </dsp:txXfrm>
    </dsp:sp>
    <dsp:sp modelId="{A7D5F074-D9CF-46C4-9B3F-41B316C6E210}">
      <dsp:nvSpPr>
        <dsp:cNvPr id="0" name=""/>
        <dsp:cNvSpPr/>
      </dsp:nvSpPr>
      <dsp:spPr>
        <a:xfrm rot="5400000">
          <a:off x="4323697" y="-715853"/>
          <a:ext cx="695690" cy="78446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2">
              <a:hueOff val="-124240"/>
              <a:satOff val="-40751"/>
              <a:lumOff val="-148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100" kern="1200" dirty="0"/>
            <a:t>Finalisation de la conception</a:t>
          </a:r>
        </a:p>
        <a:p>
          <a:pPr marL="57150" lvl="1" indent="-57150" algn="l" defTabSz="4889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100" kern="1200" dirty="0"/>
            <a:t>Inscription du projet en </a:t>
          </a:r>
          <a:r>
            <a:rPr lang="fr-FR" sz="1100" kern="1200" dirty="0" err="1"/>
            <a:t>ZAEnR</a:t>
          </a:r>
          <a:r>
            <a:rPr lang="fr-FR" sz="1100" kern="1200" dirty="0"/>
            <a:t> pour Allibaudières</a:t>
          </a:r>
        </a:p>
      </dsp:txBody>
      <dsp:txXfrm rot="-5400000">
        <a:off x="749205" y="2892600"/>
        <a:ext cx="7810715" cy="627768"/>
      </dsp:txXfrm>
    </dsp:sp>
    <dsp:sp modelId="{35013454-B33A-44DC-9161-809493478EA6}">
      <dsp:nvSpPr>
        <dsp:cNvPr id="0" name=""/>
        <dsp:cNvSpPr/>
      </dsp:nvSpPr>
      <dsp:spPr>
        <a:xfrm rot="5400000">
          <a:off x="-160543" y="3972034"/>
          <a:ext cx="1070292" cy="749204"/>
        </a:xfrm>
        <a:prstGeom prst="chevron">
          <a:avLst/>
        </a:prstGeom>
        <a:solidFill>
          <a:schemeClr val="accent2">
            <a:hueOff val="-165654"/>
            <a:satOff val="-54335"/>
            <a:lumOff val="-19803"/>
            <a:alphaOff val="0"/>
          </a:schemeClr>
        </a:solidFill>
        <a:ln w="34925" cap="flat" cmpd="sng" algn="in">
          <a:solidFill>
            <a:schemeClr val="accent2">
              <a:hueOff val="-165654"/>
              <a:satOff val="-54335"/>
              <a:lumOff val="-1980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CA" sz="2200" b="1" kern="1200"/>
            <a:t>2025</a:t>
          </a:r>
          <a:endParaRPr lang="fr-FR" sz="2200" kern="1200"/>
        </a:p>
      </dsp:txBody>
      <dsp:txXfrm rot="-5400000">
        <a:off x="1" y="4186092"/>
        <a:ext cx="749204" cy="321088"/>
      </dsp:txXfrm>
    </dsp:sp>
    <dsp:sp modelId="{670CA125-1544-4B57-9DE6-D1F2D84115EB}">
      <dsp:nvSpPr>
        <dsp:cNvPr id="0" name=""/>
        <dsp:cNvSpPr/>
      </dsp:nvSpPr>
      <dsp:spPr>
        <a:xfrm rot="5400000">
          <a:off x="4323697" y="236997"/>
          <a:ext cx="695690" cy="78446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2">
              <a:hueOff val="-165654"/>
              <a:satOff val="-54335"/>
              <a:lumOff val="-1980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CA" sz="1100" kern="1200"/>
            <a:t>3</a:t>
          </a:r>
          <a:r>
            <a:rPr lang="fr-CA" sz="1100" kern="1200" baseline="30000"/>
            <a:t>ème</a:t>
          </a:r>
          <a:r>
            <a:rPr lang="fr-CA" sz="1100" kern="1200"/>
            <a:t> commission éolienne pour présenter le projet déposé</a:t>
          </a:r>
          <a:endParaRPr lang="fr-FR" sz="1100" kern="1200"/>
        </a:p>
        <a:p>
          <a:pPr marL="57150" lvl="1" indent="-57150" algn="l" defTabSz="4889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CA" sz="1100" kern="1200"/>
            <a:t>Comité de projet (loi APER)</a:t>
          </a:r>
          <a:endParaRPr lang="fr-CA" sz="1100" kern="1200" dirty="0"/>
        </a:p>
        <a:p>
          <a:pPr marL="57150" lvl="1" indent="-57150" algn="l" defTabSz="48895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CA" sz="1100" kern="1200"/>
            <a:t>Dépôt du projet</a:t>
          </a:r>
          <a:endParaRPr lang="fr-CA" sz="1100" kern="1200" dirty="0"/>
        </a:p>
      </dsp:txBody>
      <dsp:txXfrm rot="-5400000">
        <a:off x="749205" y="3845451"/>
        <a:ext cx="7810715" cy="6277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E2E075-BD92-4E57-8D38-C6BB9DB5CC4A}">
      <dsp:nvSpPr>
        <dsp:cNvPr id="0" name=""/>
        <dsp:cNvSpPr/>
      </dsp:nvSpPr>
      <dsp:spPr>
        <a:xfrm>
          <a:off x="29" y="206800"/>
          <a:ext cx="2848570" cy="576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kern="1200" dirty="0"/>
            <a:t>2026</a:t>
          </a:r>
        </a:p>
      </dsp:txBody>
      <dsp:txXfrm>
        <a:off x="29" y="206800"/>
        <a:ext cx="2848570" cy="576000"/>
      </dsp:txXfrm>
    </dsp:sp>
    <dsp:sp modelId="{C27EA5D4-6947-4802-8E9B-6450AE0F2123}">
      <dsp:nvSpPr>
        <dsp:cNvPr id="0" name=""/>
        <dsp:cNvSpPr/>
      </dsp:nvSpPr>
      <dsp:spPr>
        <a:xfrm>
          <a:off x="29" y="782800"/>
          <a:ext cx="2848570" cy="30743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2000" kern="1200" dirty="0">
              <a:cs typeface="Arial"/>
            </a:rPr>
            <a:t>Instruction de ces éléments par la DREAL / DDT</a:t>
          </a:r>
          <a:endParaRPr lang="fr-FR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fr-FR" sz="2000" kern="1200" dirty="0">
            <a:cs typeface="Arial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2000" kern="1200" dirty="0">
              <a:cs typeface="Arial"/>
            </a:rPr>
            <a:t>Nomination de la commissaire enquêtrice et consultation du public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fr-FR" sz="2000" kern="1200" dirty="0">
            <a:cs typeface="Arial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2000" kern="1200" dirty="0">
              <a:cs typeface="Arial"/>
            </a:rPr>
            <a:t>Avis </a:t>
          </a:r>
          <a:r>
            <a:rPr lang="fr-FR" sz="2000" kern="1200" dirty="0" err="1">
              <a:cs typeface="Arial"/>
            </a:rPr>
            <a:t>MRAe</a:t>
          </a:r>
          <a:r>
            <a:rPr lang="fr-FR" sz="2000" kern="1200" dirty="0">
              <a:cs typeface="Arial"/>
            </a:rPr>
            <a:t> et réponse</a:t>
          </a:r>
        </a:p>
      </dsp:txBody>
      <dsp:txXfrm>
        <a:off x="29" y="782800"/>
        <a:ext cx="2848570" cy="3074399"/>
      </dsp:txXfrm>
    </dsp:sp>
    <dsp:sp modelId="{85CD4815-324D-40D3-B440-533A1173C135}">
      <dsp:nvSpPr>
        <dsp:cNvPr id="0" name=""/>
        <dsp:cNvSpPr/>
      </dsp:nvSpPr>
      <dsp:spPr>
        <a:xfrm>
          <a:off x="3247399" y="206800"/>
          <a:ext cx="2848570" cy="576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kern="1200" dirty="0"/>
            <a:t>2027</a:t>
          </a:r>
        </a:p>
      </dsp:txBody>
      <dsp:txXfrm>
        <a:off x="3247399" y="206800"/>
        <a:ext cx="2848570" cy="576000"/>
      </dsp:txXfrm>
    </dsp:sp>
    <dsp:sp modelId="{0D4A721B-BCFE-4AD0-851F-4291338434B9}">
      <dsp:nvSpPr>
        <dsp:cNvPr id="0" name=""/>
        <dsp:cNvSpPr/>
      </dsp:nvSpPr>
      <dsp:spPr>
        <a:xfrm>
          <a:off x="3247399" y="782800"/>
          <a:ext cx="2848570" cy="30743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2000" kern="1200" dirty="0">
              <a:cs typeface="Arial"/>
            </a:rPr>
            <a:t>Arrêté d'autorisation, d'autorisation partielle ou de refus</a:t>
          </a:r>
          <a:endParaRPr lang="fr-FR" sz="2000" kern="1200" dirty="0"/>
        </a:p>
      </dsp:txBody>
      <dsp:txXfrm>
        <a:off x="3247399" y="782800"/>
        <a:ext cx="2848570" cy="30743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2">
  <dgm:title val=""/>
  <dgm:desc val=""/>
  <dgm:catLst>
    <dgm:cat type="list" pri="6000"/>
    <dgm:cat type="relationship" pri="16000"/>
    <dgm:cat type="picture" pri="29000"/>
    <dgm:cat type="pictureconvert" pri="2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4716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01F174-BA15-C0D9-0CD6-8DAF2DE382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674917-79E7-EBA1-5CFA-0BD3FA1F743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D8A0C6-D442-696B-8E96-658D2964F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B58979-095F-1149-1AB9-B86E770592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7523850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8E7DD-6C29-B322-1629-C822DA81C5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A09542-2B89-5C4B-93D2-65B1B42CB73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CD7DC3-CA60-9566-1849-C155E71526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EFE156-8080-9DF2-8084-EB06752102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2346311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1AF952-E735-35E0-787F-A3CE2107E8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AAA686-CDDC-2C6B-2D89-AE9FE875646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0C4B03-72B8-C021-5E3D-40F81D16AA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9C5FE4-9B7C-D3C5-F6DA-CA97C0660F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7493167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FF9B8D-CF00-C878-4E25-01C1950AC3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DEAD3A-B6CA-E413-F177-385606604DE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3ECC2A-61F0-4286-CF36-294E8943F6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A8D909-7F8A-6685-7D9E-2F3C5D15B5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70225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346" y="1788454"/>
            <a:ext cx="6270922" cy="2098226"/>
          </a:xfrm>
        </p:spPr>
        <p:txBody>
          <a:bodyPr anchor="b">
            <a:noAutofit/>
          </a:bodyPr>
          <a:lstStyle>
            <a:lvl1pPr algn="ct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9930" y="3956280"/>
            <a:ext cx="5123755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6322664"/>
            <a:ext cx="5893609" cy="404614"/>
          </a:xfrm>
        </p:spPr>
        <p:txBody>
          <a:bodyPr/>
          <a:lstStyle>
            <a:lvl1pPr algn="ctr">
              <a:defRPr sz="1600" b="1" baseline="0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13 avril 2026 - Réunion d'ouverture de la consultation du public 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01609" y="6322664"/>
            <a:ext cx="668622" cy="404614"/>
          </a:xfrm>
        </p:spPr>
        <p:txBody>
          <a:bodyPr/>
          <a:lstStyle>
            <a:lvl1pPr>
              <a:defRPr sz="1600" b="1" baseline="0"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‹N°›</a:t>
            </a:fld>
            <a:endParaRPr lang="en-US" b="1" dirty="0"/>
          </a:p>
        </p:txBody>
      </p:sp>
      <p:grpSp>
        <p:nvGrpSpPr>
          <p:cNvPr id="8" name="Group 7"/>
          <p:cNvGrpSpPr/>
          <p:nvPr/>
        </p:nvGrpSpPr>
        <p:grpSpPr>
          <a:xfrm>
            <a:off x="564643" y="744469"/>
            <a:ext cx="8005589" cy="5349671"/>
            <a:chOff x="564643" y="744469"/>
            <a:chExt cx="8005589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6113972" y="1685652"/>
              <a:ext cx="2456260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357"/>
                  </a:lnTo>
                  <a:lnTo>
                    <a:pt x="8761" y="935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564643" y="744469"/>
              <a:ext cx="2456505" cy="4408488"/>
            </a:xfrm>
            <a:custGeom>
              <a:avLst/>
              <a:gdLst/>
              <a:ahLst/>
              <a:cxnLst/>
              <a:rect l="l" t="t" r="r" b="b"/>
              <a:pathLst>
                <a:path w="10001" h="10000">
                  <a:moveTo>
                    <a:pt x="8762" y="0"/>
                  </a:moveTo>
                  <a:lnTo>
                    <a:pt x="10001" y="0"/>
                  </a:lnTo>
                  <a:lnTo>
                    <a:pt x="10001" y="10000"/>
                  </a:lnTo>
                  <a:lnTo>
                    <a:pt x="1" y="10000"/>
                  </a:lnTo>
                  <a:cubicBezTo>
                    <a:pt x="-2" y="9766"/>
                    <a:pt x="4" y="9586"/>
                    <a:pt x="1" y="9352"/>
                  </a:cubicBezTo>
                  <a:lnTo>
                    <a:pt x="8762" y="9346"/>
                  </a:lnTo>
                  <a:lnTo>
                    <a:pt x="8762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150185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/>
          <a:lstStyle/>
          <a:p>
            <a:fld id="{014B3810-8F68-4F38-B7C6-BE9B962F1B93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13 avril 2026 - Réunion d'ouverture de la consultation du public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612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769" y="1301361"/>
            <a:ext cx="7209728" cy="2852737"/>
          </a:xfrm>
        </p:spPr>
        <p:txBody>
          <a:bodyPr anchor="b">
            <a:normAutofit/>
          </a:bodyPr>
          <a:lstStyle>
            <a:lvl1pPr algn="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3769" y="4216328"/>
            <a:ext cx="7209728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7626" y="6453386"/>
            <a:ext cx="6818141" cy="404614"/>
          </a:xfrm>
        </p:spPr>
        <p:txBody>
          <a:bodyPr/>
          <a:lstStyle>
            <a:lvl1pPr algn="ctr">
              <a:defRPr sz="1600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13 avril 2026 - Réunion d'ouverture de la consultation du public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 sz="1600" b="0"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‹N°›</a:t>
            </a:fld>
            <a:endParaRPr lang="en-US" b="0" dirty="0"/>
          </a:p>
        </p:txBody>
      </p:sp>
      <p:sp>
        <p:nvSpPr>
          <p:cNvPr id="7" name="Freeform 6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" name="Freeform 7" title="Crop Mark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8484536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0" y="2286000"/>
            <a:ext cx="3335840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4052" y="2286000"/>
            <a:ext cx="3335840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/>
          <a:lstStyle/>
          <a:p>
            <a:fld id="{A6395C69-28AA-4CE1-B6F4-302CD2BCB42B}" type="datetime1">
              <a:rPr lang="en-US" smtClean="0"/>
              <a:t>4/9/2026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13 avril 2026 - Réunion d'ouverture de la consultation du public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281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340230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700" y="3305208"/>
            <a:ext cx="3335839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3760" y="2349754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3760" y="3305208"/>
            <a:ext cx="3335840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/>
          <a:lstStyle/>
          <a:p>
            <a:fld id="{68F92DE8-BECA-482D-A77B-2A880DAA73AC}" type="datetime1">
              <a:rPr lang="en-US" smtClean="0"/>
              <a:t>4/9/2026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13 avril 2026 - Réunion d'ouverture de la consultation du public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937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/>
          <a:lstStyle/>
          <a:p>
            <a:fld id="{6193B3EC-E883-4988-992D-78365F0654B4}" type="datetime1">
              <a:rPr lang="en-US" smtClean="0"/>
              <a:t>4/9/2026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13 avril 2026 - Réunion d'ouverture de la consultation du public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001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/>
          <a:lstStyle/>
          <a:p>
            <a:fld id="{E18F8DB3-CBD7-43C7-9675-54CDEA489C2A}" type="datetime1">
              <a:rPr lang="en-US" smtClean="0"/>
              <a:t>4/9/2026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13 avril 2026 - Réunion d'ouverture de la consultation du public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520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400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2015" y="685801"/>
            <a:ext cx="3909060" cy="517525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6344"/>
            <a:ext cx="2891790" cy="3011056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FEE9492-3094-40FD-874F-DD1CD74225C8}" type="datetime1">
              <a:rPr lang="en-US" smtClean="0"/>
              <a:t>4/9/2026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/>
              <a:t>13 avril 2026 - Réunion d'ouverture de la consultation du public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20942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40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49090" y="1"/>
            <a:ext cx="4994910" cy="6857999"/>
          </a:xfrm>
        </p:spPr>
        <p:txBody>
          <a:bodyPr anchor="t"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500"/>
            </a:lvl2pPr>
            <a:lvl3pPr marL="685800" indent="0">
              <a:buNone/>
              <a:defRPr sz="15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5968"/>
            <a:ext cx="2891790" cy="3011432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EDEA99C-D50C-4495-BB52-FD7697C9CE10}" type="datetime1">
              <a:rPr lang="en-US" smtClean="0"/>
              <a:t>4/9/2026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/>
              <a:t>13 avril 2026 - Réunion d'ouverture de la consultation du public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51910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2295526"/>
            <a:ext cx="7200900" cy="357187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/>
          <a:lstStyle/>
          <a:p>
            <a:fld id="{738FC155-70D4-46FE-A122-D6D07E3F62AB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13 avril 2026 - Réunion d'ouverture de la consultation du public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253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80797" y="624156"/>
            <a:ext cx="1490950" cy="524324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624156"/>
            <a:ext cx="5724525" cy="524324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/>
          <a:lstStyle/>
          <a:p>
            <a:fld id="{93A03674-0946-4D82-A5D6-08148BB440EB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13 avril 2026 - Réunion d'ouverture de la consultation du public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487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286000"/>
            <a:ext cx="72009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24339" y="6453386"/>
            <a:ext cx="5956457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 b="1" baseline="0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13 avril 2026 - Réunion d'ouverture de la consultation du public 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4552" y="6453386"/>
            <a:ext cx="119721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1" baseline="0"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‹N°›</a:t>
            </a:fld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>
        <p:nvSpPr>
          <p:cNvPr id="8" name="Rectangle 7" title="Side bar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616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6858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6858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1368">
          <p15:clr>
            <a:srgbClr val="F26B43"/>
          </p15:clr>
        </p15:guide>
        <p15:guide id="1" pos="6912">
          <p15:clr>
            <a:srgbClr val="F26B43"/>
          </p15:clr>
        </p15:guide>
        <p15:guide id="2" pos="936">
          <p15:clr>
            <a:srgbClr val="F26B43"/>
          </p15:clr>
        </p15:guide>
        <p15:guide id="3" pos="864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696">
          <p15:clr>
            <a:srgbClr val="F26B43"/>
          </p15:clr>
        </p15:guide>
        <p15:guide id="6" orient="horz" pos="432">
          <p15:clr>
            <a:srgbClr val="F26B43"/>
          </p15:clr>
        </p15:guide>
        <p15:guide id="7" orient="horz" pos="1512">
          <p15:clr>
            <a:srgbClr val="F26B43"/>
          </p15:clr>
        </p15:guide>
        <p15:guide id="8" pos="5184">
          <p15:clr>
            <a:srgbClr val="F26B43"/>
          </p15:clr>
        </p15:guide>
        <p15:guide id="9" pos="702">
          <p15:clr>
            <a:srgbClr val="F26B43"/>
          </p15:clr>
        </p15:guide>
        <p15:guide id="10" pos="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685799"/>
            <a:ext cx="7200900" cy="3102429"/>
          </a:xfrm>
        </p:spPr>
        <p:txBody>
          <a:bodyPr>
            <a:normAutofit fontScale="90000"/>
          </a:bodyPr>
          <a:lstStyle/>
          <a:p>
            <a:pPr algn="ctr"/>
            <a:r>
              <a:rPr b="1" dirty="0"/>
              <a:t>Projet </a:t>
            </a:r>
            <a:r>
              <a:rPr b="1" dirty="0" err="1"/>
              <a:t>éolien</a:t>
            </a:r>
            <a:r>
              <a:rPr lang="fr-FR" b="1" dirty="0"/>
              <a:t> d</a:t>
            </a:r>
            <a:r>
              <a:rPr b="1" dirty="0"/>
              <a:t>es </a:t>
            </a:r>
            <a:r>
              <a:rPr b="1" dirty="0" err="1"/>
              <a:t>Renardières</a:t>
            </a:r>
            <a:r>
              <a:rPr b="1" dirty="0"/>
              <a:t> Sud</a:t>
            </a:r>
            <a:br>
              <a:rPr lang="fr-FR" b="1" dirty="0"/>
            </a:br>
            <a:br>
              <a:rPr lang="fr-FR" b="1" dirty="0"/>
            </a:br>
            <a:r>
              <a:rPr lang="fr-FR" b="1" dirty="0"/>
              <a:t>Communes d’Allibaudières et Champigny-sur-Aube</a:t>
            </a: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2615" y="4495800"/>
            <a:ext cx="7200900" cy="11103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400" b="1" dirty="0"/>
              <a:t>Réunion d’ouverture de la consultation du public</a:t>
            </a:r>
          </a:p>
          <a:p>
            <a:pPr marL="0" indent="0" algn="ctr">
              <a:buNone/>
            </a:pPr>
            <a:r>
              <a:rPr lang="fr-FR" sz="2400" b="1" dirty="0"/>
              <a:t>13 avril 2026 </a:t>
            </a:r>
            <a:r>
              <a:rPr lang="fr-FR" sz="2400" b="1"/>
              <a:t>- Allibaudières</a:t>
            </a:r>
            <a:endParaRPr lang="fr-FR" sz="2400" b="1" dirty="0"/>
          </a:p>
        </p:txBody>
      </p:sp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0FBD8ECA-D1EF-2779-D10B-A7D776800731}"/>
              </a:ext>
            </a:extLst>
          </p:cNvPr>
          <p:cNvCxnSpPr>
            <a:cxnSpLocks/>
          </p:cNvCxnSpPr>
          <p:nvPr/>
        </p:nvCxnSpPr>
        <p:spPr>
          <a:xfrm>
            <a:off x="816429" y="4245429"/>
            <a:ext cx="791391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1</a:t>
            </a:r>
            <a:r>
              <a:rPr dirty="0"/>
              <a:t>. Cadre </a:t>
            </a:r>
            <a:r>
              <a:rPr dirty="0" err="1"/>
              <a:t>réglementaire</a:t>
            </a:r>
            <a:endParaRPr dirty="0"/>
          </a:p>
          <a:p>
            <a:r>
              <a:rPr lang="fr-FR" dirty="0"/>
              <a:t>2</a:t>
            </a:r>
            <a:r>
              <a:rPr dirty="0"/>
              <a:t>. </a:t>
            </a:r>
            <a:r>
              <a:rPr lang="fr-FR" dirty="0"/>
              <a:t>Acteurs</a:t>
            </a:r>
          </a:p>
          <a:p>
            <a:r>
              <a:rPr lang="fr-FR" dirty="0"/>
              <a:t>3. Procédure CPVE / Registre numérique</a:t>
            </a:r>
          </a:p>
          <a:p>
            <a:r>
              <a:rPr lang="fr-FR" dirty="0"/>
              <a:t>4. Participation du public</a:t>
            </a:r>
          </a:p>
          <a:p>
            <a:r>
              <a:rPr lang="fr-FR" dirty="0"/>
              <a:t>5. </a:t>
            </a:r>
            <a:r>
              <a:rPr dirty="0" err="1"/>
              <a:t>Présentation</a:t>
            </a:r>
            <a:r>
              <a:rPr dirty="0"/>
              <a:t> du projet</a:t>
            </a:r>
            <a:r>
              <a:rPr lang="fr-FR" dirty="0"/>
              <a:t> / Historique</a:t>
            </a:r>
          </a:p>
          <a:p>
            <a:r>
              <a:rPr lang="fr-FR" dirty="0"/>
              <a:t>6. Présentation des développeurs</a:t>
            </a:r>
            <a:endParaRPr dirty="0"/>
          </a:p>
          <a:p>
            <a:r>
              <a:rPr lang="fr-FR" dirty="0"/>
              <a:t>7</a:t>
            </a:r>
            <a:r>
              <a:rPr dirty="0"/>
              <a:t>. </a:t>
            </a:r>
            <a:r>
              <a:rPr dirty="0" err="1"/>
              <a:t>Enjeux</a:t>
            </a:r>
            <a:r>
              <a:rPr dirty="0"/>
              <a:t> </a:t>
            </a:r>
            <a:r>
              <a:rPr dirty="0" err="1"/>
              <a:t>environnementaux</a:t>
            </a:r>
            <a:endParaRPr lang="fr-FR" dirty="0"/>
          </a:p>
          <a:p>
            <a:r>
              <a:rPr lang="fr-FR" dirty="0"/>
              <a:t>8. Prochaines étapes</a:t>
            </a:r>
            <a:endParaRPr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1DFBA1D-BE0D-9EA6-02DC-1EFFAEB06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311381" y="6193052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2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DFE1EA-6F49-B9E9-06D6-D6891C0E7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43" y="6193052"/>
            <a:ext cx="7341000" cy="527955"/>
          </a:xfrm>
        </p:spPr>
        <p:txBody>
          <a:bodyPr/>
          <a:lstStyle/>
          <a:p>
            <a:pPr algn="ctr"/>
            <a:r>
              <a:rPr lang="fr-FR" sz="1600" b="1" dirty="0"/>
              <a:t>13 avril 2026 - Réunion d'ouverture de la consultation du public </a:t>
            </a:r>
            <a:endParaRPr lang="en-US" sz="16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1</a:t>
            </a:r>
            <a:r>
              <a:rPr dirty="0"/>
              <a:t>. Cadre </a:t>
            </a:r>
            <a:r>
              <a:rPr dirty="0" err="1"/>
              <a:t>réglementaire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 err="1"/>
              <a:t>Autorisation</a:t>
            </a:r>
            <a:r>
              <a:rPr dirty="0"/>
              <a:t> environnementale : </a:t>
            </a:r>
            <a:r>
              <a:rPr dirty="0" err="1"/>
              <a:t>procédure</a:t>
            </a:r>
            <a:r>
              <a:rPr dirty="0"/>
              <a:t> unique</a:t>
            </a:r>
            <a:endParaRPr lang="fr-FR" dirty="0"/>
          </a:p>
          <a:p>
            <a:endParaRPr dirty="0"/>
          </a:p>
          <a:p>
            <a:r>
              <a:rPr dirty="0"/>
              <a:t>Code de </a:t>
            </a:r>
            <a:r>
              <a:rPr dirty="0" err="1"/>
              <a:t>l’environnement</a:t>
            </a:r>
            <a:r>
              <a:rPr dirty="0"/>
              <a:t> : cadre </a:t>
            </a:r>
            <a:r>
              <a:rPr dirty="0" err="1"/>
              <a:t>juridique</a:t>
            </a:r>
            <a:r>
              <a:rPr dirty="0"/>
              <a:t> des </a:t>
            </a:r>
            <a:r>
              <a:rPr dirty="0" err="1"/>
              <a:t>projets</a:t>
            </a:r>
            <a:r>
              <a:rPr dirty="0"/>
              <a:t> </a:t>
            </a:r>
            <a:r>
              <a:rPr dirty="0" err="1"/>
              <a:t>ayant</a:t>
            </a:r>
            <a:r>
              <a:rPr dirty="0"/>
              <a:t> un impact sur </a:t>
            </a:r>
            <a:r>
              <a:rPr dirty="0" err="1"/>
              <a:t>l’environnement</a:t>
            </a:r>
            <a:endParaRPr lang="fr-FR" dirty="0"/>
          </a:p>
          <a:p>
            <a:endParaRPr dirty="0"/>
          </a:p>
          <a:p>
            <a:r>
              <a:rPr dirty="0"/>
              <a:t>Loi Industrie Verte (</a:t>
            </a:r>
            <a:r>
              <a:rPr dirty="0" err="1"/>
              <a:t>loi</a:t>
            </a:r>
            <a:r>
              <a:rPr dirty="0"/>
              <a:t> n°2023-973 du 23 </a:t>
            </a:r>
            <a:r>
              <a:rPr dirty="0" err="1"/>
              <a:t>octobre</a:t>
            </a:r>
            <a:r>
              <a:rPr dirty="0"/>
              <a:t> 2023) : vise à </a:t>
            </a:r>
            <a:r>
              <a:rPr dirty="0" err="1"/>
              <a:t>accélérer</a:t>
            </a:r>
            <a:r>
              <a:rPr dirty="0"/>
              <a:t> les </a:t>
            </a:r>
            <a:r>
              <a:rPr dirty="0" err="1"/>
              <a:t>projets</a:t>
            </a:r>
            <a:r>
              <a:rPr dirty="0"/>
              <a:t> </a:t>
            </a:r>
            <a:r>
              <a:rPr dirty="0" err="1"/>
              <a:t>industriels</a:t>
            </a:r>
            <a:r>
              <a:rPr dirty="0"/>
              <a:t> et </a:t>
            </a:r>
            <a:r>
              <a:rPr dirty="0" err="1"/>
              <a:t>énergétiques</a:t>
            </a:r>
            <a:endParaRPr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B4D016E-17B6-7068-49DB-E95E7E0AF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80752" y="6254722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3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ADB8E1-A2A6-EA36-5E13-31C1FB983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43" y="6193052"/>
            <a:ext cx="7341000" cy="527955"/>
          </a:xfrm>
        </p:spPr>
        <p:txBody>
          <a:bodyPr/>
          <a:lstStyle/>
          <a:p>
            <a:pPr algn="ctr"/>
            <a:r>
              <a:rPr lang="fr-FR" sz="1600" b="1" dirty="0"/>
              <a:t>13 avril 2026 - Réunion d'ouverture de la consultation du public </a:t>
            </a:r>
            <a:endParaRPr lang="en-US" sz="16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2.</a:t>
            </a:r>
            <a:r>
              <a:rPr lang="fr-FR" dirty="0"/>
              <a:t> </a:t>
            </a:r>
            <a:r>
              <a:rPr dirty="0"/>
              <a:t>Acteurs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err="1"/>
              <a:t>Préfecture</a:t>
            </a:r>
            <a:r>
              <a:rPr dirty="0"/>
              <a:t> : </a:t>
            </a:r>
            <a:r>
              <a:rPr dirty="0" err="1"/>
              <a:t>organise</a:t>
            </a:r>
            <a:r>
              <a:rPr dirty="0"/>
              <a:t> la </a:t>
            </a:r>
            <a:r>
              <a:rPr dirty="0" err="1"/>
              <a:t>procédure</a:t>
            </a:r>
            <a:r>
              <a:rPr dirty="0"/>
              <a:t> et </a:t>
            </a:r>
            <a:r>
              <a:rPr dirty="0" err="1"/>
              <a:t>prend</a:t>
            </a:r>
            <a:r>
              <a:rPr dirty="0"/>
              <a:t> la </a:t>
            </a:r>
            <a:r>
              <a:rPr dirty="0" err="1"/>
              <a:t>décision</a:t>
            </a:r>
            <a:endParaRPr dirty="0"/>
          </a:p>
          <a:p>
            <a:r>
              <a:rPr dirty="0"/>
              <a:t>Commissaire </a:t>
            </a:r>
            <a:r>
              <a:rPr dirty="0" err="1"/>
              <a:t>enquêteur</a:t>
            </a:r>
            <a:r>
              <a:rPr dirty="0"/>
              <a:t> : </a:t>
            </a:r>
            <a:r>
              <a:rPr dirty="0" err="1"/>
              <a:t>garant</a:t>
            </a:r>
            <a:r>
              <a:rPr dirty="0"/>
              <a:t> </a:t>
            </a:r>
            <a:r>
              <a:rPr dirty="0" err="1"/>
              <a:t>indépendant</a:t>
            </a:r>
            <a:r>
              <a:rPr dirty="0"/>
              <a:t> de la </a:t>
            </a:r>
            <a:r>
              <a:rPr dirty="0" err="1"/>
              <a:t>procédure</a:t>
            </a:r>
            <a:endParaRPr dirty="0"/>
          </a:p>
          <a:p>
            <a:r>
              <a:rPr dirty="0" err="1"/>
              <a:t>Innergex</a:t>
            </a:r>
            <a:r>
              <a:rPr dirty="0"/>
              <a:t> : </a:t>
            </a:r>
            <a:r>
              <a:rPr dirty="0" err="1"/>
              <a:t>porteur</a:t>
            </a:r>
            <a:r>
              <a:rPr dirty="0"/>
              <a:t> du projet et </a:t>
            </a:r>
            <a:r>
              <a:rPr dirty="0" err="1"/>
              <a:t>responsable</a:t>
            </a:r>
            <a:r>
              <a:rPr dirty="0"/>
              <a:t> des études</a:t>
            </a:r>
          </a:p>
          <a:p>
            <a:r>
              <a:rPr dirty="0"/>
              <a:t>Public : </a:t>
            </a:r>
            <a:r>
              <a:rPr dirty="0" err="1"/>
              <a:t>citoyens</a:t>
            </a:r>
            <a:r>
              <a:rPr dirty="0"/>
              <a:t> et acteurs </a:t>
            </a:r>
            <a:r>
              <a:rPr dirty="0" err="1"/>
              <a:t>locaux</a:t>
            </a:r>
            <a:r>
              <a:rPr dirty="0"/>
              <a:t> </a:t>
            </a:r>
            <a:r>
              <a:rPr dirty="0" err="1"/>
              <a:t>pouvant</a:t>
            </a:r>
            <a:r>
              <a:rPr dirty="0"/>
              <a:t> donner un avis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82C082-846E-F5FD-B82A-F5BB14CE3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04552" y="6254722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4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197C26-FB41-8418-AC6A-A4269EC09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43" y="6193052"/>
            <a:ext cx="7341000" cy="527955"/>
          </a:xfrm>
        </p:spPr>
        <p:txBody>
          <a:bodyPr/>
          <a:lstStyle/>
          <a:p>
            <a:pPr algn="ctr"/>
            <a:r>
              <a:rPr lang="fr-FR" sz="1600" b="1" dirty="0"/>
              <a:t>13 avril 2026 - Réunion d'ouverture de la consultation du public </a:t>
            </a:r>
            <a:endParaRPr lang="en-US" sz="16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/>
              <a:t>3.1 </a:t>
            </a:r>
            <a:r>
              <a:rPr dirty="0" err="1"/>
              <a:t>Procédure</a:t>
            </a:r>
            <a:r>
              <a:rPr dirty="0"/>
              <a:t> </a:t>
            </a:r>
            <a:r>
              <a:rPr lang="fr-FR" dirty="0"/>
              <a:t>CPVE </a:t>
            </a:r>
            <a:r>
              <a:rPr lang="fr-FR" sz="2400" dirty="0"/>
              <a:t>(consultation du public par voie électronique)</a:t>
            </a:r>
            <a:endParaRPr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Arrêté préfectoral et avis de CPVE</a:t>
            </a:r>
          </a:p>
          <a:p>
            <a:r>
              <a:rPr dirty="0"/>
              <a:t>Consultation </a:t>
            </a:r>
            <a:r>
              <a:rPr lang="fr-FR" dirty="0"/>
              <a:t>du public </a:t>
            </a:r>
            <a:r>
              <a:rPr dirty="0"/>
              <a:t>par </a:t>
            </a:r>
            <a:r>
              <a:rPr dirty="0" err="1"/>
              <a:t>voie</a:t>
            </a:r>
            <a:r>
              <a:rPr dirty="0"/>
              <a:t> </a:t>
            </a:r>
            <a:r>
              <a:rPr dirty="0" err="1"/>
              <a:t>électronique</a:t>
            </a:r>
            <a:r>
              <a:rPr dirty="0"/>
              <a:t> : participation du public via internet</a:t>
            </a:r>
          </a:p>
          <a:p>
            <a:r>
              <a:rPr dirty="0"/>
              <a:t>Participation continue : </a:t>
            </a:r>
            <a:r>
              <a:rPr dirty="0" err="1"/>
              <a:t>dépôt</a:t>
            </a:r>
            <a:r>
              <a:rPr dirty="0"/>
              <a:t> </a:t>
            </a:r>
            <a:r>
              <a:rPr dirty="0" err="1"/>
              <a:t>d’avis</a:t>
            </a:r>
            <a:r>
              <a:rPr dirty="0"/>
              <a:t> possible pendant toute la durée</a:t>
            </a:r>
          </a:p>
          <a:p>
            <a:r>
              <a:rPr dirty="0"/>
              <a:t>Transparence : publication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ligne</a:t>
            </a:r>
            <a:r>
              <a:rPr dirty="0"/>
              <a:t> des contributions et </a:t>
            </a:r>
            <a:r>
              <a:rPr dirty="0" err="1"/>
              <a:t>réponses</a:t>
            </a:r>
            <a:endParaRPr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7BD330F-95D7-33B3-2163-FC605104C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24339" y="6251079"/>
            <a:ext cx="5956457" cy="404614"/>
          </a:xfrm>
        </p:spPr>
        <p:txBody>
          <a:bodyPr/>
          <a:lstStyle/>
          <a:p>
            <a:r>
              <a:rPr lang="fr-FR" dirty="0"/>
              <a:t>13 avril 2026 - Réunion d'ouverture de la consultation du public </a:t>
            </a:r>
            <a:endParaRPr lang="en-US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F5C7687-83D6-23DB-010E-404083E5E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04552" y="6260122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5</a:t>
            </a:fld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3.2</a:t>
            </a:r>
            <a:r>
              <a:rPr dirty="0"/>
              <a:t> Registre numérique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Accès au dossier : consultation de tous les documents du projet</a:t>
            </a:r>
          </a:p>
          <a:p>
            <a:r>
              <a:t>Dépôt d’avis : possibilité de formuler des observations</a:t>
            </a:r>
          </a:p>
          <a:p>
            <a:r>
              <a:t>Publication continue : visibilité des contributions en temps réel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5BCB46F-A923-0704-865C-09592B3FC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04552" y="6251079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6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79DD122-BD3D-497E-7195-B443FF686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43" y="6193052"/>
            <a:ext cx="7341000" cy="527955"/>
          </a:xfrm>
        </p:spPr>
        <p:txBody>
          <a:bodyPr/>
          <a:lstStyle/>
          <a:p>
            <a:pPr algn="ctr"/>
            <a:r>
              <a:rPr lang="fr-FR" sz="1600" b="1" dirty="0"/>
              <a:t>13 avril 2026 - Réunion d'ouverture de la consultation du public </a:t>
            </a:r>
            <a:endParaRPr lang="en-US" sz="16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4</a:t>
            </a:r>
            <a:r>
              <a:rPr dirty="0"/>
              <a:t>. Participation du public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Registre numérique : </a:t>
            </a:r>
            <a:r>
              <a:rPr dirty="0" err="1"/>
              <a:t>outil</a:t>
            </a:r>
            <a:r>
              <a:rPr dirty="0"/>
              <a:t> principal de participation</a:t>
            </a:r>
          </a:p>
          <a:p>
            <a:r>
              <a:rPr dirty="0" err="1"/>
              <a:t>Réunions</a:t>
            </a:r>
            <a:r>
              <a:rPr dirty="0"/>
              <a:t> </a:t>
            </a:r>
            <a:r>
              <a:rPr dirty="0" err="1"/>
              <a:t>publiques</a:t>
            </a:r>
            <a:r>
              <a:rPr dirty="0"/>
              <a:t> : </a:t>
            </a:r>
            <a:r>
              <a:rPr dirty="0" err="1"/>
              <a:t>échanges</a:t>
            </a:r>
            <a:r>
              <a:rPr dirty="0"/>
              <a:t> directs</a:t>
            </a:r>
            <a:r>
              <a:rPr lang="fr-FR" dirty="0"/>
              <a:t> </a:t>
            </a:r>
            <a:r>
              <a:rPr lang="fr-FR"/>
              <a:t>/ permanences</a:t>
            </a:r>
            <a:endParaRPr dirty="0"/>
          </a:p>
          <a:p>
            <a:r>
              <a:rPr dirty="0"/>
              <a:t>Contributions : </a:t>
            </a:r>
            <a:r>
              <a:rPr dirty="0" err="1"/>
              <a:t>prises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compte dans le rapport final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C500FDF-460E-BEDF-E1F1-566AF4024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80752" y="6254722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7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4947F7-8C3D-03D5-4DDD-3321D0266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43" y="6193052"/>
            <a:ext cx="7341000" cy="527955"/>
          </a:xfrm>
        </p:spPr>
        <p:txBody>
          <a:bodyPr/>
          <a:lstStyle/>
          <a:p>
            <a:pPr algn="ctr"/>
            <a:r>
              <a:rPr lang="fr-FR" sz="1600" b="1" dirty="0"/>
              <a:t>13 avril 2026 - Réunion d'ouverture de la consultation du public </a:t>
            </a:r>
            <a:endParaRPr lang="en-US" sz="16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00020A-88D4-C7F5-F060-43F5B6530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5. Présentation des développeurs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0421360-FD43-CC41-FFD4-E8CD512EA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13 avril 2026 - Réunion d'ouverture de la consultation du public </a:t>
            </a:r>
            <a:endParaRPr lang="en-US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07E7730-ED94-C3B3-4455-21670CDC6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8</a:t>
            </a:fld>
            <a:endParaRPr lang="en-US" dirty="0"/>
          </a:p>
        </p:txBody>
      </p:sp>
      <p:graphicFrame>
        <p:nvGraphicFramePr>
          <p:cNvPr id="6" name="Diagramme 5">
            <a:extLst>
              <a:ext uri="{FF2B5EF4-FFF2-40B4-BE49-F238E27FC236}">
                <a16:creationId xmlns:a16="http://schemas.microsoft.com/office/drawing/2014/main" id="{3B6B7E4E-081C-4DEE-8830-081656B62E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3117017"/>
              </p:ext>
            </p:extLst>
          </p:nvPr>
        </p:nvGraphicFramePr>
        <p:xfrm>
          <a:off x="1100871" y="1787914"/>
          <a:ext cx="7200900" cy="4665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4865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6</a:t>
            </a:r>
            <a:r>
              <a:rPr dirty="0"/>
              <a:t>. </a:t>
            </a:r>
            <a:r>
              <a:rPr dirty="0" err="1"/>
              <a:t>Présentation</a:t>
            </a:r>
            <a:r>
              <a:rPr dirty="0"/>
              <a:t> du projet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9A84D39-DE25-38CA-2B32-4D22E8388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04552" y="6251079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9</a:t>
            </a:fld>
            <a:endParaRPr lang="en-US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354B681-52E5-5814-F806-24BF01D35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43" y="6193052"/>
            <a:ext cx="7341000" cy="527955"/>
          </a:xfrm>
        </p:spPr>
        <p:txBody>
          <a:bodyPr/>
          <a:lstStyle/>
          <a:p>
            <a:pPr algn="ctr"/>
            <a:r>
              <a:rPr lang="fr-FR" sz="1600" b="1" dirty="0"/>
              <a:t>13 avril 2026 - Réunion d'ouverture de la consultation du public </a:t>
            </a:r>
            <a:endParaRPr lang="en-US" sz="1600" b="1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E0877D7B-79BA-18D9-CF29-75D7816C64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DC74C5A6-C03B-1DD9-7F53-E5804A2803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600" y="1531247"/>
            <a:ext cx="7341000" cy="5189760"/>
          </a:xfrm>
          <a:prstGeom prst="rect">
            <a:avLst/>
          </a:prstGeom>
        </p:spPr>
      </p:pic>
      <p:sp>
        <p:nvSpPr>
          <p:cNvPr id="4" name="Espace réservé du numéro de diapositive 4">
            <a:extLst>
              <a:ext uri="{FF2B5EF4-FFF2-40B4-BE49-F238E27FC236}">
                <a16:creationId xmlns:a16="http://schemas.microsoft.com/office/drawing/2014/main" id="{2EBEB77B-424F-7F5B-EF86-D3DE0E3BD70B}"/>
              </a:ext>
            </a:extLst>
          </p:cNvPr>
          <p:cNvSpPr txBox="1">
            <a:spLocks/>
          </p:cNvSpPr>
          <p:nvPr/>
        </p:nvSpPr>
        <p:spPr>
          <a:xfrm>
            <a:off x="7703161" y="6294823"/>
            <a:ext cx="119721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FF6DA9-008F-8B48-92A6-B652298478BF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4D317-1D02-2D75-77C7-C2720F91B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Historique du projet 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977EDEA-C954-49FA-4731-F09E0FE3E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13 avril 2026 - Réunion d'ouverture de la consultation du public </a:t>
            </a:r>
            <a:endParaRPr lang="en-US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39FB882-CF4E-D429-971C-566878EA1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10</a:t>
            </a:fld>
            <a:endParaRPr lang="en-US"/>
          </a:p>
        </p:txBody>
      </p:sp>
      <p:graphicFrame>
        <p:nvGraphicFramePr>
          <p:cNvPr id="6" name="Diagramme 5">
            <a:extLst>
              <a:ext uri="{FF2B5EF4-FFF2-40B4-BE49-F238E27FC236}">
                <a16:creationId xmlns:a16="http://schemas.microsoft.com/office/drawing/2014/main" id="{92279924-A0F7-A816-48E5-037B172659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85623084"/>
              </p:ext>
            </p:extLst>
          </p:nvPr>
        </p:nvGraphicFramePr>
        <p:xfrm>
          <a:off x="557728" y="1673240"/>
          <a:ext cx="8593881" cy="488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3438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6</a:t>
            </a:r>
            <a:r>
              <a:rPr dirty="0"/>
              <a:t>.1 </a:t>
            </a:r>
            <a:r>
              <a:rPr dirty="0" err="1"/>
              <a:t>Caractéristiques</a:t>
            </a:r>
            <a:r>
              <a:rPr dirty="0"/>
              <a:t> techniques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5 éoliennes</a:t>
            </a:r>
          </a:p>
          <a:p>
            <a:r>
              <a:rPr lang="fr-FR" dirty="0"/>
              <a:t>Puissance unitaire : 4,5 MW (5MW max)</a:t>
            </a:r>
          </a:p>
          <a:p>
            <a:r>
              <a:rPr lang="fr-FR" dirty="0"/>
              <a:t>Hauteur bout de pale max : 180 m</a:t>
            </a:r>
          </a:p>
          <a:p>
            <a:r>
              <a:rPr lang="fr-FR" dirty="0"/>
              <a:t>Diamètre du rotor max : 140 m</a:t>
            </a:r>
          </a:p>
          <a:p>
            <a:endParaRPr lang="fr-FR" dirty="0"/>
          </a:p>
          <a:p>
            <a:pPr marL="0" indent="0">
              <a:buNone/>
            </a:pPr>
            <a:r>
              <a:rPr dirty="0"/>
              <a:t> 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3A7D5B7-A189-44C6-3667-A05365047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04552" y="6254722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11</a:t>
            </a:fld>
            <a:endParaRPr lang="en-US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7EE55B5-2D07-4662-4ADC-D89358531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43" y="6193052"/>
            <a:ext cx="7341000" cy="527955"/>
          </a:xfrm>
        </p:spPr>
        <p:txBody>
          <a:bodyPr/>
          <a:lstStyle/>
          <a:p>
            <a:pPr algn="ctr"/>
            <a:r>
              <a:rPr lang="fr-FR" sz="1600" b="1" dirty="0"/>
              <a:t>13 avril 2026 - Réunion d'ouverture de la consultation du public </a:t>
            </a:r>
            <a:endParaRPr lang="en-US" sz="16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6</a:t>
            </a:r>
            <a:r>
              <a:rPr dirty="0"/>
              <a:t>.2 Implantation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Projet en z</a:t>
            </a:r>
            <a:r>
              <a:rPr dirty="0"/>
              <a:t>one </a:t>
            </a:r>
            <a:r>
              <a:rPr dirty="0" err="1"/>
              <a:t>agricole</a:t>
            </a:r>
            <a:r>
              <a:rPr dirty="0"/>
              <a:t> </a:t>
            </a:r>
            <a:endParaRPr lang="fr-FR" dirty="0"/>
          </a:p>
          <a:p>
            <a:r>
              <a:rPr dirty="0"/>
              <a:t>Distance</a:t>
            </a:r>
            <a:r>
              <a:rPr lang="fr-FR" dirty="0"/>
              <a:t> de 1km aux habitations minimum</a:t>
            </a:r>
          </a:p>
          <a:p>
            <a:r>
              <a:rPr lang="fr-FR" dirty="0"/>
              <a:t>3 éoliennes à Champigny-sur-Aube et 2 éoliennes à Allibaudières</a:t>
            </a:r>
          </a:p>
          <a:p>
            <a:endParaRPr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7671E29-6BF3-275A-B909-014B3322A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04552" y="6254722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12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7615FDA-8AE8-09B6-9063-B1E1FF023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43" y="6193052"/>
            <a:ext cx="7341000" cy="527955"/>
          </a:xfrm>
        </p:spPr>
        <p:txBody>
          <a:bodyPr/>
          <a:lstStyle/>
          <a:p>
            <a:pPr algn="ctr"/>
            <a:r>
              <a:rPr lang="fr-FR" sz="1600" b="1" dirty="0"/>
              <a:t>13 avril 2026 - Réunion d'ouverture de la consultation du public </a:t>
            </a:r>
            <a:endParaRPr lang="en-US" sz="16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7</a:t>
            </a:r>
            <a:r>
              <a:rPr dirty="0"/>
              <a:t>.</a:t>
            </a:r>
            <a:r>
              <a:rPr lang="fr-FR" dirty="0"/>
              <a:t> Enjeux environnementaux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err="1"/>
              <a:t>Biodiversité</a:t>
            </a:r>
            <a:r>
              <a:rPr dirty="0"/>
              <a:t> </a:t>
            </a:r>
          </a:p>
          <a:p>
            <a:r>
              <a:rPr dirty="0" err="1"/>
              <a:t>Paysage</a:t>
            </a:r>
            <a:r>
              <a:rPr dirty="0"/>
              <a:t> </a:t>
            </a:r>
          </a:p>
          <a:p>
            <a:r>
              <a:rPr lang="fr-FR" dirty="0"/>
              <a:t>Acoustique</a:t>
            </a:r>
            <a:r>
              <a:rPr dirty="0"/>
              <a:t> 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DD72993-983D-52CD-4EAB-61A7696D5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04552" y="6254722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13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E36C6F-668F-ACB4-6ECA-835931965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43" y="6193052"/>
            <a:ext cx="7341000" cy="527955"/>
          </a:xfrm>
        </p:spPr>
        <p:txBody>
          <a:bodyPr/>
          <a:lstStyle/>
          <a:p>
            <a:pPr algn="ctr"/>
            <a:r>
              <a:rPr lang="fr-FR" sz="1600" b="1" dirty="0"/>
              <a:t>13 avril 2026 - Réunion d'ouverture de la consultation du public </a:t>
            </a:r>
            <a:endParaRPr lang="en-US" sz="16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6D3CFE-61A1-D7A0-75A7-A413B00FD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F949E-0A33-736B-6458-86018D34B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7</a:t>
            </a:r>
            <a:r>
              <a:rPr dirty="0"/>
              <a:t>.</a:t>
            </a:r>
            <a:r>
              <a:rPr lang="fr-FR" dirty="0"/>
              <a:t>1. Biodiversité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F1859A-0CC6-8C5C-06B2-A4358C2D47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Avifaune : les enjeux sont présents en période de </a:t>
            </a:r>
            <a:r>
              <a:rPr lang="fr-FR" b="1" dirty="0"/>
              <a:t>nidification</a:t>
            </a:r>
            <a:r>
              <a:rPr lang="fr-FR" dirty="0"/>
              <a:t>, pendant laquelle des espèces patrimoniales sont nicheuses dans les différents habitats de la ZIP</a:t>
            </a:r>
          </a:p>
          <a:p>
            <a:endParaRPr lang="fr-FR" dirty="0"/>
          </a:p>
          <a:p>
            <a:r>
              <a:rPr lang="fr-FR" dirty="0"/>
              <a:t>Chiroptères : l’enjeu majeur concerne les espèces les plus sensibles au risque de collision montrant une activité significative sur le site</a:t>
            </a:r>
          </a:p>
          <a:p>
            <a:endParaRPr lang="fr-FR" dirty="0"/>
          </a:p>
          <a:p>
            <a:r>
              <a:rPr lang="fr-FR" dirty="0"/>
              <a:t>Autre faune : les enjeux concernent les boisements présents sur la ZIP</a:t>
            </a:r>
            <a:endParaRPr lang="fr-CA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B7345E5-93C1-3433-0986-4C0C162E6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04552" y="6254722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14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CDDBC23-E3E7-42E1-D4D0-21C9AD627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43" y="6193052"/>
            <a:ext cx="7341000" cy="527955"/>
          </a:xfrm>
        </p:spPr>
        <p:txBody>
          <a:bodyPr/>
          <a:lstStyle/>
          <a:p>
            <a:pPr algn="ctr"/>
            <a:r>
              <a:rPr lang="fr-FR" sz="1600" b="1" dirty="0"/>
              <a:t>13 avril 2026 - Réunion d'ouverture de la consultation du public 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665365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094B9-5E9F-E35F-3CA9-C8D1DA3FE7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497A1-E0DC-EF19-2B82-FC659D2E1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7</a:t>
            </a:r>
            <a:r>
              <a:rPr dirty="0"/>
              <a:t>.</a:t>
            </a:r>
            <a:r>
              <a:rPr lang="fr-FR" dirty="0"/>
              <a:t>2. Paysage (41 PM)</a:t>
            </a:r>
            <a:endParaRPr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1E8723E-940F-A913-A55B-96AAE35E3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04552" y="6254722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15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EA62E55-032E-EFF4-9020-06BA66CD7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43" y="6193052"/>
            <a:ext cx="7341000" cy="527955"/>
          </a:xfrm>
        </p:spPr>
        <p:txBody>
          <a:bodyPr/>
          <a:lstStyle/>
          <a:p>
            <a:pPr algn="ctr"/>
            <a:r>
              <a:rPr lang="fr-FR" sz="1600" b="1" dirty="0"/>
              <a:t>13 avril 2026 - Réunion d'ouverture de la consultation du public </a:t>
            </a:r>
            <a:endParaRPr lang="en-US" sz="1600" b="1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B682298B-A40C-9483-9289-E57BA4B877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467752"/>
            <a:ext cx="7624781" cy="5391150"/>
          </a:xfrm>
          <a:prstGeom prst="rect">
            <a:avLst/>
          </a:prstGeom>
        </p:spPr>
      </p:pic>
      <p:sp>
        <p:nvSpPr>
          <p:cNvPr id="3" name="Espace réservé du numéro de diapositive 4">
            <a:extLst>
              <a:ext uri="{FF2B5EF4-FFF2-40B4-BE49-F238E27FC236}">
                <a16:creationId xmlns:a16="http://schemas.microsoft.com/office/drawing/2014/main" id="{0BFA046B-11FB-90FD-51FD-AE40AC42DDF0}"/>
              </a:ext>
            </a:extLst>
          </p:cNvPr>
          <p:cNvSpPr txBox="1">
            <a:spLocks/>
          </p:cNvSpPr>
          <p:nvPr/>
        </p:nvSpPr>
        <p:spPr>
          <a:xfrm>
            <a:off x="7821867" y="6345356"/>
            <a:ext cx="119721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FF6DA9-008F-8B48-92A6-B652298478B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71507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8B3428-5B47-4128-534E-AAF22F2474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57914-8911-24F9-2DA8-C0C963AAA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7</a:t>
            </a:r>
            <a:r>
              <a:rPr dirty="0"/>
              <a:t>.</a:t>
            </a:r>
            <a:r>
              <a:rPr lang="fr-FR" dirty="0"/>
              <a:t>3. Acoustique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AD88F-5F77-88E1-297E-F3137D508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u="sng" dirty="0"/>
              <a:t>Mesures</a:t>
            </a:r>
          </a:p>
          <a:p>
            <a:r>
              <a:rPr lang="fr-FR" dirty="0"/>
              <a:t>6 sonomètres installés du 1er au 30 décembre 2021 ainsi qu’un SODAR</a:t>
            </a:r>
          </a:p>
          <a:p>
            <a:endParaRPr lang="fr-FR" dirty="0"/>
          </a:p>
          <a:p>
            <a:pPr marL="0" indent="0">
              <a:buNone/>
            </a:pPr>
            <a:r>
              <a:rPr lang="fr-FR" u="sng" dirty="0"/>
              <a:t>Modèles étudiés</a:t>
            </a:r>
          </a:p>
          <a:p>
            <a:r>
              <a:rPr lang="fr-FR" dirty="0" err="1"/>
              <a:t>Enercon</a:t>
            </a:r>
            <a:r>
              <a:rPr lang="fr-FR" dirty="0"/>
              <a:t> E-138 EP3 E3 (hauteur de moyeu 111 m - puissance de 4,26 MW) avec dentelures</a:t>
            </a:r>
          </a:p>
          <a:p>
            <a:r>
              <a:rPr lang="fr-FR" dirty="0" err="1"/>
              <a:t>Vestas</a:t>
            </a:r>
            <a:r>
              <a:rPr lang="fr-FR" dirty="0"/>
              <a:t> V150 (hauteur de moyeu 105 m - puissance de 4,2 MW) avec dentelures</a:t>
            </a:r>
          </a:p>
          <a:p>
            <a:endParaRPr lang="fr-FR" dirty="0"/>
          </a:p>
          <a:p>
            <a:pPr marL="0" indent="0">
              <a:buNone/>
            </a:pPr>
            <a:r>
              <a:rPr lang="fr-FR" dirty="0">
                <a:sym typeface="Wingdings" panose="05000000000000000000" pitchFamily="2" charset="2"/>
              </a:rPr>
              <a:t></a:t>
            </a:r>
            <a:r>
              <a:rPr lang="fr-FR" dirty="0"/>
              <a:t> E138 plus défavorable : bridage basé sur ce modèle</a:t>
            </a:r>
          </a:p>
          <a:p>
            <a:endParaRPr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09756BD-7659-5783-B5CF-47152A9C1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04552" y="6254722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16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897C6D-475D-531F-7BCF-D6B58A3C1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43" y="6193052"/>
            <a:ext cx="7341000" cy="527955"/>
          </a:xfrm>
        </p:spPr>
        <p:txBody>
          <a:bodyPr/>
          <a:lstStyle/>
          <a:p>
            <a:pPr algn="ctr"/>
            <a:r>
              <a:rPr lang="fr-FR" sz="1600" b="1" dirty="0"/>
              <a:t>13 avril 2026 - Réunion d'ouverture de la consultation du public 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6704377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7</a:t>
            </a:r>
            <a:r>
              <a:rPr dirty="0"/>
              <a:t>.</a:t>
            </a:r>
            <a:r>
              <a:rPr lang="fr-FR" dirty="0"/>
              <a:t>4</a:t>
            </a:r>
            <a:r>
              <a:rPr dirty="0"/>
              <a:t> </a:t>
            </a:r>
            <a:r>
              <a:rPr dirty="0" err="1"/>
              <a:t>Mesures</a:t>
            </a:r>
            <a:r>
              <a:rPr dirty="0"/>
              <a:t> ERC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err="1"/>
              <a:t>Éviter</a:t>
            </a:r>
            <a:r>
              <a:rPr dirty="0"/>
              <a:t> : modification du projet pour </a:t>
            </a:r>
            <a:r>
              <a:rPr dirty="0" err="1"/>
              <a:t>supprimer</a:t>
            </a:r>
            <a:r>
              <a:rPr dirty="0"/>
              <a:t> les impacts</a:t>
            </a:r>
          </a:p>
          <a:p>
            <a:r>
              <a:rPr dirty="0" err="1"/>
              <a:t>Réduire</a:t>
            </a:r>
            <a:r>
              <a:rPr dirty="0"/>
              <a:t> : limitation des impacts </a:t>
            </a:r>
          </a:p>
          <a:p>
            <a:r>
              <a:rPr dirty="0" err="1"/>
              <a:t>Compenser</a:t>
            </a:r>
            <a:r>
              <a:rPr dirty="0"/>
              <a:t> : </a:t>
            </a:r>
            <a:r>
              <a:rPr dirty="0" err="1"/>
              <a:t>mesures</a:t>
            </a:r>
            <a:r>
              <a:rPr dirty="0"/>
              <a:t> </a:t>
            </a:r>
            <a:r>
              <a:rPr dirty="0" err="1"/>
              <a:t>écologiques</a:t>
            </a:r>
            <a:r>
              <a:rPr dirty="0"/>
              <a:t> </a:t>
            </a:r>
            <a:r>
              <a:rPr dirty="0" err="1"/>
              <a:t>compensatoires</a:t>
            </a:r>
            <a:endParaRPr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75AE65B-56BA-4EA0-A720-4E66BE30F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04552" y="6251079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17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DD455BC-8948-A7F9-FCF4-2D2360436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43" y="6193052"/>
            <a:ext cx="7341000" cy="527955"/>
          </a:xfrm>
        </p:spPr>
        <p:txBody>
          <a:bodyPr/>
          <a:lstStyle/>
          <a:p>
            <a:pPr algn="ctr"/>
            <a:r>
              <a:rPr lang="fr-FR" sz="1600" b="1" dirty="0"/>
              <a:t>13 avril 2026 - Réunion d'ouverture de la consultation du public </a:t>
            </a:r>
            <a:endParaRPr lang="en-US" sz="1600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936B36-8F7F-22FD-A5AF-9F6E747CD5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61D0C-6F24-E23D-E60F-2CD0C67F2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7</a:t>
            </a:r>
            <a:r>
              <a:rPr dirty="0"/>
              <a:t>.</a:t>
            </a:r>
            <a:r>
              <a:rPr lang="fr-FR" dirty="0"/>
              <a:t>4</a:t>
            </a:r>
            <a:r>
              <a:rPr dirty="0"/>
              <a:t> </a:t>
            </a:r>
            <a:r>
              <a:rPr dirty="0" err="1"/>
              <a:t>Mesures</a:t>
            </a:r>
            <a:r>
              <a:rPr dirty="0"/>
              <a:t> ERC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BCBE27-F0B1-2862-3B80-29DC21B80F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/>
              <a:t>Prise en compte des enjeux environnementaux dans la localisation des implantations et chemins d’accès</a:t>
            </a:r>
          </a:p>
          <a:p>
            <a:r>
              <a:rPr lang="fr-FR" dirty="0"/>
              <a:t>Plan de bridage des éoliennes en fonction des conditions de vents et basé sur la E138, plus bruyante</a:t>
            </a:r>
          </a:p>
          <a:p>
            <a:r>
              <a:rPr lang="fr-CA" b="1" dirty="0"/>
              <a:t>Bridage de toutes les éoliennes dans les conditions défavorables aux chiroptères</a:t>
            </a:r>
          </a:p>
          <a:p>
            <a:r>
              <a:rPr lang="fr-FR" b="1" dirty="0"/>
              <a:t>Plantation de haies (240m) et création d’habitats</a:t>
            </a:r>
          </a:p>
          <a:p>
            <a:r>
              <a:rPr lang="fr-FR" dirty="0"/>
              <a:t>Éloignement du Faucon crécerelle par la mise en place de girouettes</a:t>
            </a:r>
          </a:p>
          <a:p>
            <a:r>
              <a:rPr lang="fr-FR" dirty="0"/>
              <a:t>Suivi de mortalité dans les 12 mois post mise en service</a:t>
            </a:r>
          </a:p>
          <a:p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FDBC8C4-CA7B-82D4-11BD-3F981F6AB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04552" y="6251079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18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1C07D0-478D-8A6C-A2EC-921A06430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43" y="6193052"/>
            <a:ext cx="7341000" cy="527955"/>
          </a:xfrm>
        </p:spPr>
        <p:txBody>
          <a:bodyPr/>
          <a:lstStyle/>
          <a:p>
            <a:pPr algn="ctr"/>
            <a:r>
              <a:rPr lang="fr-FR" sz="1600" b="1" dirty="0"/>
              <a:t>13 avril 2026 - Réunion d'ouverture de la consultation du public 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8968115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E44E8A-F188-4E63-CFFE-70C66B14F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8. Prochaines étapes du projet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4BCC623-FECB-22D3-4FAB-E740ADBA0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24339" y="6335399"/>
            <a:ext cx="5956457" cy="404614"/>
          </a:xfrm>
        </p:spPr>
        <p:txBody>
          <a:bodyPr/>
          <a:lstStyle/>
          <a:p>
            <a:r>
              <a:rPr lang="fr-FR" dirty="0"/>
              <a:t>13 avril 2026 - Réunion d'ouverture de la consultation du public </a:t>
            </a:r>
            <a:endParaRPr lang="en-US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B4F0F6-7F50-E21B-DC48-BA66C2558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32381" y="6338824"/>
            <a:ext cx="1197219" cy="404614"/>
          </a:xfrm>
        </p:spPr>
        <p:txBody>
          <a:bodyPr/>
          <a:lstStyle/>
          <a:p>
            <a:fld id="{C1FF6DA9-008F-8B48-92A6-B652298478BF}" type="slidenum">
              <a:rPr lang="en-US" smtClean="0"/>
              <a:t>19</a:t>
            </a:fld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9770472-D67B-FA4A-CFCC-FD3F5CA27F7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104552" y="2827632"/>
            <a:ext cx="1993288" cy="2256432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rgbClr val="003865"/>
                </a:solidFill>
                <a:cs typeface="Arial"/>
              </a:rPr>
              <a:t>Raccordement</a:t>
            </a:r>
            <a:r>
              <a:rPr lang="en-US" sz="2000" dirty="0">
                <a:solidFill>
                  <a:srgbClr val="003865"/>
                </a:solidFill>
                <a:cs typeface="Arial"/>
              </a:rPr>
              <a:t> et construction :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cs typeface="Arial"/>
              </a:rPr>
              <a:t>2028 </a:t>
            </a:r>
          </a:p>
          <a:p>
            <a:pPr algn="ctr"/>
            <a:r>
              <a:rPr lang="en-US" sz="2000" dirty="0">
                <a:solidFill>
                  <a:srgbClr val="003865"/>
                </a:solidFill>
                <a:cs typeface="Arial"/>
              </a:rPr>
              <a:t>Mise </a:t>
            </a:r>
            <a:r>
              <a:rPr lang="en-US" sz="2000" dirty="0" err="1">
                <a:solidFill>
                  <a:srgbClr val="003865"/>
                </a:solidFill>
                <a:cs typeface="Arial"/>
              </a:rPr>
              <a:t>en</a:t>
            </a:r>
            <a:r>
              <a:rPr lang="en-US" sz="2000" dirty="0">
                <a:solidFill>
                  <a:srgbClr val="003865"/>
                </a:solidFill>
                <a:cs typeface="Arial"/>
              </a:rPr>
              <a:t> service : </a:t>
            </a:r>
            <a:r>
              <a:rPr lang="en-US" sz="2000" dirty="0">
                <a:solidFill>
                  <a:srgbClr val="FFC000"/>
                </a:solidFill>
                <a:cs typeface="Arial"/>
              </a:rPr>
              <a:t>2029</a:t>
            </a:r>
            <a:r>
              <a:rPr lang="en-US" sz="2000" dirty="0">
                <a:solidFill>
                  <a:srgbClr val="003865"/>
                </a:solidFill>
                <a:cs typeface="Arial"/>
              </a:rPr>
              <a:t> </a:t>
            </a:r>
          </a:p>
        </p:txBody>
      </p:sp>
      <p:graphicFrame>
        <p:nvGraphicFramePr>
          <p:cNvPr id="24" name="Diagramme 23">
            <a:extLst>
              <a:ext uri="{FF2B5EF4-FFF2-40B4-BE49-F238E27FC236}">
                <a16:creationId xmlns:a16="http://schemas.microsoft.com/office/drawing/2014/main" id="{95D8A275-0C8C-CA01-1FF0-455C7B2978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5887038"/>
              </p:ext>
            </p:extLst>
          </p:nvPr>
        </p:nvGraphicFramePr>
        <p:xfrm>
          <a:off x="673608" y="20187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5858736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4"/>
</p:tagLst>
</file>

<file path=ppt/theme/theme1.xml><?xml version="1.0" encoding="utf-8"?>
<a:theme xmlns:a="http://schemas.openxmlformats.org/drawingml/2006/main" name="Cadrage">
  <a:themeElements>
    <a:clrScheme name="Cadrage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adrage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dra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TM10001105[[fn=Rogner]]</Template>
  <TotalTime>0</TotalTime>
  <Words>1038</Words>
  <Application>Microsoft Office PowerPoint</Application>
  <PresentationFormat>Affichage à l'écran (4:3)</PresentationFormat>
  <Paragraphs>151</Paragraphs>
  <Slides>19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3" baseType="lpstr">
      <vt:lpstr>Arial</vt:lpstr>
      <vt:lpstr>Franklin Gothic Book</vt:lpstr>
      <vt:lpstr>Wingdings</vt:lpstr>
      <vt:lpstr>Cadrage</vt:lpstr>
      <vt:lpstr>Projet éolien des Renardières Sud  Communes d’Allibaudières et Champigny-sur-Aube      </vt:lpstr>
      <vt:lpstr>Sommaire</vt:lpstr>
      <vt:lpstr>1. Cadre réglementaire</vt:lpstr>
      <vt:lpstr>2. Acteurs</vt:lpstr>
      <vt:lpstr>3.1 Procédure CPVE (consultation du public par voie électronique)</vt:lpstr>
      <vt:lpstr>3.2 Registre numérique</vt:lpstr>
      <vt:lpstr>4. Participation du public</vt:lpstr>
      <vt:lpstr>5. Présentation des développeurs</vt:lpstr>
      <vt:lpstr>6. Présentation du projet</vt:lpstr>
      <vt:lpstr>Historique du projet </vt:lpstr>
      <vt:lpstr>6.1 Caractéristiques techniques</vt:lpstr>
      <vt:lpstr>6.2 Implantation</vt:lpstr>
      <vt:lpstr>7. Enjeux environnementaux</vt:lpstr>
      <vt:lpstr>7.1. Biodiversité</vt:lpstr>
      <vt:lpstr>7.2. Paysage (41 PM)</vt:lpstr>
      <vt:lpstr>7.3. Acoustique</vt:lpstr>
      <vt:lpstr>7.4 Mesures ERC</vt:lpstr>
      <vt:lpstr>7.4 Mesures ERC</vt:lpstr>
      <vt:lpstr>8. Prochaines étapes du projet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Chartier Sabine</dc:creator>
  <cp:keywords/>
  <dc:description>generated using python-pptx</dc:description>
  <cp:lastModifiedBy>Chartier Sabine</cp:lastModifiedBy>
  <cp:revision>6</cp:revision>
  <cp:lastPrinted>2026-04-03T13:33:52Z</cp:lastPrinted>
  <dcterms:created xsi:type="dcterms:W3CDTF">2013-01-27T09:14:16Z</dcterms:created>
  <dcterms:modified xsi:type="dcterms:W3CDTF">2026-04-09T15:25:37Z</dcterms:modified>
  <cp:category/>
</cp:coreProperties>
</file>