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5" r:id="rId5"/>
    <p:sldId id="266" r:id="rId6"/>
    <p:sldId id="262" r:id="rId7"/>
    <p:sldId id="259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96D02-CD86-448B-8336-65AB91D868D6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FA41E-10D3-4524-95EB-7A70AA2BF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3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FA41E-10D3-4524-95EB-7A70AA2BF0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3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74F36-30E6-3277-4A89-13BCB0B8A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FB7CC-058F-AA4E-688E-4AF8EB41E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34D8A3-6079-441A-E0F3-807BC518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4D604D-0C77-DC29-042A-0EC42F57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AB4FB-5B8D-00F5-A26F-5179001D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01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CD0A0-83C1-FC41-6BF5-0C1C666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E4404D-A259-AF04-D405-404F4A39C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BD7549-F905-5D7D-BCB2-0B683939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7A1233-2C54-2B16-F710-DFB617B3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12F4B-FAA8-A97D-5FD3-0A2A4D09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18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68BA27-E676-0EFC-EC75-97DEA53E6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119192-872A-9694-3772-AB3503E46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8BAD0-83C0-45CD-6B81-17708AA7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0FE23-40A7-5FC5-7FCB-0267FF4A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00806-4C36-CF01-EA7C-360DD2DA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0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768EA-0E04-7256-DB85-4AF1E86B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2CEA1-5CB6-6EE2-3605-2F89FA1F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393803-B600-E81B-C7D9-7910A115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EEB58F-2470-2BEA-BF8A-E7A9C1D2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8FB462-66F2-FAA9-05CA-6A6935EB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7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4A4E3-6FDA-325A-8F7D-6F0AEC70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1EC558-F166-4800-EC7B-97DA6496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7ACDA-BC86-044A-E178-40D55768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5EA90-7B28-FF9A-01C1-055A8F26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33ADF-8CB4-1851-6151-1F4ACB9F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4CC8D-64D1-93CF-92D1-3A1786E5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731C1F-9632-2C62-37EB-79318BCF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DA708F-2388-993E-6916-E029E4728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E5CFB8-08B5-1FBD-6592-2B2B46BA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B18468-62DF-3FBB-11AE-C90B8094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8BC0CA-8C91-2859-50E2-64AD54E5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26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9CBFC-FFC3-135B-6F73-A79FCED8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E8999C-514F-94E1-257F-A88FC1B0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63C55D-D9FE-F952-F949-F73895982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8B81E3-98DB-8B32-A1D4-7A6E00A0D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1F7DDB-B627-822F-6961-FDA22AAA9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E3E791-150E-BFE4-E746-8058BAC3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3B3DA-8572-5EB7-F6D2-CCDD648D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44DA2B-6246-5B03-6DC4-904305F3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5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F1553-8BEA-0E4E-1B43-3A0E9616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A519F-E43F-17F9-6F04-B1BCD886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D203F0-DDB8-6413-AFEB-7A7FE8AB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A3A351-188A-3821-9746-3B6DD17D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4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A1FE9C-38D0-ED3C-93B2-21E1678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239418-51AB-88A4-A73C-8BAF32C6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2C1FD1-5D74-650B-DBC0-50712C5A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BE1A6-E07A-3BC5-6F23-3B2B3AF6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EDC85-CF3E-16FB-9E13-62D164726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ECDCF2-1EDE-D023-C2E5-8B9845717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992BF4-08C4-736D-F9C8-28A41FFC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C2DF87-1D54-8A5B-87F4-A77089FE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D65CCC-21F5-79FF-00CF-C910128A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84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2D6BA-C5E5-CB1E-AFBE-49967422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2F312D-F03D-4A54-09E9-6BC0ED9D2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349940-B40F-4876-C517-22F7488C5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C95E5F-326B-92DD-5D8C-28A8F546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725154-B316-768C-C5F1-DF9FA53B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CB21C7-E8C9-105E-DD36-50600095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2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D9C65B-BCB7-BEBA-149F-871500E9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9B6785-66F9-7865-2458-53FE4CFC1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A2C44-42FD-3CBF-0AC8-F0900B908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C5CA-7CBD-437A-97A4-63F00482FAF9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3A59B-6C1C-1F6F-DA7C-A4F4D609E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A4D85-DB6A-4DB1-00CF-E3D3F912B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AA53D-DAF7-4C06-AACE-12B21AEC4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6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A1D73C8-F17D-A0AA-9E03-E26B3C6DD0F0}"/>
              </a:ext>
            </a:extLst>
          </p:cNvPr>
          <p:cNvSpPr txBox="1"/>
          <p:nvPr/>
        </p:nvSpPr>
        <p:spPr>
          <a:xfrm>
            <a:off x="8246870" y="0"/>
            <a:ext cx="3945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Alimenter la Zone de Chalandise, il faut rejoindre: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Aurillac  via la D900 en direction de Raulhac –</a:t>
            </a:r>
            <a:r>
              <a:rPr lang="fr-FR" dirty="0" err="1"/>
              <a:t>Carlat</a:t>
            </a:r>
            <a:r>
              <a:rPr lang="fr-FR" dirty="0"/>
              <a:t> –</a:t>
            </a:r>
            <a:r>
              <a:rPr lang="fr-FR" dirty="0" err="1"/>
              <a:t>Arpageon</a:t>
            </a:r>
            <a:r>
              <a:rPr lang="fr-FR" dirty="0"/>
              <a:t> sur Cère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Entraygues</a:t>
            </a:r>
            <a:r>
              <a:rPr lang="fr-FR" dirty="0"/>
              <a:t> sur Truyère via Lacroix Barrez- Mur de Barrez</a:t>
            </a:r>
          </a:p>
          <a:p>
            <a:pPr marL="285750" indent="-285750">
              <a:buFontTx/>
              <a:buChar char="-"/>
            </a:pPr>
            <a:r>
              <a:rPr lang="fr-FR" dirty="0"/>
              <a:t>Saint </a:t>
            </a:r>
            <a:r>
              <a:rPr lang="fr-FR" dirty="0" err="1"/>
              <a:t>Flour</a:t>
            </a:r>
            <a:r>
              <a:rPr lang="fr-FR" dirty="0"/>
              <a:t> via Vic sur Cère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Le trafic moyen journalier annuel tout véhicule en 2021 (Conseil départementale) de la</a:t>
            </a:r>
            <a:r>
              <a:rPr lang="fr-FR" b="1" dirty="0"/>
              <a:t> D900 </a:t>
            </a:r>
            <a:r>
              <a:rPr lang="fr-FR" dirty="0"/>
              <a:t>est de </a:t>
            </a:r>
            <a:r>
              <a:rPr lang="fr-FR" b="1" dirty="0"/>
              <a:t>895 véhicules/jour </a:t>
            </a:r>
            <a:r>
              <a:rPr lang="fr-FR" dirty="0"/>
              <a:t> dans les 2 sens de circulation dont </a:t>
            </a:r>
            <a:r>
              <a:rPr lang="fr-FR" b="1" dirty="0"/>
              <a:t>68 poids lourds </a:t>
            </a:r>
            <a:r>
              <a:rPr lang="fr-FR" dirty="0"/>
              <a:t>dans le tronçon Mur de Barrez&gt;Aurillac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D7FAD823-585C-B3C0-A5DE-4C7509FF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3" y="371067"/>
            <a:ext cx="7634857" cy="637871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BB50162-F805-FD12-EA49-BA9F2E81D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CFF6E71D-8DE5-38FB-DA33-90A1AC9A0D16}"/>
              </a:ext>
            </a:extLst>
          </p:cNvPr>
          <p:cNvSpPr txBox="1"/>
          <p:nvPr/>
        </p:nvSpPr>
        <p:spPr>
          <a:xfrm>
            <a:off x="8391524" y="0"/>
            <a:ext cx="34480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Production 15 000 t/an max</a:t>
            </a:r>
          </a:p>
          <a:p>
            <a:endParaRPr lang="fr-FR" dirty="0"/>
          </a:p>
          <a:p>
            <a:r>
              <a:rPr lang="fr-FR" dirty="0"/>
              <a:t>Périodes de transport : </a:t>
            </a:r>
          </a:p>
          <a:p>
            <a:r>
              <a:rPr lang="fr-FR" dirty="0"/>
              <a:t>Avril Mai : 30% (4 500 t)</a:t>
            </a:r>
          </a:p>
          <a:p>
            <a:r>
              <a:rPr lang="fr-FR" dirty="0"/>
              <a:t>Aout Octobre : 60 % (9 000 t) </a:t>
            </a:r>
          </a:p>
          <a:p>
            <a:r>
              <a:rPr lang="fr-FR" dirty="0"/>
              <a:t>TT l’année : 10 % diffus (1 500t)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50% (7 500 t) vers Aurillac </a:t>
            </a:r>
          </a:p>
          <a:p>
            <a:r>
              <a:rPr lang="fr-FR" dirty="0"/>
              <a:t>50 % (7 500 t) vers Mur de Barrez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25 % (3 800 t)  livraison  </a:t>
            </a:r>
          </a:p>
          <a:p>
            <a:r>
              <a:rPr lang="fr-FR" dirty="0"/>
              <a:t>semi- remorques  30 t </a:t>
            </a:r>
          </a:p>
          <a:p>
            <a:r>
              <a:rPr lang="fr-FR" dirty="0"/>
              <a:t>75 % (11 200 t) camions 6*4 – 18 t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D0D960-F7F9-1FB1-30A0-5C125988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1620C5B-7440-22DC-CF8C-C9F1D8BF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1" y="0"/>
            <a:ext cx="7761253" cy="67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44D7066-F918-2F0E-F6D7-BE661D7BCFE8}"/>
              </a:ext>
            </a:extLst>
          </p:cNvPr>
          <p:cNvSpPr txBox="1"/>
          <p:nvPr/>
        </p:nvSpPr>
        <p:spPr>
          <a:xfrm>
            <a:off x="5393960" y="1455118"/>
            <a:ext cx="5377761" cy="23083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Déplacement de la sortie :</a:t>
            </a:r>
          </a:p>
          <a:p>
            <a:endParaRPr lang="fr-FR" sz="1400" dirty="0"/>
          </a:p>
          <a:p>
            <a:r>
              <a:rPr lang="fr-FR" sz="1400" dirty="0"/>
              <a:t>La sortie des camions 6*4 reste toujours possible avec: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meilleure sécurité: Eloignement du virage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Et une meilleure visibilité </a:t>
            </a:r>
          </a:p>
          <a:p>
            <a:endParaRPr lang="fr-FR" sz="1400" dirty="0"/>
          </a:p>
          <a:p>
            <a:r>
              <a:rPr lang="fr-FR" sz="1400" dirty="0"/>
              <a:t>La sortie vers Mur de Barrez est possible </a:t>
            </a:r>
          </a:p>
          <a:p>
            <a:endParaRPr lang="fr-FR" sz="1400" dirty="0"/>
          </a:p>
          <a:p>
            <a:r>
              <a:rPr lang="fr-FR" sz="1400" dirty="0"/>
              <a:t>Pour la sortie vers Raulhac, il y’a un besoin de faire un aménagement pour faire tourner les semi-remorques (poids en charge 30 t)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C5227B-537F-7447-B6C0-58DC269D6F32}"/>
              </a:ext>
            </a:extLst>
          </p:cNvPr>
          <p:cNvSpPr txBox="1"/>
          <p:nvPr/>
        </p:nvSpPr>
        <p:spPr>
          <a:xfrm>
            <a:off x="5410284" y="169972"/>
            <a:ext cx="5581683" cy="116955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La sortie actuelle est faite par des camions 6*4 ( poids en charge :18 t)</a:t>
            </a:r>
          </a:p>
          <a:p>
            <a:endParaRPr lang="fr-FR" sz="1400" dirty="0"/>
          </a:p>
          <a:p>
            <a:r>
              <a:rPr lang="fr-FR" sz="1400" dirty="0"/>
              <a:t>Avec les camions 6*4, la sortie vers Mur de Barrez est possible </a:t>
            </a:r>
          </a:p>
          <a:p>
            <a:endParaRPr lang="fr-FR" sz="1400" dirty="0"/>
          </a:p>
          <a:p>
            <a:r>
              <a:rPr lang="fr-FR" sz="1400" dirty="0"/>
              <a:t>La sortie vers Raulhac est également  possible avec ces camions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C19CF3-351E-28D2-9157-AFB9CBC7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898C6E-7B2A-3510-C57B-35B12E3D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7000"/>
            <a:ext cx="5281404" cy="40914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171C74-7768-1AAF-4A6E-BA4482FA9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405" y="3832165"/>
            <a:ext cx="4462758" cy="3020944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ED8D31-A702-C9F0-2F67-14A8410387BB}"/>
              </a:ext>
            </a:extLst>
          </p:cNvPr>
          <p:cNvCxnSpPr/>
          <p:nvPr/>
        </p:nvCxnSpPr>
        <p:spPr>
          <a:xfrm>
            <a:off x="7680960" y="2482729"/>
            <a:ext cx="34224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F32B0E6-77F2-B1AC-ED48-576BFB809B9E}"/>
              </a:ext>
            </a:extLst>
          </p:cNvPr>
          <p:cNvCxnSpPr/>
          <p:nvPr/>
        </p:nvCxnSpPr>
        <p:spPr>
          <a:xfrm>
            <a:off x="11120846" y="2482729"/>
            <a:ext cx="0" cy="268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0F47EBC-F7DB-61E4-AEF3-E2A1EAAB5B73}"/>
              </a:ext>
            </a:extLst>
          </p:cNvPr>
          <p:cNvCxnSpPr/>
          <p:nvPr/>
        </p:nvCxnSpPr>
        <p:spPr>
          <a:xfrm flipH="1">
            <a:off x="9744163" y="5164183"/>
            <a:ext cx="13766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2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AF1CE-6F69-6E43-A6DC-8453CF41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280B50-7B46-3863-D506-4B27C795B352}"/>
              </a:ext>
            </a:extLst>
          </p:cNvPr>
          <p:cNvSpPr txBox="1"/>
          <p:nvPr/>
        </p:nvSpPr>
        <p:spPr>
          <a:xfrm>
            <a:off x="6817179" y="971209"/>
            <a:ext cx="51190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b="1" dirty="0"/>
              <a:t>Qu’est-ce que le rayon de braquage exactement ?</a:t>
            </a:r>
          </a:p>
          <a:p>
            <a:pPr fontAlgn="base"/>
            <a:r>
              <a:rPr lang="fr-FR" dirty="0"/>
              <a:t>Le </a:t>
            </a:r>
            <a:r>
              <a:rPr lang="fr-FR" b="1" dirty="0"/>
              <a:t>rayon de braquage</a:t>
            </a:r>
            <a:r>
              <a:rPr lang="fr-FR" dirty="0"/>
              <a:t> désigne la distance minimale nécessaire pour que le véhicule puisse effectuer un virage complet à 360° ou un demi-tour. </a:t>
            </a:r>
          </a:p>
          <a:p>
            <a:endParaRPr lang="fr-FR" dirty="0"/>
          </a:p>
          <a:p>
            <a:pPr fontAlgn="base"/>
            <a:r>
              <a:rPr lang="fr-FR" dirty="0"/>
              <a:t>Par exemple, un ensemble routier standard peut avoir besoin de plus de 12 à 15 mètres pour un demi-tour, alors qu’un simple porteur se contentera de moins de 9 mètres.</a:t>
            </a:r>
          </a:p>
          <a:p>
            <a:pPr fontAlgn="base"/>
            <a:endParaRPr lang="fr-FR" dirty="0"/>
          </a:p>
          <a:p>
            <a:pPr fontAlgn="base"/>
            <a:r>
              <a:rPr lang="fr-FR" dirty="0"/>
              <a:t>Rayon de braquage d’un camion 6*4 : 9 m-10 m </a:t>
            </a:r>
          </a:p>
          <a:p>
            <a:pPr fontAlgn="base"/>
            <a:r>
              <a:rPr lang="fr-FR" dirty="0"/>
              <a:t>Rayon de braquage d’un semi-remorque :  12-15 m</a:t>
            </a:r>
          </a:p>
          <a:p>
            <a:pPr fontAlgn="base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3FC26B00-47DC-4500-FF75-8D850E350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21" y="971209"/>
            <a:ext cx="4470357" cy="4351338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D0E47F2-D13A-9230-826F-EBD8F11BE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986C40-632A-FFDA-FBD4-C751847D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" y="526938"/>
            <a:ext cx="7338150" cy="59391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DD9011-5380-9C04-CD5B-64D412CCA43E}"/>
              </a:ext>
            </a:extLst>
          </p:cNvPr>
          <p:cNvSpPr txBox="1"/>
          <p:nvPr/>
        </p:nvSpPr>
        <p:spPr>
          <a:xfrm>
            <a:off x="7829551" y="1045029"/>
            <a:ext cx="342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solutions étudiées </a:t>
            </a:r>
          </a:p>
          <a:p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F7D6D7-BBAA-FFBA-BA8B-D878CB83DE53}"/>
              </a:ext>
            </a:extLst>
          </p:cNvPr>
          <p:cNvSpPr/>
          <p:nvPr/>
        </p:nvSpPr>
        <p:spPr>
          <a:xfrm>
            <a:off x="2775858" y="2228850"/>
            <a:ext cx="253093" cy="25309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42B02F3-8FE0-1383-95D6-DC4036542338}"/>
              </a:ext>
            </a:extLst>
          </p:cNvPr>
          <p:cNvSpPr/>
          <p:nvPr/>
        </p:nvSpPr>
        <p:spPr>
          <a:xfrm>
            <a:off x="3189514" y="2952752"/>
            <a:ext cx="253093" cy="25309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BD5C6C-5F10-8C34-2212-CF74612044BF}"/>
              </a:ext>
            </a:extLst>
          </p:cNvPr>
          <p:cNvSpPr/>
          <p:nvPr/>
        </p:nvSpPr>
        <p:spPr>
          <a:xfrm>
            <a:off x="3826331" y="3205842"/>
            <a:ext cx="253093" cy="25309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0BABEA-A8A3-A8BC-5116-7E35DA661682}"/>
              </a:ext>
            </a:extLst>
          </p:cNvPr>
          <p:cNvSpPr/>
          <p:nvPr/>
        </p:nvSpPr>
        <p:spPr>
          <a:xfrm>
            <a:off x="5652404" y="5374822"/>
            <a:ext cx="253093" cy="25309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4ECCCAC-D9E6-B58C-98C6-98F546F97642}"/>
              </a:ext>
            </a:extLst>
          </p:cNvPr>
          <p:cNvSpPr/>
          <p:nvPr/>
        </p:nvSpPr>
        <p:spPr>
          <a:xfrm>
            <a:off x="4027714" y="4705350"/>
            <a:ext cx="253093" cy="25309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7E784B-9037-3425-B473-A01BD51C4CFC}"/>
              </a:ext>
            </a:extLst>
          </p:cNvPr>
          <p:cNvSpPr txBox="1"/>
          <p:nvPr/>
        </p:nvSpPr>
        <p:spPr>
          <a:xfrm>
            <a:off x="2973973" y="2026885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318FBB-40BA-467A-8667-FED4A45EC2B6}"/>
              </a:ext>
            </a:extLst>
          </p:cNvPr>
          <p:cNvSpPr txBox="1"/>
          <p:nvPr/>
        </p:nvSpPr>
        <p:spPr>
          <a:xfrm>
            <a:off x="2718156" y="2915435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F4F3E7-BDA6-8AB4-D041-8C493A86E2A7}"/>
              </a:ext>
            </a:extLst>
          </p:cNvPr>
          <p:cNvSpPr txBox="1"/>
          <p:nvPr/>
        </p:nvSpPr>
        <p:spPr>
          <a:xfrm>
            <a:off x="3971115" y="2857893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03C2A2-4C2B-CB1D-802D-C0ECD7A13C25}"/>
              </a:ext>
            </a:extLst>
          </p:cNvPr>
          <p:cNvSpPr txBox="1"/>
          <p:nvPr/>
        </p:nvSpPr>
        <p:spPr>
          <a:xfrm>
            <a:off x="3436616" y="4354285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880048B-A06C-F45A-E0A3-869C89E48362}"/>
              </a:ext>
            </a:extLst>
          </p:cNvPr>
          <p:cNvSpPr txBox="1"/>
          <p:nvPr/>
        </p:nvSpPr>
        <p:spPr>
          <a:xfrm>
            <a:off x="5723974" y="4730811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DDF53C-2948-2542-1219-BB916035E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19050"/>
            <a:ext cx="541387" cy="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B6A049-CEBA-C68F-2069-21A13439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48" y="1147990"/>
            <a:ext cx="5787760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6A6456-6674-DD31-9878-F6F6FB1F24A9}"/>
              </a:ext>
            </a:extLst>
          </p:cNvPr>
          <p:cNvSpPr txBox="1"/>
          <p:nvPr/>
        </p:nvSpPr>
        <p:spPr>
          <a:xfrm>
            <a:off x="669471" y="496371"/>
            <a:ext cx="902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Etude  d’un retournement – sens Mur de Barrez 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EDF67089-9417-C3B1-E7EA-11A982EFC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" y="1147990"/>
            <a:ext cx="6067920" cy="4351338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4F5734A7-2C90-DD3C-49E1-B4527E618FAF}"/>
              </a:ext>
            </a:extLst>
          </p:cNvPr>
          <p:cNvSpPr/>
          <p:nvPr/>
        </p:nvSpPr>
        <p:spPr>
          <a:xfrm>
            <a:off x="2898322" y="2761820"/>
            <a:ext cx="1274021" cy="1123677"/>
          </a:xfrm>
          <a:custGeom>
            <a:avLst/>
            <a:gdLst>
              <a:gd name="connsiteX0" fmla="*/ 285750 w 1274021"/>
              <a:gd name="connsiteY0" fmla="*/ 489857 h 1123677"/>
              <a:gd name="connsiteX1" fmla="*/ 693965 w 1274021"/>
              <a:gd name="connsiteY1" fmla="*/ 987879 h 1123677"/>
              <a:gd name="connsiteX2" fmla="*/ 1020536 w 1274021"/>
              <a:gd name="connsiteY2" fmla="*/ 1118507 h 1123677"/>
              <a:gd name="connsiteX3" fmla="*/ 1273629 w 1274021"/>
              <a:gd name="connsiteY3" fmla="*/ 857250 h 1123677"/>
              <a:gd name="connsiteX4" fmla="*/ 963386 w 1274021"/>
              <a:gd name="connsiteY4" fmla="*/ 579664 h 1123677"/>
              <a:gd name="connsiteX5" fmla="*/ 449036 w 1274021"/>
              <a:gd name="connsiteY5" fmla="*/ 440871 h 1123677"/>
              <a:gd name="connsiteX6" fmla="*/ 8165 w 1274021"/>
              <a:gd name="connsiteY6" fmla="*/ 8164 h 1123677"/>
              <a:gd name="connsiteX7" fmla="*/ 8165 w 1274021"/>
              <a:gd name="connsiteY7" fmla="*/ 8164 h 1123677"/>
              <a:gd name="connsiteX8" fmla="*/ 8165 w 1274021"/>
              <a:gd name="connsiteY8" fmla="*/ 8164 h 1123677"/>
              <a:gd name="connsiteX9" fmla="*/ 8165 w 1274021"/>
              <a:gd name="connsiteY9" fmla="*/ 0 h 1123677"/>
              <a:gd name="connsiteX10" fmla="*/ 0 w 1274021"/>
              <a:gd name="connsiteY10" fmla="*/ 8164 h 112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021" h="1123677">
                <a:moveTo>
                  <a:pt x="285750" y="489857"/>
                </a:moveTo>
                <a:cubicBezTo>
                  <a:pt x="428625" y="686480"/>
                  <a:pt x="571501" y="883104"/>
                  <a:pt x="693965" y="987879"/>
                </a:cubicBezTo>
                <a:cubicBezTo>
                  <a:pt x="816429" y="1092654"/>
                  <a:pt x="923925" y="1140278"/>
                  <a:pt x="1020536" y="1118507"/>
                </a:cubicBezTo>
                <a:cubicBezTo>
                  <a:pt x="1117147" y="1096736"/>
                  <a:pt x="1283154" y="947057"/>
                  <a:pt x="1273629" y="857250"/>
                </a:cubicBezTo>
                <a:cubicBezTo>
                  <a:pt x="1264104" y="767443"/>
                  <a:pt x="1100818" y="649060"/>
                  <a:pt x="963386" y="579664"/>
                </a:cubicBezTo>
                <a:cubicBezTo>
                  <a:pt x="825954" y="510268"/>
                  <a:pt x="608240" y="536121"/>
                  <a:pt x="449036" y="440871"/>
                </a:cubicBezTo>
                <a:cubicBezTo>
                  <a:pt x="289832" y="345621"/>
                  <a:pt x="8165" y="8164"/>
                  <a:pt x="8165" y="8164"/>
                </a:cubicBezTo>
                <a:lnTo>
                  <a:pt x="8165" y="8164"/>
                </a:lnTo>
                <a:lnTo>
                  <a:pt x="8165" y="8164"/>
                </a:lnTo>
                <a:lnTo>
                  <a:pt x="8165" y="0"/>
                </a:lnTo>
                <a:cubicBezTo>
                  <a:pt x="6804" y="0"/>
                  <a:pt x="3402" y="4082"/>
                  <a:pt x="0" y="81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1943A8-55B1-B269-03FF-B96742B1C870}"/>
              </a:ext>
            </a:extLst>
          </p:cNvPr>
          <p:cNvSpPr txBox="1"/>
          <p:nvPr/>
        </p:nvSpPr>
        <p:spPr>
          <a:xfrm>
            <a:off x="416378" y="1259587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EED2E1-322A-3FAA-A751-46998FCD1397}"/>
              </a:ext>
            </a:extLst>
          </p:cNvPr>
          <p:cNvSpPr txBox="1"/>
          <p:nvPr/>
        </p:nvSpPr>
        <p:spPr>
          <a:xfrm>
            <a:off x="6686001" y="1358672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54EAB09-5BB1-F79F-5A8D-FEA90ACFB676}"/>
              </a:ext>
            </a:extLst>
          </p:cNvPr>
          <p:cNvSpPr/>
          <p:nvPr/>
        </p:nvSpPr>
        <p:spPr>
          <a:xfrm>
            <a:off x="8090807" y="3241221"/>
            <a:ext cx="1015813" cy="996055"/>
          </a:xfrm>
          <a:custGeom>
            <a:avLst/>
            <a:gdLst>
              <a:gd name="connsiteX0" fmla="*/ 155122 w 1015813"/>
              <a:gd name="connsiteY0" fmla="*/ 302079 h 996055"/>
              <a:gd name="connsiteX1" fmla="*/ 449036 w 1015813"/>
              <a:gd name="connsiteY1" fmla="*/ 489858 h 996055"/>
              <a:gd name="connsiteX2" fmla="*/ 555172 w 1015813"/>
              <a:gd name="connsiteY2" fmla="*/ 824593 h 996055"/>
              <a:gd name="connsiteX3" fmla="*/ 775607 w 1015813"/>
              <a:gd name="connsiteY3" fmla="*/ 996043 h 996055"/>
              <a:gd name="connsiteX4" fmla="*/ 979714 w 1015813"/>
              <a:gd name="connsiteY4" fmla="*/ 832758 h 996055"/>
              <a:gd name="connsiteX5" fmla="*/ 987879 w 1015813"/>
              <a:gd name="connsiteY5" fmla="*/ 669472 h 996055"/>
              <a:gd name="connsiteX6" fmla="*/ 693964 w 1015813"/>
              <a:gd name="connsiteY6" fmla="*/ 498022 h 996055"/>
              <a:gd name="connsiteX7" fmla="*/ 171450 w 1015813"/>
              <a:gd name="connsiteY7" fmla="*/ 155122 h 996055"/>
              <a:gd name="connsiteX8" fmla="*/ 0 w 1015813"/>
              <a:gd name="connsiteY8" fmla="*/ 0 h 99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5813" h="996055">
                <a:moveTo>
                  <a:pt x="155122" y="302079"/>
                </a:moveTo>
                <a:cubicBezTo>
                  <a:pt x="268741" y="352425"/>
                  <a:pt x="382361" y="402772"/>
                  <a:pt x="449036" y="489858"/>
                </a:cubicBezTo>
                <a:cubicBezTo>
                  <a:pt x="515711" y="576944"/>
                  <a:pt x="500744" y="740229"/>
                  <a:pt x="555172" y="824593"/>
                </a:cubicBezTo>
                <a:cubicBezTo>
                  <a:pt x="609600" y="908957"/>
                  <a:pt x="704850" y="994682"/>
                  <a:pt x="775607" y="996043"/>
                </a:cubicBezTo>
                <a:cubicBezTo>
                  <a:pt x="846364" y="997404"/>
                  <a:pt x="944335" y="887187"/>
                  <a:pt x="979714" y="832758"/>
                </a:cubicBezTo>
                <a:cubicBezTo>
                  <a:pt x="1015093" y="778329"/>
                  <a:pt x="1035504" y="725261"/>
                  <a:pt x="987879" y="669472"/>
                </a:cubicBezTo>
                <a:cubicBezTo>
                  <a:pt x="940254" y="613683"/>
                  <a:pt x="830035" y="583747"/>
                  <a:pt x="693964" y="498022"/>
                </a:cubicBezTo>
                <a:cubicBezTo>
                  <a:pt x="557893" y="412297"/>
                  <a:pt x="287111" y="238126"/>
                  <a:pt x="171450" y="155122"/>
                </a:cubicBezTo>
                <a:cubicBezTo>
                  <a:pt x="55789" y="72118"/>
                  <a:pt x="27894" y="3605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1C7447-1F39-F3F5-E1E9-92E49617B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4F17A3-E61B-3572-9340-A2E15758F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99" y="952537"/>
            <a:ext cx="4841160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37111DF-BE6C-5EB0-AA1A-3176200F3365}"/>
              </a:ext>
            </a:extLst>
          </p:cNvPr>
          <p:cNvSpPr txBox="1"/>
          <p:nvPr/>
        </p:nvSpPr>
        <p:spPr>
          <a:xfrm>
            <a:off x="669471" y="496371"/>
            <a:ext cx="902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Etude  d’un retournement – sens Mur de Barrez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F230B8-0322-AF81-5452-2A4B3BDB9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6" y="952537"/>
            <a:ext cx="5779509" cy="4352921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CDE24D1B-2F70-4A31-E27F-03B14A7646B4}"/>
              </a:ext>
            </a:extLst>
          </p:cNvPr>
          <p:cNvSpPr/>
          <p:nvPr/>
        </p:nvSpPr>
        <p:spPr>
          <a:xfrm>
            <a:off x="8425542" y="3526971"/>
            <a:ext cx="773231" cy="888584"/>
          </a:xfrm>
          <a:custGeom>
            <a:avLst/>
            <a:gdLst>
              <a:gd name="connsiteX0" fmla="*/ 16328 w 773231"/>
              <a:gd name="connsiteY0" fmla="*/ 130629 h 888584"/>
              <a:gd name="connsiteX1" fmla="*/ 236764 w 773231"/>
              <a:gd name="connsiteY1" fmla="*/ 440872 h 888584"/>
              <a:gd name="connsiteX2" fmla="*/ 293914 w 773231"/>
              <a:gd name="connsiteY2" fmla="*/ 498022 h 888584"/>
              <a:gd name="connsiteX3" fmla="*/ 391885 w 773231"/>
              <a:gd name="connsiteY3" fmla="*/ 816429 h 888584"/>
              <a:gd name="connsiteX4" fmla="*/ 710292 w 773231"/>
              <a:gd name="connsiteY4" fmla="*/ 881743 h 888584"/>
              <a:gd name="connsiteX5" fmla="*/ 751114 w 773231"/>
              <a:gd name="connsiteY5" fmla="*/ 702129 h 888584"/>
              <a:gd name="connsiteX6" fmla="*/ 449035 w 773231"/>
              <a:gd name="connsiteY6" fmla="*/ 514350 h 888584"/>
              <a:gd name="connsiteX7" fmla="*/ 220435 w 773231"/>
              <a:gd name="connsiteY7" fmla="*/ 277586 h 888584"/>
              <a:gd name="connsiteX8" fmla="*/ 220435 w 773231"/>
              <a:gd name="connsiteY8" fmla="*/ 277586 h 888584"/>
              <a:gd name="connsiteX9" fmla="*/ 220435 w 773231"/>
              <a:gd name="connsiteY9" fmla="*/ 277586 h 888584"/>
              <a:gd name="connsiteX10" fmla="*/ 0 w 773231"/>
              <a:gd name="connsiteY10" fmla="*/ 0 h 88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231" h="888584">
                <a:moveTo>
                  <a:pt x="16328" y="130629"/>
                </a:moveTo>
                <a:cubicBezTo>
                  <a:pt x="103414" y="255134"/>
                  <a:pt x="190500" y="379640"/>
                  <a:pt x="236764" y="440872"/>
                </a:cubicBezTo>
                <a:cubicBezTo>
                  <a:pt x="283028" y="502104"/>
                  <a:pt x="268060" y="435429"/>
                  <a:pt x="293914" y="498022"/>
                </a:cubicBezTo>
                <a:cubicBezTo>
                  <a:pt x="319768" y="560615"/>
                  <a:pt x="322489" y="752476"/>
                  <a:pt x="391885" y="816429"/>
                </a:cubicBezTo>
                <a:cubicBezTo>
                  <a:pt x="461281" y="880383"/>
                  <a:pt x="650421" y="900793"/>
                  <a:pt x="710292" y="881743"/>
                </a:cubicBezTo>
                <a:cubicBezTo>
                  <a:pt x="770164" y="862693"/>
                  <a:pt x="794657" y="763361"/>
                  <a:pt x="751114" y="702129"/>
                </a:cubicBezTo>
                <a:cubicBezTo>
                  <a:pt x="707571" y="640897"/>
                  <a:pt x="537481" y="585107"/>
                  <a:pt x="449035" y="514350"/>
                </a:cubicBezTo>
                <a:cubicBezTo>
                  <a:pt x="360589" y="443593"/>
                  <a:pt x="220435" y="277586"/>
                  <a:pt x="220435" y="277586"/>
                </a:cubicBezTo>
                <a:lnTo>
                  <a:pt x="220435" y="277586"/>
                </a:lnTo>
                <a:lnTo>
                  <a:pt x="220435" y="277586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F27B6E40-E299-538D-3C11-17C28173301B}"/>
              </a:ext>
            </a:extLst>
          </p:cNvPr>
          <p:cNvSpPr/>
          <p:nvPr/>
        </p:nvSpPr>
        <p:spPr>
          <a:xfrm>
            <a:off x="858741" y="1975757"/>
            <a:ext cx="2670513" cy="2523167"/>
          </a:xfrm>
          <a:custGeom>
            <a:avLst/>
            <a:gdLst>
              <a:gd name="connsiteX0" fmla="*/ 1722664 w 2670513"/>
              <a:gd name="connsiteY0" fmla="*/ 1289957 h 2523167"/>
              <a:gd name="connsiteX1" fmla="*/ 1975757 w 2670513"/>
              <a:gd name="connsiteY1" fmla="*/ 1657350 h 2523167"/>
              <a:gd name="connsiteX2" fmla="*/ 2147207 w 2670513"/>
              <a:gd name="connsiteY2" fmla="*/ 2237014 h 2523167"/>
              <a:gd name="connsiteX3" fmla="*/ 2261507 w 2670513"/>
              <a:gd name="connsiteY3" fmla="*/ 2522764 h 2523167"/>
              <a:gd name="connsiteX4" fmla="*/ 2620735 w 2670513"/>
              <a:gd name="connsiteY4" fmla="*/ 2286000 h 2523167"/>
              <a:gd name="connsiteX5" fmla="*/ 2661557 w 2670513"/>
              <a:gd name="connsiteY5" fmla="*/ 1755321 h 2523167"/>
              <a:gd name="connsiteX6" fmla="*/ 2563585 w 2670513"/>
              <a:gd name="connsiteY6" fmla="*/ 1314450 h 2523167"/>
              <a:gd name="connsiteX7" fmla="*/ 2114550 w 2670513"/>
              <a:gd name="connsiteY7" fmla="*/ 1012371 h 2523167"/>
              <a:gd name="connsiteX8" fmla="*/ 1730828 w 2670513"/>
              <a:gd name="connsiteY8" fmla="*/ 873578 h 2523167"/>
              <a:gd name="connsiteX9" fmla="*/ 685800 w 2670513"/>
              <a:gd name="connsiteY9" fmla="*/ 212271 h 2523167"/>
              <a:gd name="connsiteX10" fmla="*/ 0 w 2670513"/>
              <a:gd name="connsiteY10" fmla="*/ 0 h 252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0513" h="2523167">
                <a:moveTo>
                  <a:pt x="1722664" y="1289957"/>
                </a:moveTo>
                <a:cubicBezTo>
                  <a:pt x="1813832" y="1394732"/>
                  <a:pt x="1905000" y="1499507"/>
                  <a:pt x="1975757" y="1657350"/>
                </a:cubicBezTo>
                <a:cubicBezTo>
                  <a:pt x="2046514" y="1815193"/>
                  <a:pt x="2099582" y="2092778"/>
                  <a:pt x="2147207" y="2237014"/>
                </a:cubicBezTo>
                <a:cubicBezTo>
                  <a:pt x="2194832" y="2381250"/>
                  <a:pt x="2182586" y="2514600"/>
                  <a:pt x="2261507" y="2522764"/>
                </a:cubicBezTo>
                <a:cubicBezTo>
                  <a:pt x="2340428" y="2530928"/>
                  <a:pt x="2554060" y="2413907"/>
                  <a:pt x="2620735" y="2286000"/>
                </a:cubicBezTo>
                <a:cubicBezTo>
                  <a:pt x="2687410" y="2158093"/>
                  <a:pt x="2671082" y="1917246"/>
                  <a:pt x="2661557" y="1755321"/>
                </a:cubicBezTo>
                <a:cubicBezTo>
                  <a:pt x="2652032" y="1593396"/>
                  <a:pt x="2654753" y="1438275"/>
                  <a:pt x="2563585" y="1314450"/>
                </a:cubicBezTo>
                <a:cubicBezTo>
                  <a:pt x="2472417" y="1190625"/>
                  <a:pt x="2253343" y="1085850"/>
                  <a:pt x="2114550" y="1012371"/>
                </a:cubicBezTo>
                <a:cubicBezTo>
                  <a:pt x="1975757" y="938892"/>
                  <a:pt x="1968953" y="1006928"/>
                  <a:pt x="1730828" y="873578"/>
                </a:cubicBezTo>
                <a:cubicBezTo>
                  <a:pt x="1492703" y="740228"/>
                  <a:pt x="974271" y="357867"/>
                  <a:pt x="685800" y="212271"/>
                </a:cubicBezTo>
                <a:cubicBezTo>
                  <a:pt x="397329" y="66675"/>
                  <a:pt x="198664" y="33337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4EEC3F6-6390-9B0F-234B-94A9B1C784EC}"/>
              </a:ext>
            </a:extLst>
          </p:cNvPr>
          <p:cNvSpPr txBox="1"/>
          <p:nvPr/>
        </p:nvSpPr>
        <p:spPr>
          <a:xfrm>
            <a:off x="542924" y="1183210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32A0B7-B99E-611A-F269-BA2F6DA1C64C}"/>
              </a:ext>
            </a:extLst>
          </p:cNvPr>
          <p:cNvSpPr txBox="1"/>
          <p:nvPr/>
        </p:nvSpPr>
        <p:spPr>
          <a:xfrm>
            <a:off x="6792135" y="1183210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B8F904-644D-EB69-A40E-8A15A006A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88F6-B633-2C54-A0C6-3B039FEF0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E4327F8-3C08-7A70-E60C-26100E0FBFC9}"/>
              </a:ext>
            </a:extLst>
          </p:cNvPr>
          <p:cNvSpPr txBox="1"/>
          <p:nvPr/>
        </p:nvSpPr>
        <p:spPr>
          <a:xfrm>
            <a:off x="6294664" y="3628348"/>
            <a:ext cx="568833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fr-FR" b="1" dirty="0"/>
              <a:t>Option à l’étude en priorité </a:t>
            </a:r>
          </a:p>
          <a:p>
            <a:pPr fontAlgn="base"/>
            <a:endParaRPr lang="fr-FR" b="1" dirty="0"/>
          </a:p>
          <a:p>
            <a:pPr fontAlgn="base"/>
            <a:r>
              <a:rPr lang="fr-FR" b="1" dirty="0"/>
              <a:t>Obtention de la Maitrise Foncière (en partie hors périmètre carrière)</a:t>
            </a:r>
          </a:p>
          <a:p>
            <a:pPr fontAlgn="base"/>
            <a:r>
              <a:rPr lang="fr-FR" b="1" dirty="0"/>
              <a:t> </a:t>
            </a:r>
          </a:p>
          <a:p>
            <a:pPr fontAlgn="base"/>
            <a:r>
              <a:rPr lang="fr-FR" b="1" dirty="0"/>
              <a:t>Accord du service gestionnaire du Conseil Départemental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D694E9C-7EB2-53EA-7C26-2F43D1C0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03">
            <a:off x="322590" y="256131"/>
            <a:ext cx="4759304" cy="6345739"/>
          </a:xfrm>
          <a:prstGeom prst="rect">
            <a:avLst/>
          </a:prstGeom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1A519026-3F47-D8CD-8A21-6D64C9369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15" y="100257"/>
            <a:ext cx="3419792" cy="332874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8A5477F-B395-D7C9-308B-EE497B35383D}"/>
              </a:ext>
            </a:extLst>
          </p:cNvPr>
          <p:cNvSpPr txBox="1"/>
          <p:nvPr/>
        </p:nvSpPr>
        <p:spPr>
          <a:xfrm>
            <a:off x="6981274" y="411904"/>
            <a:ext cx="25309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EA3037D-0249-9C68-3445-6265D54E09BE}"/>
              </a:ext>
            </a:extLst>
          </p:cNvPr>
          <p:cNvSpPr/>
          <p:nvPr/>
        </p:nvSpPr>
        <p:spPr>
          <a:xfrm>
            <a:off x="7787158" y="740529"/>
            <a:ext cx="631354" cy="1240330"/>
          </a:xfrm>
          <a:custGeom>
            <a:avLst/>
            <a:gdLst>
              <a:gd name="connsiteX0" fmla="*/ 475099 w 631354"/>
              <a:gd name="connsiteY0" fmla="*/ 410635 h 1240330"/>
              <a:gd name="connsiteX1" fmla="*/ 548578 w 631354"/>
              <a:gd name="connsiteY1" fmla="*/ 753535 h 1240330"/>
              <a:gd name="connsiteX2" fmla="*/ 556742 w 631354"/>
              <a:gd name="connsiteY2" fmla="*/ 998464 h 1240330"/>
              <a:gd name="connsiteX3" fmla="*/ 630221 w 631354"/>
              <a:gd name="connsiteY3" fmla="*/ 1210735 h 1240330"/>
              <a:gd name="connsiteX4" fmla="*/ 491428 w 631354"/>
              <a:gd name="connsiteY4" fmla="*/ 1186242 h 1240330"/>
              <a:gd name="connsiteX5" fmla="*/ 287321 w 631354"/>
              <a:gd name="connsiteY5" fmla="*/ 729042 h 1240330"/>
              <a:gd name="connsiteX6" fmla="*/ 181185 w 631354"/>
              <a:gd name="connsiteY6" fmla="*/ 402471 h 1240330"/>
              <a:gd name="connsiteX7" fmla="*/ 26063 w 631354"/>
              <a:gd name="connsiteY7" fmla="*/ 26914 h 1240330"/>
              <a:gd name="connsiteX8" fmla="*/ 1571 w 631354"/>
              <a:gd name="connsiteY8" fmla="*/ 59571 h 12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354" h="1240330">
                <a:moveTo>
                  <a:pt x="475099" y="410635"/>
                </a:moveTo>
                <a:cubicBezTo>
                  <a:pt x="505035" y="533099"/>
                  <a:pt x="534971" y="655564"/>
                  <a:pt x="548578" y="753535"/>
                </a:cubicBezTo>
                <a:cubicBezTo>
                  <a:pt x="562185" y="851506"/>
                  <a:pt x="543135" y="922264"/>
                  <a:pt x="556742" y="998464"/>
                </a:cubicBezTo>
                <a:cubicBezTo>
                  <a:pt x="570349" y="1074664"/>
                  <a:pt x="641107" y="1179439"/>
                  <a:pt x="630221" y="1210735"/>
                </a:cubicBezTo>
                <a:cubicBezTo>
                  <a:pt x="619335" y="1242031"/>
                  <a:pt x="548578" y="1266524"/>
                  <a:pt x="491428" y="1186242"/>
                </a:cubicBezTo>
                <a:cubicBezTo>
                  <a:pt x="434278" y="1105960"/>
                  <a:pt x="339028" y="859670"/>
                  <a:pt x="287321" y="729042"/>
                </a:cubicBezTo>
                <a:cubicBezTo>
                  <a:pt x="235614" y="598414"/>
                  <a:pt x="224728" y="519492"/>
                  <a:pt x="181185" y="402471"/>
                </a:cubicBezTo>
                <a:cubicBezTo>
                  <a:pt x="137642" y="285450"/>
                  <a:pt x="26063" y="26914"/>
                  <a:pt x="26063" y="26914"/>
                </a:cubicBezTo>
                <a:cubicBezTo>
                  <a:pt x="-3873" y="-30236"/>
                  <a:pt x="-1151" y="14667"/>
                  <a:pt x="1571" y="595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7ED5FEB-62B6-66DE-0C56-485326A35CAF}"/>
              </a:ext>
            </a:extLst>
          </p:cNvPr>
          <p:cNvSpPr/>
          <p:nvPr/>
        </p:nvSpPr>
        <p:spPr>
          <a:xfrm>
            <a:off x="3138011" y="4449536"/>
            <a:ext cx="576739" cy="1583871"/>
          </a:xfrm>
          <a:custGeom>
            <a:avLst/>
            <a:gdLst>
              <a:gd name="connsiteX0" fmla="*/ 576739 w 576739"/>
              <a:gd name="connsiteY0" fmla="*/ 0 h 1583871"/>
              <a:gd name="connsiteX1" fmla="*/ 503260 w 576739"/>
              <a:gd name="connsiteY1" fmla="*/ 653143 h 1583871"/>
              <a:gd name="connsiteX2" fmla="*/ 380796 w 576739"/>
              <a:gd name="connsiteY2" fmla="*/ 1045028 h 1583871"/>
              <a:gd name="connsiteX3" fmla="*/ 250168 w 576739"/>
              <a:gd name="connsiteY3" fmla="*/ 1445078 h 1583871"/>
              <a:gd name="connsiteX4" fmla="*/ 160360 w 576739"/>
              <a:gd name="connsiteY4" fmla="*/ 1583871 h 1583871"/>
              <a:gd name="connsiteX5" fmla="*/ 21568 w 576739"/>
              <a:gd name="connsiteY5" fmla="*/ 1445078 h 1583871"/>
              <a:gd name="connsiteX6" fmla="*/ 5239 w 576739"/>
              <a:gd name="connsiteY6" fmla="*/ 1240971 h 1583871"/>
              <a:gd name="connsiteX7" fmla="*/ 70553 w 576739"/>
              <a:gd name="connsiteY7" fmla="*/ 800100 h 15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739" h="1583871">
                <a:moveTo>
                  <a:pt x="576739" y="0"/>
                </a:moveTo>
                <a:cubicBezTo>
                  <a:pt x="556328" y="239486"/>
                  <a:pt x="535917" y="478972"/>
                  <a:pt x="503260" y="653143"/>
                </a:cubicBezTo>
                <a:cubicBezTo>
                  <a:pt x="470603" y="827314"/>
                  <a:pt x="422978" y="913039"/>
                  <a:pt x="380796" y="1045028"/>
                </a:cubicBezTo>
                <a:cubicBezTo>
                  <a:pt x="338614" y="1177017"/>
                  <a:pt x="286907" y="1355271"/>
                  <a:pt x="250168" y="1445078"/>
                </a:cubicBezTo>
                <a:cubicBezTo>
                  <a:pt x="213429" y="1534885"/>
                  <a:pt x="198460" y="1583871"/>
                  <a:pt x="160360" y="1583871"/>
                </a:cubicBezTo>
                <a:cubicBezTo>
                  <a:pt x="122260" y="1583871"/>
                  <a:pt x="47422" y="1502228"/>
                  <a:pt x="21568" y="1445078"/>
                </a:cubicBezTo>
                <a:cubicBezTo>
                  <a:pt x="-4286" y="1387928"/>
                  <a:pt x="-2925" y="1348467"/>
                  <a:pt x="5239" y="1240971"/>
                </a:cubicBezTo>
                <a:cubicBezTo>
                  <a:pt x="13403" y="1133475"/>
                  <a:pt x="41978" y="966787"/>
                  <a:pt x="70553" y="800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56750D-FB8D-4BDE-B02E-20B3EAFC8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3"/>
          <a:stretch/>
        </p:blipFill>
        <p:spPr>
          <a:xfrm>
            <a:off x="0" y="0"/>
            <a:ext cx="541387" cy="3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8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405</Words>
  <Application>Microsoft Office PowerPoint</Application>
  <PresentationFormat>Grand écran</PresentationFormat>
  <Paragraphs>64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ARCA2E LIETAR</dc:creator>
  <cp:lastModifiedBy>Licences Arca2e</cp:lastModifiedBy>
  <cp:revision>7</cp:revision>
  <dcterms:created xsi:type="dcterms:W3CDTF">2026-02-05T15:41:36Z</dcterms:created>
  <dcterms:modified xsi:type="dcterms:W3CDTF">2026-02-10T14:38:14Z</dcterms:modified>
</cp:coreProperties>
</file>