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7"/>
  </p:notesMasterIdLst>
  <p:handoutMasterIdLst>
    <p:handoutMasterId r:id="rId98"/>
  </p:handoutMasterIdLst>
  <p:sldIdLst>
    <p:sldId id="256" r:id="rId2"/>
    <p:sldId id="261" r:id="rId3"/>
    <p:sldId id="262" r:id="rId4"/>
    <p:sldId id="349" r:id="rId5"/>
    <p:sldId id="352" r:id="rId6"/>
    <p:sldId id="353" r:id="rId7"/>
    <p:sldId id="354" r:id="rId8"/>
    <p:sldId id="257" r:id="rId9"/>
    <p:sldId id="260" r:id="rId10"/>
    <p:sldId id="258" r:id="rId11"/>
    <p:sldId id="340" r:id="rId12"/>
    <p:sldId id="280" r:id="rId13"/>
    <p:sldId id="290" r:id="rId14"/>
    <p:sldId id="358" r:id="rId15"/>
    <p:sldId id="361" r:id="rId16"/>
    <p:sldId id="298" r:id="rId17"/>
    <p:sldId id="292" r:id="rId18"/>
    <p:sldId id="299" r:id="rId19"/>
    <p:sldId id="300" r:id="rId20"/>
    <p:sldId id="306" r:id="rId21"/>
    <p:sldId id="362" r:id="rId22"/>
    <p:sldId id="363" r:id="rId23"/>
    <p:sldId id="364" r:id="rId24"/>
    <p:sldId id="365" r:id="rId25"/>
    <p:sldId id="366" r:id="rId26"/>
    <p:sldId id="367" r:id="rId27"/>
    <p:sldId id="278" r:id="rId28"/>
    <p:sldId id="316" r:id="rId29"/>
    <p:sldId id="317" r:id="rId30"/>
    <p:sldId id="318" r:id="rId31"/>
    <p:sldId id="319" r:id="rId32"/>
    <p:sldId id="281" r:id="rId33"/>
    <p:sldId id="282" r:id="rId34"/>
    <p:sldId id="320" r:id="rId35"/>
    <p:sldId id="283" r:id="rId36"/>
    <p:sldId id="321" r:id="rId37"/>
    <p:sldId id="322" r:id="rId38"/>
    <p:sldId id="271" r:id="rId39"/>
    <p:sldId id="272" r:id="rId40"/>
    <p:sldId id="270" r:id="rId41"/>
    <p:sldId id="328" r:id="rId42"/>
    <p:sldId id="329" r:id="rId43"/>
    <p:sldId id="341" r:id="rId44"/>
    <p:sldId id="274" r:id="rId45"/>
    <p:sldId id="275" r:id="rId46"/>
    <p:sldId id="331" r:id="rId47"/>
    <p:sldId id="269" r:id="rId48"/>
    <p:sldId id="368" r:id="rId49"/>
    <p:sldId id="268" r:id="rId50"/>
    <p:sldId id="273" r:id="rId51"/>
    <p:sldId id="264" r:id="rId52"/>
    <p:sldId id="263" r:id="rId53"/>
    <p:sldId id="348" r:id="rId54"/>
    <p:sldId id="359" r:id="rId55"/>
    <p:sldId id="259" r:id="rId56"/>
    <p:sldId id="291" r:id="rId57"/>
    <p:sldId id="289" r:id="rId58"/>
    <p:sldId id="265" r:id="rId59"/>
    <p:sldId id="266" r:id="rId60"/>
    <p:sldId id="267" r:id="rId61"/>
    <p:sldId id="334" r:id="rId62"/>
    <p:sldId id="357" r:id="rId63"/>
    <p:sldId id="330" r:id="rId64"/>
    <p:sldId id="276" r:id="rId65"/>
    <p:sldId id="277" r:id="rId66"/>
    <p:sldId id="338" r:id="rId67"/>
    <p:sldId id="339" r:id="rId68"/>
    <p:sldId id="279" r:id="rId69"/>
    <p:sldId id="302" r:id="rId70"/>
    <p:sldId id="303" r:id="rId71"/>
    <p:sldId id="304" r:id="rId72"/>
    <p:sldId id="305" r:id="rId73"/>
    <p:sldId id="312" r:id="rId74"/>
    <p:sldId id="313" r:id="rId75"/>
    <p:sldId id="314" r:id="rId76"/>
    <p:sldId id="315" r:id="rId77"/>
    <p:sldId id="323" r:id="rId78"/>
    <p:sldId id="293" r:id="rId79"/>
    <p:sldId id="324" r:id="rId80"/>
    <p:sldId id="326" r:id="rId81"/>
    <p:sldId id="294" r:id="rId82"/>
    <p:sldId id="287" r:id="rId83"/>
    <p:sldId id="327" r:id="rId84"/>
    <p:sldId id="295" r:id="rId85"/>
    <p:sldId id="288" r:id="rId86"/>
    <p:sldId id="296" r:id="rId87"/>
    <p:sldId id="335" r:id="rId88"/>
    <p:sldId id="336" r:id="rId89"/>
    <p:sldId id="337" r:id="rId90"/>
    <p:sldId id="345" r:id="rId91"/>
    <p:sldId id="346" r:id="rId92"/>
    <p:sldId id="347" r:id="rId93"/>
    <p:sldId id="343" r:id="rId94"/>
    <p:sldId id="344" r:id="rId95"/>
    <p:sldId id="355" r:id="rId9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showGuides="1">
      <p:cViewPr varScale="1">
        <p:scale>
          <a:sx n="104" d="100"/>
          <a:sy n="104" d="100"/>
        </p:scale>
        <p:origin x="732" y="96"/>
      </p:cViewPr>
      <p:guideLst/>
    </p:cSldViewPr>
  </p:slideViewPr>
  <p:notesTextViewPr>
    <p:cViewPr>
      <p:scale>
        <a:sx n="1" d="1"/>
        <a:sy n="1" d="1"/>
      </p:scale>
      <p:origin x="0" y="0"/>
    </p:cViewPr>
  </p:notesTextViewPr>
  <p:sorterViewPr>
    <p:cViewPr>
      <p:scale>
        <a:sx n="90" d="100"/>
        <a:sy n="90" d="100"/>
      </p:scale>
      <p:origin x="0" y="-1152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3E6F9C36-B27A-3F6F-B158-CF14199F85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E47F9383-43BD-2FBE-A303-8904574810E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58BE00-BD66-47BF-8452-6B2D66195B83}" type="datetimeFigureOut">
              <a:rPr lang="fr-FR" smtClean="0"/>
              <a:t>10/02/2026</a:t>
            </a:fld>
            <a:endParaRPr lang="fr-FR"/>
          </a:p>
        </p:txBody>
      </p:sp>
      <p:sp>
        <p:nvSpPr>
          <p:cNvPr id="4" name="Espace réservé du pied de page 3">
            <a:extLst>
              <a:ext uri="{FF2B5EF4-FFF2-40B4-BE49-F238E27FC236}">
                <a16:creationId xmlns:a16="http://schemas.microsoft.com/office/drawing/2014/main" id="{CA2C447F-66FD-F5DB-D07C-84DB1185A70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9A7A55B4-11DE-AFBB-038A-4BDA771CF5D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D38C65-6259-4D07-B1F7-0125EDF097AD}" type="slidenum">
              <a:rPr lang="fr-FR" smtClean="0"/>
              <a:t>‹N°›</a:t>
            </a:fld>
            <a:endParaRPr lang="fr-FR"/>
          </a:p>
        </p:txBody>
      </p:sp>
    </p:spTree>
    <p:extLst>
      <p:ext uri="{BB962C8B-B14F-4D97-AF65-F5344CB8AC3E}">
        <p14:creationId xmlns:p14="http://schemas.microsoft.com/office/powerpoint/2010/main" val="796923434"/>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15:29:47.518"/>
    </inkml:context>
    <inkml:brush xml:id="br0">
      <inkml:brushProperty name="width" value="0.35" units="cm"/>
      <inkml:brushProperty name="height" value="0.35" units="cm"/>
      <inkml:brushProperty name="color" value="#FFFFFF"/>
    </inkml:brush>
  </inkml:definitions>
  <inkml:trace contextRef="#ctx0" brushRef="#br0">635 0 24494,'-635'0'0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15:29:54.918"/>
    </inkml:context>
    <inkml:brush xml:id="br0">
      <inkml:brushProperty name="width" value="0.35" units="cm"/>
      <inkml:brushProperty name="height" value="0.35" units="cm"/>
      <inkml:brushProperty name="color" value="#FFFFFF"/>
    </inkml:brush>
  </inkml:definitions>
  <inkml:trace contextRef="#ctx0" brushRef="#br0">0 0 24559,'317'140'0,"2490"-140"0,-3125-140 0,-2488 140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7EEBEF-92BA-4A5F-A1AB-E5B731C15CF4}" type="datetimeFigureOut">
              <a:rPr lang="fr-FR" smtClean="0"/>
              <a:t>10/02/2026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9B2454-001A-4849-BA78-BB10C1489367}" type="slidenum">
              <a:rPr lang="fr-FR" smtClean="0"/>
              <a:t>‹N°›</a:t>
            </a:fld>
            <a:endParaRPr lang="fr-FR"/>
          </a:p>
        </p:txBody>
      </p:sp>
    </p:spTree>
    <p:extLst>
      <p:ext uri="{BB962C8B-B14F-4D97-AF65-F5344CB8AC3E}">
        <p14:creationId xmlns:p14="http://schemas.microsoft.com/office/powerpoint/2010/main" val="18037829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878045-0AB9-432B-B39A-7094E3247D5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6202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89B2454-001A-4849-BA78-BB10C1489367}" type="slidenum">
              <a:rPr lang="fr-FR" smtClean="0"/>
              <a:t>52</a:t>
            </a:fld>
            <a:endParaRPr lang="fr-FR"/>
          </a:p>
        </p:txBody>
      </p:sp>
    </p:spTree>
    <p:extLst>
      <p:ext uri="{BB962C8B-B14F-4D97-AF65-F5344CB8AC3E}">
        <p14:creationId xmlns:p14="http://schemas.microsoft.com/office/powerpoint/2010/main" val="907174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89B2454-001A-4849-BA78-BB10C1489367}" type="slidenum">
              <a:rPr lang="fr-FR" smtClean="0"/>
              <a:t>54</a:t>
            </a:fld>
            <a:endParaRPr lang="fr-FR"/>
          </a:p>
        </p:txBody>
      </p:sp>
    </p:spTree>
    <p:extLst>
      <p:ext uri="{BB962C8B-B14F-4D97-AF65-F5344CB8AC3E}">
        <p14:creationId xmlns:p14="http://schemas.microsoft.com/office/powerpoint/2010/main" val="2743520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89B2454-001A-4849-BA78-BB10C1489367}" type="slidenum">
              <a:rPr lang="fr-FR" smtClean="0"/>
              <a:t>55</a:t>
            </a:fld>
            <a:endParaRPr lang="fr-FR"/>
          </a:p>
        </p:txBody>
      </p:sp>
    </p:spTree>
    <p:extLst>
      <p:ext uri="{BB962C8B-B14F-4D97-AF65-F5344CB8AC3E}">
        <p14:creationId xmlns:p14="http://schemas.microsoft.com/office/powerpoint/2010/main" val="2559043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D5C519-CF35-0D95-441A-D169B9201876}"/>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D9544D1B-2D23-52EB-C032-7161DE88D1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31543798-42D7-A0EB-3C6F-A18F31FF08B6}"/>
              </a:ext>
            </a:extLst>
          </p:cNvPr>
          <p:cNvSpPr>
            <a:spLocks noGrp="1"/>
          </p:cNvSpPr>
          <p:nvPr>
            <p:ph type="dt" sz="half" idx="10"/>
          </p:nvPr>
        </p:nvSpPr>
        <p:spPr/>
        <p:txBody>
          <a:bodyPr/>
          <a:lstStyle/>
          <a:p>
            <a:fld id="{696FE01C-6509-4A78-AB9A-87E0AA28202B}" type="datetime1">
              <a:rPr lang="fr-FR" smtClean="0"/>
              <a:t>10/02/2026</a:t>
            </a:fld>
            <a:endParaRPr lang="fr-FR"/>
          </a:p>
        </p:txBody>
      </p:sp>
      <p:sp>
        <p:nvSpPr>
          <p:cNvPr id="5" name="Espace réservé du pied de page 4">
            <a:extLst>
              <a:ext uri="{FF2B5EF4-FFF2-40B4-BE49-F238E27FC236}">
                <a16:creationId xmlns:a16="http://schemas.microsoft.com/office/drawing/2014/main" id="{5755C6F0-F2F9-E73E-A10D-E21FFF9AF55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83BDE02-6568-7F3F-B86C-9DE570160511}"/>
              </a:ext>
            </a:extLst>
          </p:cNvPr>
          <p:cNvSpPr>
            <a:spLocks noGrp="1"/>
          </p:cNvSpPr>
          <p:nvPr>
            <p:ph type="sldNum" sz="quarter" idx="12"/>
          </p:nvPr>
        </p:nvSpPr>
        <p:spPr/>
        <p:txBody>
          <a:bodyPr/>
          <a:lstStyle/>
          <a:p>
            <a:fld id="{B89029C3-015E-4F01-859F-E20F5DA51342}" type="slidenum">
              <a:rPr lang="fr-FR" smtClean="0"/>
              <a:t>‹N°›</a:t>
            </a:fld>
            <a:endParaRPr lang="fr-FR"/>
          </a:p>
        </p:txBody>
      </p:sp>
    </p:spTree>
    <p:extLst>
      <p:ext uri="{BB962C8B-B14F-4D97-AF65-F5344CB8AC3E}">
        <p14:creationId xmlns:p14="http://schemas.microsoft.com/office/powerpoint/2010/main" val="1183449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1D866F-3040-1AF0-7741-22D4FC3019D0}"/>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738B96D6-984B-FDBC-5C2E-5A83FF746DF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09FB101-C55A-6FB6-8D96-86723E027CDE}"/>
              </a:ext>
            </a:extLst>
          </p:cNvPr>
          <p:cNvSpPr>
            <a:spLocks noGrp="1"/>
          </p:cNvSpPr>
          <p:nvPr>
            <p:ph type="dt" sz="half" idx="10"/>
          </p:nvPr>
        </p:nvSpPr>
        <p:spPr/>
        <p:txBody>
          <a:bodyPr/>
          <a:lstStyle/>
          <a:p>
            <a:fld id="{37C8D8E0-21D9-455A-9ED3-46A6DF4753A2}" type="datetime1">
              <a:rPr lang="fr-FR" smtClean="0"/>
              <a:t>10/02/2026</a:t>
            </a:fld>
            <a:endParaRPr lang="fr-FR"/>
          </a:p>
        </p:txBody>
      </p:sp>
      <p:sp>
        <p:nvSpPr>
          <p:cNvPr id="5" name="Espace réservé du pied de page 4">
            <a:extLst>
              <a:ext uri="{FF2B5EF4-FFF2-40B4-BE49-F238E27FC236}">
                <a16:creationId xmlns:a16="http://schemas.microsoft.com/office/drawing/2014/main" id="{B62986E8-6F39-5B4F-E45F-1A6CFC14E4B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1AB1ED9-8DB3-334E-0056-F0B1AC2E9CD4}"/>
              </a:ext>
            </a:extLst>
          </p:cNvPr>
          <p:cNvSpPr>
            <a:spLocks noGrp="1"/>
          </p:cNvSpPr>
          <p:nvPr>
            <p:ph type="sldNum" sz="quarter" idx="12"/>
          </p:nvPr>
        </p:nvSpPr>
        <p:spPr/>
        <p:txBody>
          <a:bodyPr/>
          <a:lstStyle/>
          <a:p>
            <a:fld id="{B89029C3-015E-4F01-859F-E20F5DA51342}" type="slidenum">
              <a:rPr lang="fr-FR" smtClean="0"/>
              <a:t>‹N°›</a:t>
            </a:fld>
            <a:endParaRPr lang="fr-FR"/>
          </a:p>
        </p:txBody>
      </p:sp>
    </p:spTree>
    <p:extLst>
      <p:ext uri="{BB962C8B-B14F-4D97-AF65-F5344CB8AC3E}">
        <p14:creationId xmlns:p14="http://schemas.microsoft.com/office/powerpoint/2010/main" val="3866643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2C1F1D5-B610-B949-CDF4-ACC3967675F1}"/>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375A59C5-19D9-600D-063A-DF09166AC819}"/>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FE11AE1-73C0-F2E5-29BB-6D2C6DC984D1}"/>
              </a:ext>
            </a:extLst>
          </p:cNvPr>
          <p:cNvSpPr>
            <a:spLocks noGrp="1"/>
          </p:cNvSpPr>
          <p:nvPr>
            <p:ph type="dt" sz="half" idx="10"/>
          </p:nvPr>
        </p:nvSpPr>
        <p:spPr/>
        <p:txBody>
          <a:bodyPr/>
          <a:lstStyle/>
          <a:p>
            <a:fld id="{DD6C5B91-4360-4DB8-8E3F-7755DDCD441F}" type="datetime1">
              <a:rPr lang="fr-FR" smtClean="0"/>
              <a:t>10/02/2026</a:t>
            </a:fld>
            <a:endParaRPr lang="fr-FR"/>
          </a:p>
        </p:txBody>
      </p:sp>
      <p:sp>
        <p:nvSpPr>
          <p:cNvPr id="5" name="Espace réservé du pied de page 4">
            <a:extLst>
              <a:ext uri="{FF2B5EF4-FFF2-40B4-BE49-F238E27FC236}">
                <a16:creationId xmlns:a16="http://schemas.microsoft.com/office/drawing/2014/main" id="{716D8D75-40BE-54C6-B745-F06920DFB8A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862B3BB-C09B-0A10-9197-CAE2DBDD9CD6}"/>
              </a:ext>
            </a:extLst>
          </p:cNvPr>
          <p:cNvSpPr>
            <a:spLocks noGrp="1"/>
          </p:cNvSpPr>
          <p:nvPr>
            <p:ph type="sldNum" sz="quarter" idx="12"/>
          </p:nvPr>
        </p:nvSpPr>
        <p:spPr/>
        <p:txBody>
          <a:bodyPr/>
          <a:lstStyle/>
          <a:p>
            <a:fld id="{B89029C3-015E-4F01-859F-E20F5DA51342}" type="slidenum">
              <a:rPr lang="fr-FR" smtClean="0"/>
              <a:t>‹N°›</a:t>
            </a:fld>
            <a:endParaRPr lang="fr-FR"/>
          </a:p>
        </p:txBody>
      </p:sp>
    </p:spTree>
    <p:extLst>
      <p:ext uri="{BB962C8B-B14F-4D97-AF65-F5344CB8AC3E}">
        <p14:creationId xmlns:p14="http://schemas.microsoft.com/office/powerpoint/2010/main" val="3507712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9732F8-F367-1BB0-2FA1-D18EA945AA1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B22FBD8-630C-265F-43D3-3A30611BF45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D19D960-1C5B-BAC0-2512-64A9B0B4E3F0}"/>
              </a:ext>
            </a:extLst>
          </p:cNvPr>
          <p:cNvSpPr>
            <a:spLocks noGrp="1"/>
          </p:cNvSpPr>
          <p:nvPr>
            <p:ph type="dt" sz="half" idx="10"/>
          </p:nvPr>
        </p:nvSpPr>
        <p:spPr/>
        <p:txBody>
          <a:bodyPr/>
          <a:lstStyle/>
          <a:p>
            <a:fld id="{C316483D-878C-4A7A-A533-0FAE187C8133}" type="datetime1">
              <a:rPr lang="fr-FR" smtClean="0"/>
              <a:t>10/02/2026</a:t>
            </a:fld>
            <a:endParaRPr lang="fr-FR"/>
          </a:p>
        </p:txBody>
      </p:sp>
      <p:sp>
        <p:nvSpPr>
          <p:cNvPr id="5" name="Espace réservé du pied de page 4">
            <a:extLst>
              <a:ext uri="{FF2B5EF4-FFF2-40B4-BE49-F238E27FC236}">
                <a16:creationId xmlns:a16="http://schemas.microsoft.com/office/drawing/2014/main" id="{F9BF96F7-DA99-E57B-A6B6-E886E02DD50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C255854-A7C8-CB5E-598B-5575AB07E479}"/>
              </a:ext>
            </a:extLst>
          </p:cNvPr>
          <p:cNvSpPr>
            <a:spLocks noGrp="1"/>
          </p:cNvSpPr>
          <p:nvPr>
            <p:ph type="sldNum" sz="quarter" idx="12"/>
          </p:nvPr>
        </p:nvSpPr>
        <p:spPr/>
        <p:txBody>
          <a:bodyPr/>
          <a:lstStyle/>
          <a:p>
            <a:fld id="{B89029C3-015E-4F01-859F-E20F5DA51342}" type="slidenum">
              <a:rPr lang="fr-FR" smtClean="0"/>
              <a:t>‹N°›</a:t>
            </a:fld>
            <a:endParaRPr lang="fr-FR"/>
          </a:p>
        </p:txBody>
      </p:sp>
    </p:spTree>
    <p:extLst>
      <p:ext uri="{BB962C8B-B14F-4D97-AF65-F5344CB8AC3E}">
        <p14:creationId xmlns:p14="http://schemas.microsoft.com/office/powerpoint/2010/main" val="820960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384DA9-AA6A-E258-DCE5-7EF38A69F46D}"/>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119968A5-C6FC-D735-F9FB-1FD81C66EE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2D664F4-1A69-7308-1D71-905740C6004B}"/>
              </a:ext>
            </a:extLst>
          </p:cNvPr>
          <p:cNvSpPr>
            <a:spLocks noGrp="1"/>
          </p:cNvSpPr>
          <p:nvPr>
            <p:ph type="dt" sz="half" idx="10"/>
          </p:nvPr>
        </p:nvSpPr>
        <p:spPr/>
        <p:txBody>
          <a:bodyPr/>
          <a:lstStyle/>
          <a:p>
            <a:fld id="{37BD30B4-E6EE-4D39-BAE3-16C55CC72593}" type="datetime1">
              <a:rPr lang="fr-FR" smtClean="0"/>
              <a:t>10/02/2026</a:t>
            </a:fld>
            <a:endParaRPr lang="fr-FR"/>
          </a:p>
        </p:txBody>
      </p:sp>
      <p:sp>
        <p:nvSpPr>
          <p:cNvPr id="5" name="Espace réservé du pied de page 4">
            <a:extLst>
              <a:ext uri="{FF2B5EF4-FFF2-40B4-BE49-F238E27FC236}">
                <a16:creationId xmlns:a16="http://schemas.microsoft.com/office/drawing/2014/main" id="{EA9C9EB9-FC9F-EAE3-3597-EDFCD330720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D08D7E5-E753-40C0-0D68-52F421E004E2}"/>
              </a:ext>
            </a:extLst>
          </p:cNvPr>
          <p:cNvSpPr>
            <a:spLocks noGrp="1"/>
          </p:cNvSpPr>
          <p:nvPr>
            <p:ph type="sldNum" sz="quarter" idx="12"/>
          </p:nvPr>
        </p:nvSpPr>
        <p:spPr/>
        <p:txBody>
          <a:bodyPr/>
          <a:lstStyle/>
          <a:p>
            <a:fld id="{B89029C3-015E-4F01-859F-E20F5DA51342}" type="slidenum">
              <a:rPr lang="fr-FR" smtClean="0"/>
              <a:t>‹N°›</a:t>
            </a:fld>
            <a:endParaRPr lang="fr-FR"/>
          </a:p>
        </p:txBody>
      </p:sp>
    </p:spTree>
    <p:extLst>
      <p:ext uri="{BB962C8B-B14F-4D97-AF65-F5344CB8AC3E}">
        <p14:creationId xmlns:p14="http://schemas.microsoft.com/office/powerpoint/2010/main" val="2895488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A88B5D-9F5F-F138-29BB-7F39AAAF8C9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A4C60F3-6358-E3CA-98BF-8F5578DE0A8C}"/>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5BB02E19-7712-F95F-577B-59C00239BBD7}"/>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5A8016B7-F26F-D96B-2B98-619F08F8D9B6}"/>
              </a:ext>
            </a:extLst>
          </p:cNvPr>
          <p:cNvSpPr>
            <a:spLocks noGrp="1"/>
          </p:cNvSpPr>
          <p:nvPr>
            <p:ph type="dt" sz="half" idx="10"/>
          </p:nvPr>
        </p:nvSpPr>
        <p:spPr/>
        <p:txBody>
          <a:bodyPr/>
          <a:lstStyle/>
          <a:p>
            <a:fld id="{CC8A6940-5B9C-4C22-A3CD-42902E39F559}" type="datetime1">
              <a:rPr lang="fr-FR" smtClean="0"/>
              <a:t>10/02/2026</a:t>
            </a:fld>
            <a:endParaRPr lang="fr-FR"/>
          </a:p>
        </p:txBody>
      </p:sp>
      <p:sp>
        <p:nvSpPr>
          <p:cNvPr id="6" name="Espace réservé du pied de page 5">
            <a:extLst>
              <a:ext uri="{FF2B5EF4-FFF2-40B4-BE49-F238E27FC236}">
                <a16:creationId xmlns:a16="http://schemas.microsoft.com/office/drawing/2014/main" id="{957D0AB1-7E78-5A11-E6A6-B106CE16BC2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4EC55DC-98E2-CC82-8971-60886E4FBA5C}"/>
              </a:ext>
            </a:extLst>
          </p:cNvPr>
          <p:cNvSpPr>
            <a:spLocks noGrp="1"/>
          </p:cNvSpPr>
          <p:nvPr>
            <p:ph type="sldNum" sz="quarter" idx="12"/>
          </p:nvPr>
        </p:nvSpPr>
        <p:spPr/>
        <p:txBody>
          <a:bodyPr/>
          <a:lstStyle/>
          <a:p>
            <a:fld id="{B89029C3-015E-4F01-859F-E20F5DA51342}" type="slidenum">
              <a:rPr lang="fr-FR" smtClean="0"/>
              <a:t>‹N°›</a:t>
            </a:fld>
            <a:endParaRPr lang="fr-FR"/>
          </a:p>
        </p:txBody>
      </p:sp>
    </p:spTree>
    <p:extLst>
      <p:ext uri="{BB962C8B-B14F-4D97-AF65-F5344CB8AC3E}">
        <p14:creationId xmlns:p14="http://schemas.microsoft.com/office/powerpoint/2010/main" val="1572571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8B00CD-336D-9D05-9CCF-D177E6BF9D50}"/>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370FACF9-45D5-A55E-66D9-CF85431540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042627F-EB9E-A869-BEE9-CB4AA81D4F9D}"/>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8C29BC94-0FB3-6B7B-AC87-B4F740CE0D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5C3D29E5-C6FB-1F15-DF22-141884074C9E}"/>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9FAF7845-50E7-4C50-BE61-609088CB96CE}"/>
              </a:ext>
            </a:extLst>
          </p:cNvPr>
          <p:cNvSpPr>
            <a:spLocks noGrp="1"/>
          </p:cNvSpPr>
          <p:nvPr>
            <p:ph type="dt" sz="half" idx="10"/>
          </p:nvPr>
        </p:nvSpPr>
        <p:spPr/>
        <p:txBody>
          <a:bodyPr/>
          <a:lstStyle/>
          <a:p>
            <a:fld id="{3ED7E30F-783E-4AEC-956C-4246FF55F3E4}" type="datetime1">
              <a:rPr lang="fr-FR" smtClean="0"/>
              <a:t>10/02/2026</a:t>
            </a:fld>
            <a:endParaRPr lang="fr-FR"/>
          </a:p>
        </p:txBody>
      </p:sp>
      <p:sp>
        <p:nvSpPr>
          <p:cNvPr id="8" name="Espace réservé du pied de page 7">
            <a:extLst>
              <a:ext uri="{FF2B5EF4-FFF2-40B4-BE49-F238E27FC236}">
                <a16:creationId xmlns:a16="http://schemas.microsoft.com/office/drawing/2014/main" id="{6958B3E1-59E0-7E98-C14E-4DF227F916A1}"/>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DB6936C6-ABCD-E159-BB5F-D442C8528985}"/>
              </a:ext>
            </a:extLst>
          </p:cNvPr>
          <p:cNvSpPr>
            <a:spLocks noGrp="1"/>
          </p:cNvSpPr>
          <p:nvPr>
            <p:ph type="sldNum" sz="quarter" idx="12"/>
          </p:nvPr>
        </p:nvSpPr>
        <p:spPr/>
        <p:txBody>
          <a:bodyPr/>
          <a:lstStyle/>
          <a:p>
            <a:fld id="{B89029C3-015E-4F01-859F-E20F5DA51342}" type="slidenum">
              <a:rPr lang="fr-FR" smtClean="0"/>
              <a:t>‹N°›</a:t>
            </a:fld>
            <a:endParaRPr lang="fr-FR"/>
          </a:p>
        </p:txBody>
      </p:sp>
    </p:spTree>
    <p:extLst>
      <p:ext uri="{BB962C8B-B14F-4D97-AF65-F5344CB8AC3E}">
        <p14:creationId xmlns:p14="http://schemas.microsoft.com/office/powerpoint/2010/main" val="920185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E3F9AC-8EC3-BA60-DAB8-641D6DD2C85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F316B04E-8401-02AD-5C8F-ABBB800007E2}"/>
              </a:ext>
            </a:extLst>
          </p:cNvPr>
          <p:cNvSpPr>
            <a:spLocks noGrp="1"/>
          </p:cNvSpPr>
          <p:nvPr>
            <p:ph type="dt" sz="half" idx="10"/>
          </p:nvPr>
        </p:nvSpPr>
        <p:spPr/>
        <p:txBody>
          <a:bodyPr/>
          <a:lstStyle/>
          <a:p>
            <a:fld id="{9CA91F91-5413-4368-A585-048B2236150C}" type="datetime1">
              <a:rPr lang="fr-FR" smtClean="0"/>
              <a:t>10/02/2026</a:t>
            </a:fld>
            <a:endParaRPr lang="fr-FR"/>
          </a:p>
        </p:txBody>
      </p:sp>
      <p:sp>
        <p:nvSpPr>
          <p:cNvPr id="4" name="Espace réservé du pied de page 3">
            <a:extLst>
              <a:ext uri="{FF2B5EF4-FFF2-40B4-BE49-F238E27FC236}">
                <a16:creationId xmlns:a16="http://schemas.microsoft.com/office/drawing/2014/main" id="{C2946F55-194D-F33E-08C5-92267331EFBE}"/>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99FBAB3B-D9F6-201E-9B24-C78D66B6F038}"/>
              </a:ext>
            </a:extLst>
          </p:cNvPr>
          <p:cNvSpPr>
            <a:spLocks noGrp="1"/>
          </p:cNvSpPr>
          <p:nvPr>
            <p:ph type="sldNum" sz="quarter" idx="12"/>
          </p:nvPr>
        </p:nvSpPr>
        <p:spPr/>
        <p:txBody>
          <a:bodyPr/>
          <a:lstStyle/>
          <a:p>
            <a:fld id="{B89029C3-015E-4F01-859F-E20F5DA51342}" type="slidenum">
              <a:rPr lang="fr-FR" smtClean="0"/>
              <a:t>‹N°›</a:t>
            </a:fld>
            <a:endParaRPr lang="fr-FR"/>
          </a:p>
        </p:txBody>
      </p:sp>
    </p:spTree>
    <p:extLst>
      <p:ext uri="{BB962C8B-B14F-4D97-AF65-F5344CB8AC3E}">
        <p14:creationId xmlns:p14="http://schemas.microsoft.com/office/powerpoint/2010/main" val="3318071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9699F66-AA8B-842A-F43E-7CC0716F684A}"/>
              </a:ext>
            </a:extLst>
          </p:cNvPr>
          <p:cNvSpPr>
            <a:spLocks noGrp="1"/>
          </p:cNvSpPr>
          <p:nvPr>
            <p:ph type="dt" sz="half" idx="10"/>
          </p:nvPr>
        </p:nvSpPr>
        <p:spPr/>
        <p:txBody>
          <a:bodyPr/>
          <a:lstStyle/>
          <a:p>
            <a:fld id="{90328538-A7C6-40CA-A3A1-0CEDD77EA494}" type="datetime1">
              <a:rPr lang="fr-FR" smtClean="0"/>
              <a:t>10/02/2026</a:t>
            </a:fld>
            <a:endParaRPr lang="fr-FR"/>
          </a:p>
        </p:txBody>
      </p:sp>
      <p:sp>
        <p:nvSpPr>
          <p:cNvPr id="3" name="Espace réservé du pied de page 2">
            <a:extLst>
              <a:ext uri="{FF2B5EF4-FFF2-40B4-BE49-F238E27FC236}">
                <a16:creationId xmlns:a16="http://schemas.microsoft.com/office/drawing/2014/main" id="{214540D4-DD30-B6B8-08F9-D291B8F8438A}"/>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99558A48-87C9-DAF6-7418-98BDD262881D}"/>
              </a:ext>
            </a:extLst>
          </p:cNvPr>
          <p:cNvSpPr>
            <a:spLocks noGrp="1"/>
          </p:cNvSpPr>
          <p:nvPr>
            <p:ph type="sldNum" sz="quarter" idx="12"/>
          </p:nvPr>
        </p:nvSpPr>
        <p:spPr/>
        <p:txBody>
          <a:bodyPr/>
          <a:lstStyle/>
          <a:p>
            <a:fld id="{B89029C3-015E-4F01-859F-E20F5DA51342}" type="slidenum">
              <a:rPr lang="fr-FR" smtClean="0"/>
              <a:t>‹N°›</a:t>
            </a:fld>
            <a:endParaRPr lang="fr-FR"/>
          </a:p>
        </p:txBody>
      </p:sp>
    </p:spTree>
    <p:extLst>
      <p:ext uri="{BB962C8B-B14F-4D97-AF65-F5344CB8AC3E}">
        <p14:creationId xmlns:p14="http://schemas.microsoft.com/office/powerpoint/2010/main" val="2650360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D33B9D-4EF7-EE36-2DD8-CDC5F5EFDDA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340318DF-978A-993C-CE19-F496CAB574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9328FD32-B499-0816-2B49-38AFD0E0E7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C2795DD-AB3E-7E06-4210-B8DF84C63078}"/>
              </a:ext>
            </a:extLst>
          </p:cNvPr>
          <p:cNvSpPr>
            <a:spLocks noGrp="1"/>
          </p:cNvSpPr>
          <p:nvPr>
            <p:ph type="dt" sz="half" idx="10"/>
          </p:nvPr>
        </p:nvSpPr>
        <p:spPr/>
        <p:txBody>
          <a:bodyPr/>
          <a:lstStyle/>
          <a:p>
            <a:fld id="{5E798B9C-69E7-4396-BFB7-455D466C1B0D}" type="datetime1">
              <a:rPr lang="fr-FR" smtClean="0"/>
              <a:t>10/02/2026</a:t>
            </a:fld>
            <a:endParaRPr lang="fr-FR"/>
          </a:p>
        </p:txBody>
      </p:sp>
      <p:sp>
        <p:nvSpPr>
          <p:cNvPr id="6" name="Espace réservé du pied de page 5">
            <a:extLst>
              <a:ext uri="{FF2B5EF4-FFF2-40B4-BE49-F238E27FC236}">
                <a16:creationId xmlns:a16="http://schemas.microsoft.com/office/drawing/2014/main" id="{B8C88D75-E546-49F1-0DF5-E9515F10475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5830A85-8402-9F07-DC45-A7280E9EA43E}"/>
              </a:ext>
            </a:extLst>
          </p:cNvPr>
          <p:cNvSpPr>
            <a:spLocks noGrp="1"/>
          </p:cNvSpPr>
          <p:nvPr>
            <p:ph type="sldNum" sz="quarter" idx="12"/>
          </p:nvPr>
        </p:nvSpPr>
        <p:spPr/>
        <p:txBody>
          <a:bodyPr/>
          <a:lstStyle/>
          <a:p>
            <a:fld id="{B89029C3-015E-4F01-859F-E20F5DA51342}" type="slidenum">
              <a:rPr lang="fr-FR" smtClean="0"/>
              <a:t>‹N°›</a:t>
            </a:fld>
            <a:endParaRPr lang="fr-FR"/>
          </a:p>
        </p:txBody>
      </p:sp>
    </p:spTree>
    <p:extLst>
      <p:ext uri="{BB962C8B-B14F-4D97-AF65-F5344CB8AC3E}">
        <p14:creationId xmlns:p14="http://schemas.microsoft.com/office/powerpoint/2010/main" val="3898303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7A24BE-E102-777C-1FBD-07B736FB7FB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069C3136-8A84-2F46-5BB3-6FE3506A7A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C94154B1-574C-3C43-C20D-759E0780F3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50CC86A-4980-7D2E-6115-F154B4DEADAE}"/>
              </a:ext>
            </a:extLst>
          </p:cNvPr>
          <p:cNvSpPr>
            <a:spLocks noGrp="1"/>
          </p:cNvSpPr>
          <p:nvPr>
            <p:ph type="dt" sz="half" idx="10"/>
          </p:nvPr>
        </p:nvSpPr>
        <p:spPr/>
        <p:txBody>
          <a:bodyPr/>
          <a:lstStyle/>
          <a:p>
            <a:fld id="{C5DB9735-974B-404D-92D7-B33B83E2CF28}" type="datetime1">
              <a:rPr lang="fr-FR" smtClean="0"/>
              <a:t>10/02/2026</a:t>
            </a:fld>
            <a:endParaRPr lang="fr-FR"/>
          </a:p>
        </p:txBody>
      </p:sp>
      <p:sp>
        <p:nvSpPr>
          <p:cNvPr id="6" name="Espace réservé du pied de page 5">
            <a:extLst>
              <a:ext uri="{FF2B5EF4-FFF2-40B4-BE49-F238E27FC236}">
                <a16:creationId xmlns:a16="http://schemas.microsoft.com/office/drawing/2014/main" id="{C4586A1C-ACCA-AD25-EA93-BEE241141A0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9FE279C-7E88-69DD-1C2E-A3AE1CA54438}"/>
              </a:ext>
            </a:extLst>
          </p:cNvPr>
          <p:cNvSpPr>
            <a:spLocks noGrp="1"/>
          </p:cNvSpPr>
          <p:nvPr>
            <p:ph type="sldNum" sz="quarter" idx="12"/>
          </p:nvPr>
        </p:nvSpPr>
        <p:spPr/>
        <p:txBody>
          <a:bodyPr/>
          <a:lstStyle/>
          <a:p>
            <a:fld id="{B89029C3-015E-4F01-859F-E20F5DA51342}" type="slidenum">
              <a:rPr lang="fr-FR" smtClean="0"/>
              <a:t>‹N°›</a:t>
            </a:fld>
            <a:endParaRPr lang="fr-FR"/>
          </a:p>
        </p:txBody>
      </p:sp>
    </p:spTree>
    <p:extLst>
      <p:ext uri="{BB962C8B-B14F-4D97-AF65-F5344CB8AC3E}">
        <p14:creationId xmlns:p14="http://schemas.microsoft.com/office/powerpoint/2010/main" val="351041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63F4FB4-B7DF-F0D4-3D43-E718CA9C9B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8FD4F1B-DCE4-D25A-C2B0-D9DDA6CA8E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5E0C20E-1734-323B-C097-9FF6E7B556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FCB80A-E62D-4750-93A6-B9A785AAF430}" type="datetime1">
              <a:rPr lang="fr-FR" smtClean="0"/>
              <a:t>10/02/2026</a:t>
            </a:fld>
            <a:endParaRPr lang="fr-FR"/>
          </a:p>
        </p:txBody>
      </p:sp>
      <p:sp>
        <p:nvSpPr>
          <p:cNvPr id="5" name="Espace réservé du pied de page 4">
            <a:extLst>
              <a:ext uri="{FF2B5EF4-FFF2-40B4-BE49-F238E27FC236}">
                <a16:creationId xmlns:a16="http://schemas.microsoft.com/office/drawing/2014/main" id="{13CA50CA-8C8C-C537-E8AF-A624F981AB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7D9F92C2-70C5-3C98-7E03-BAE3EB7C5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9029C3-015E-4F01-859F-E20F5DA51342}" type="slidenum">
              <a:rPr lang="fr-FR" smtClean="0"/>
              <a:t>‹N°›</a:t>
            </a:fld>
            <a:endParaRPr lang="fr-FR"/>
          </a:p>
        </p:txBody>
      </p:sp>
    </p:spTree>
    <p:extLst>
      <p:ext uri="{BB962C8B-B14F-4D97-AF65-F5344CB8AC3E}">
        <p14:creationId xmlns:p14="http://schemas.microsoft.com/office/powerpoint/2010/main" val="4007016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0.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cid:1050caa9-5f78-4d87-831f-bd096149ab65" TargetMode="External"/><Relationship Id="rId11" Type="http://schemas.openxmlformats.org/officeDocument/2006/relationships/image" Target="../media/image2.png"/><Relationship Id="rId5" Type="http://schemas.openxmlformats.org/officeDocument/2006/relationships/image" Target="../media/image65.png"/><Relationship Id="rId10" Type="http://schemas.openxmlformats.org/officeDocument/2006/relationships/image" Target="../media/image69.png"/><Relationship Id="rId4" Type="http://schemas.openxmlformats.org/officeDocument/2006/relationships/image" Target="../media/image64.png"/><Relationship Id="rId9" Type="http://schemas.openxmlformats.org/officeDocument/2006/relationships/image" Target="../media/image68.png"/></Relationships>
</file>

<file path=ppt/slides/_rels/slide1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8.JPG"/></Relationships>
</file>

<file path=ppt/slides/_rels/slide2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82.JP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5.jpe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5.jpe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9.jpe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9.jpeg"/><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98.png"/></Relationships>
</file>

<file path=ppt/slides/_rels/slide3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3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03.png"/></Relationships>
</file>

<file path=ppt/slides/_rels/slide3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3.png"/><Relationship Id="rId18" Type="http://schemas.openxmlformats.org/officeDocument/2006/relationships/image" Target="../media/image18.svg"/><Relationship Id="rId26" Type="http://schemas.openxmlformats.org/officeDocument/2006/relationships/image" Target="../media/image26.png"/><Relationship Id="rId39" Type="http://schemas.openxmlformats.org/officeDocument/2006/relationships/image" Target="../media/image36.png"/><Relationship Id="rId3" Type="http://schemas.openxmlformats.org/officeDocument/2006/relationships/slide" Target="slide2.xml"/><Relationship Id="rId21" Type="http://schemas.openxmlformats.org/officeDocument/2006/relationships/image" Target="../media/image21.png"/><Relationship Id="rId34" Type="http://schemas.openxmlformats.org/officeDocument/2006/relationships/image" Target="../media/image33.svg"/><Relationship Id="rId42" Type="http://schemas.openxmlformats.org/officeDocument/2006/relationships/image" Target="../media/image39.svg"/><Relationship Id="rId7" Type="http://schemas.openxmlformats.org/officeDocument/2006/relationships/image" Target="../media/image9.png"/><Relationship Id="rId12" Type="http://schemas.openxmlformats.org/officeDocument/2006/relationships/slide" Target="slide10.xml"/><Relationship Id="rId17" Type="http://schemas.openxmlformats.org/officeDocument/2006/relationships/image" Target="../media/image17.png"/><Relationship Id="rId25" Type="http://schemas.openxmlformats.org/officeDocument/2006/relationships/image" Target="../media/image25.png"/><Relationship Id="rId33" Type="http://schemas.openxmlformats.org/officeDocument/2006/relationships/image" Target="../media/image32.png"/><Relationship Id="rId38" Type="http://schemas.openxmlformats.org/officeDocument/2006/relationships/image" Target="../media/image35.svg"/><Relationship Id="rId46" Type="http://schemas.openxmlformats.org/officeDocument/2006/relationships/image" Target="../media/image43.svg"/><Relationship Id="rId2" Type="http://schemas.openxmlformats.org/officeDocument/2006/relationships/image" Target="../media/image6.png"/><Relationship Id="rId16" Type="http://schemas.openxmlformats.org/officeDocument/2006/relationships/image" Target="../media/image16.svg"/><Relationship Id="rId20" Type="http://schemas.openxmlformats.org/officeDocument/2006/relationships/image" Target="../media/image20.svg"/><Relationship Id="rId29" Type="http://schemas.openxmlformats.org/officeDocument/2006/relationships/image" Target="../media/image29.svg"/><Relationship Id="rId41"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slide" Target="slide59.xml"/><Relationship Id="rId11" Type="http://schemas.openxmlformats.org/officeDocument/2006/relationships/image" Target="../media/image12.svg"/><Relationship Id="rId24" Type="http://schemas.openxmlformats.org/officeDocument/2006/relationships/image" Target="../media/image24.svg"/><Relationship Id="rId32" Type="http://schemas.openxmlformats.org/officeDocument/2006/relationships/image" Target="../media/image31.svg"/><Relationship Id="rId37" Type="http://schemas.openxmlformats.org/officeDocument/2006/relationships/image" Target="../media/image34.png"/><Relationship Id="rId40" Type="http://schemas.openxmlformats.org/officeDocument/2006/relationships/image" Target="../media/image37.png"/><Relationship Id="rId45" Type="http://schemas.openxmlformats.org/officeDocument/2006/relationships/image" Target="../media/image42.png"/><Relationship Id="rId5" Type="http://schemas.openxmlformats.org/officeDocument/2006/relationships/image" Target="../media/image8.sv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36" Type="http://schemas.openxmlformats.org/officeDocument/2006/relationships/slide" Target="slide60.xml"/><Relationship Id="rId10" Type="http://schemas.openxmlformats.org/officeDocument/2006/relationships/image" Target="../media/image11.png"/><Relationship Id="rId19" Type="http://schemas.openxmlformats.org/officeDocument/2006/relationships/image" Target="../media/image19.png"/><Relationship Id="rId31" Type="http://schemas.openxmlformats.org/officeDocument/2006/relationships/image" Target="../media/image30.png"/><Relationship Id="rId44" Type="http://schemas.openxmlformats.org/officeDocument/2006/relationships/image" Target="../media/image41.svg"/><Relationship Id="rId4" Type="http://schemas.openxmlformats.org/officeDocument/2006/relationships/image" Target="../media/image7.png"/><Relationship Id="rId9" Type="http://schemas.openxmlformats.org/officeDocument/2006/relationships/slide" Target="slide9.xml"/><Relationship Id="rId14" Type="http://schemas.openxmlformats.org/officeDocument/2006/relationships/image" Target="../media/image14.svg"/><Relationship Id="rId22" Type="http://schemas.openxmlformats.org/officeDocument/2006/relationships/image" Target="../media/image22.svg"/><Relationship Id="rId27" Type="http://schemas.openxmlformats.org/officeDocument/2006/relationships/image" Target="../media/image27.svg"/><Relationship Id="rId30" Type="http://schemas.openxmlformats.org/officeDocument/2006/relationships/slide" Target="slide55.xml"/><Relationship Id="rId35" Type="http://schemas.openxmlformats.org/officeDocument/2006/relationships/slide" Target="slide8.xml"/><Relationship Id="rId43" Type="http://schemas.openxmlformats.org/officeDocument/2006/relationships/image" Target="../media/image40.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23.png"/><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27.png"/></Relationships>
</file>

<file path=ppt/slides/_rels/slide56.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27.png"/><Relationship Id="rId7" Type="http://schemas.openxmlformats.org/officeDocument/2006/relationships/customXml" Target="../ink/ink2.xml"/><Relationship Id="rId2" Type="http://schemas.openxmlformats.org/officeDocument/2006/relationships/image" Target="../media/image128.png"/><Relationship Id="rId1" Type="http://schemas.openxmlformats.org/officeDocument/2006/relationships/slideLayout" Target="../slideLayouts/slideLayout7.xml"/><Relationship Id="rId6" Type="http://schemas.openxmlformats.org/officeDocument/2006/relationships/image" Target="../media/image140.png"/><Relationship Id="rId4" Type="http://schemas.openxmlformats.org/officeDocument/2006/relationships/customXml" Target="../ink/ink1.xml"/><Relationship Id="rId9"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9.png"/><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5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34.png"/><Relationship Id="rId4" Type="http://schemas.openxmlformats.org/officeDocument/2006/relationships/image" Target="../media/image133.png"/></Relationships>
</file>

<file path=ppt/slides/_rels/slide5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38.png"/><Relationship Id="rId4" Type="http://schemas.openxmlformats.org/officeDocument/2006/relationships/image" Target="../media/image137.png"/></Relationships>
</file>

<file path=ppt/slides/_rels/slide6.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8.svg"/><Relationship Id="rId18" Type="http://schemas.openxmlformats.org/officeDocument/2006/relationships/image" Target="../media/image48.png"/><Relationship Id="rId3" Type="http://schemas.openxmlformats.org/officeDocument/2006/relationships/slide" Target="slide1.xml"/><Relationship Id="rId21" Type="http://schemas.openxmlformats.org/officeDocument/2006/relationships/slide" Target="slide58.xml"/><Relationship Id="rId7" Type="http://schemas.openxmlformats.org/officeDocument/2006/relationships/image" Target="../media/image44.png"/><Relationship Id="rId12" Type="http://schemas.openxmlformats.org/officeDocument/2006/relationships/image" Target="../media/image7.png"/><Relationship Id="rId17" Type="http://schemas.openxmlformats.org/officeDocument/2006/relationships/image" Target="../media/image43.svg"/><Relationship Id="rId25" Type="http://schemas.openxmlformats.org/officeDocument/2006/relationships/image" Target="../media/image53.svg"/><Relationship Id="rId2" Type="http://schemas.openxmlformats.org/officeDocument/2006/relationships/image" Target="../media/image6.png"/><Relationship Id="rId16" Type="http://schemas.openxmlformats.org/officeDocument/2006/relationships/image" Target="../media/image42.png"/><Relationship Id="rId20" Type="http://schemas.openxmlformats.org/officeDocument/2006/relationships/slide" Target="slide51.xml"/><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47.svg"/><Relationship Id="rId24" Type="http://schemas.openxmlformats.org/officeDocument/2006/relationships/image" Target="../media/image52.png"/><Relationship Id="rId5" Type="http://schemas.openxmlformats.org/officeDocument/2006/relationships/image" Target="../media/image19.png"/><Relationship Id="rId15" Type="http://schemas.openxmlformats.org/officeDocument/2006/relationships/image" Target="../media/image10.svg"/><Relationship Id="rId23" Type="http://schemas.openxmlformats.org/officeDocument/2006/relationships/image" Target="../media/image51.svg"/><Relationship Id="rId10" Type="http://schemas.openxmlformats.org/officeDocument/2006/relationships/image" Target="../media/image46.png"/><Relationship Id="rId19" Type="http://schemas.openxmlformats.org/officeDocument/2006/relationships/image" Target="../media/image49.svg"/><Relationship Id="rId4" Type="http://schemas.openxmlformats.org/officeDocument/2006/relationships/slide" Target="slide3.xml"/><Relationship Id="rId9" Type="http://schemas.openxmlformats.org/officeDocument/2006/relationships/slide" Target="slide60.xml"/><Relationship Id="rId14" Type="http://schemas.openxmlformats.org/officeDocument/2006/relationships/image" Target="../media/image9.png"/><Relationship Id="rId22" Type="http://schemas.openxmlformats.org/officeDocument/2006/relationships/image" Target="../media/image50.png"/></Relationships>
</file>

<file path=ppt/slides/_rels/slide6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39.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43.png"/><Relationship Id="rId4" Type="http://schemas.openxmlformats.org/officeDocument/2006/relationships/image" Target="../media/image142.png"/></Relationships>
</file>

<file path=ppt/slides/_rels/slide6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52.JPG"/></Relationships>
</file>

<file path=ppt/slides/_rels/slide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54.JPG"/></Relationships>
</file>

<file path=ppt/slides/_rels/slide7.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56.png"/><Relationship Id="rId18" Type="http://schemas.openxmlformats.org/officeDocument/2006/relationships/slide" Target="slide60.xml"/><Relationship Id="rId3" Type="http://schemas.openxmlformats.org/officeDocument/2006/relationships/slide" Target="slide1.xml"/><Relationship Id="rId7" Type="http://schemas.openxmlformats.org/officeDocument/2006/relationships/image" Target="../media/image54.png"/><Relationship Id="rId12" Type="http://schemas.openxmlformats.org/officeDocument/2006/relationships/image" Target="../media/image20.svg"/><Relationship Id="rId17" Type="http://schemas.openxmlformats.org/officeDocument/2006/relationships/image" Target="../media/image24.svg"/><Relationship Id="rId2" Type="http://schemas.openxmlformats.org/officeDocument/2006/relationships/image" Target="../media/image6.png"/><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45.svg"/><Relationship Id="rId11" Type="http://schemas.openxmlformats.org/officeDocument/2006/relationships/image" Target="../media/image19.png"/><Relationship Id="rId5" Type="http://schemas.openxmlformats.org/officeDocument/2006/relationships/image" Target="../media/image44.png"/><Relationship Id="rId15" Type="http://schemas.openxmlformats.org/officeDocument/2006/relationships/image" Target="../media/image25.png"/><Relationship Id="rId10" Type="http://schemas.openxmlformats.org/officeDocument/2006/relationships/slide" Target="slide2.xml"/><Relationship Id="rId4" Type="http://schemas.openxmlformats.org/officeDocument/2006/relationships/slide" Target="slide52.xml"/><Relationship Id="rId9" Type="http://schemas.openxmlformats.org/officeDocument/2006/relationships/slide" Target="slide59.xml"/><Relationship Id="rId14" Type="http://schemas.openxmlformats.org/officeDocument/2006/relationships/image" Target="../media/image57.svg"/></Relationships>
</file>

<file path=ppt/slides/_rels/slide7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56.JPG"/></Relationships>
</file>

<file path=ppt/slides/_rels/slide7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57.JPG"/></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5.jpeg"/><Relationship Id="rId1" Type="http://schemas.openxmlformats.org/officeDocument/2006/relationships/slideLayout" Target="../slideLayouts/slideLayout7.xml"/><Relationship Id="rId4" Type="http://schemas.openxmlformats.org/officeDocument/2006/relationships/image" Target="../media/image158.png"/></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5.jpeg"/><Relationship Id="rId1" Type="http://schemas.openxmlformats.org/officeDocument/2006/relationships/slideLayout" Target="../slideLayouts/slideLayout7.xml"/><Relationship Id="rId4" Type="http://schemas.openxmlformats.org/officeDocument/2006/relationships/image" Target="../media/image159.JPG"/></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5.jpeg"/><Relationship Id="rId1" Type="http://schemas.openxmlformats.org/officeDocument/2006/relationships/slideLayout" Target="../slideLayouts/slideLayout7.xml"/><Relationship Id="rId4" Type="http://schemas.openxmlformats.org/officeDocument/2006/relationships/image" Target="../media/image160.JPG"/></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5.jpeg"/><Relationship Id="rId1" Type="http://schemas.openxmlformats.org/officeDocument/2006/relationships/slideLayout" Target="../slideLayouts/slideLayout7.xml"/><Relationship Id="rId4" Type="http://schemas.openxmlformats.org/officeDocument/2006/relationships/image" Target="../media/image161.png"/></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7.jpeg"/><Relationship Id="rId1" Type="http://schemas.openxmlformats.org/officeDocument/2006/relationships/slideLayout" Target="../slideLayouts/slideLayout7.xml"/><Relationship Id="rId4" Type="http://schemas.openxmlformats.org/officeDocument/2006/relationships/image" Target="../media/image162.png"/></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7.jpeg"/><Relationship Id="rId1" Type="http://schemas.openxmlformats.org/officeDocument/2006/relationships/slideLayout" Target="../slideLayouts/slideLayout7.xml"/><Relationship Id="rId4" Type="http://schemas.openxmlformats.org/officeDocument/2006/relationships/image" Target="../media/image163.png"/></Relationships>
</file>

<file path=ppt/slides/_rels/slide7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tiff"/><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8.jpeg"/><Relationship Id="rId1" Type="http://schemas.openxmlformats.org/officeDocument/2006/relationships/slideLayout" Target="../slideLayouts/slideLayout7.xml"/><Relationship Id="rId4" Type="http://schemas.openxmlformats.org/officeDocument/2006/relationships/image" Target="../media/image165.png"/></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8.jpeg"/><Relationship Id="rId1" Type="http://schemas.openxmlformats.org/officeDocument/2006/relationships/slideLayout" Target="../slideLayouts/slideLayout7.xml"/><Relationship Id="rId4" Type="http://schemas.openxmlformats.org/officeDocument/2006/relationships/image" Target="../media/image166.png"/></Relationships>
</file>

<file path=ppt/slides/_rels/slide8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67.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9.jpeg"/><Relationship Id="rId1" Type="http://schemas.openxmlformats.org/officeDocument/2006/relationships/slideLayout" Target="../slideLayouts/slideLayout7.xml"/><Relationship Id="rId4" Type="http://schemas.openxmlformats.org/officeDocument/2006/relationships/image" Target="../media/image168.png"/></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9.jpeg"/><Relationship Id="rId1" Type="http://schemas.openxmlformats.org/officeDocument/2006/relationships/slideLayout" Target="../slideLayouts/slideLayout7.xml"/><Relationship Id="rId4" Type="http://schemas.openxmlformats.org/officeDocument/2006/relationships/image" Target="../media/image169.png"/></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9.jpeg"/><Relationship Id="rId1" Type="http://schemas.openxmlformats.org/officeDocument/2006/relationships/slideLayout" Target="../slideLayouts/slideLayout7.xml"/><Relationship Id="rId4" Type="http://schemas.openxmlformats.org/officeDocument/2006/relationships/image" Target="../media/image170.png"/></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9.jpeg"/><Relationship Id="rId1" Type="http://schemas.openxmlformats.org/officeDocument/2006/relationships/slideLayout" Target="../slideLayouts/slideLayout7.xml"/><Relationship Id="rId5" Type="http://schemas.openxmlformats.org/officeDocument/2006/relationships/image" Target="../media/image171.png"/><Relationship Id="rId4" Type="http://schemas.openxmlformats.org/officeDocument/2006/relationships/image" Target="../media/image170.png"/></Relationships>
</file>

<file path=ppt/slides/_rels/slide8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74.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5.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6.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slide" Target="slide10.xml"/><Relationship Id="rId18" Type="http://schemas.openxmlformats.org/officeDocument/2006/relationships/image" Target="../media/image182.svg"/><Relationship Id="rId3" Type="http://schemas.openxmlformats.org/officeDocument/2006/relationships/hyperlink" Target="https://www.canva.com/design/DAGUkbJhzgw/0oJM-KO3XjjDso2ivxjlFQ/edit" TargetMode="External"/><Relationship Id="rId21" Type="http://schemas.openxmlformats.org/officeDocument/2006/relationships/slide" Target="slide1.xml"/><Relationship Id="rId7" Type="http://schemas.openxmlformats.org/officeDocument/2006/relationships/image" Target="../media/image54.png"/><Relationship Id="rId12" Type="http://schemas.openxmlformats.org/officeDocument/2006/relationships/image" Target="../media/image57.svg"/><Relationship Id="rId17" Type="http://schemas.openxmlformats.org/officeDocument/2006/relationships/image" Target="../media/image181.png"/><Relationship Id="rId2" Type="http://schemas.openxmlformats.org/officeDocument/2006/relationships/image" Target="../media/image6.png"/><Relationship Id="rId16" Type="http://schemas.openxmlformats.org/officeDocument/2006/relationships/image" Target="../media/image25.png"/><Relationship Id="rId20" Type="http://schemas.openxmlformats.org/officeDocument/2006/relationships/image" Target="../media/image184.svg"/><Relationship Id="rId1" Type="http://schemas.openxmlformats.org/officeDocument/2006/relationships/slideLayout" Target="../slideLayouts/slideLayout7.xml"/><Relationship Id="rId6" Type="http://schemas.openxmlformats.org/officeDocument/2006/relationships/image" Target="../media/image45.svg"/><Relationship Id="rId11" Type="http://schemas.openxmlformats.org/officeDocument/2006/relationships/image" Target="../media/image56.png"/><Relationship Id="rId5" Type="http://schemas.openxmlformats.org/officeDocument/2006/relationships/image" Target="../media/image44.png"/><Relationship Id="rId15" Type="http://schemas.openxmlformats.org/officeDocument/2006/relationships/image" Target="../media/image24.svg"/><Relationship Id="rId10" Type="http://schemas.openxmlformats.org/officeDocument/2006/relationships/image" Target="../media/image39.svg"/><Relationship Id="rId19" Type="http://schemas.openxmlformats.org/officeDocument/2006/relationships/image" Target="../media/image183.png"/><Relationship Id="rId4" Type="http://schemas.openxmlformats.org/officeDocument/2006/relationships/slide" Target="slide60.xml"/><Relationship Id="rId9" Type="http://schemas.openxmlformats.org/officeDocument/2006/relationships/image" Target="../media/image38.png"/><Relationship Id="rId1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C36B045-96BE-6F43-1255-F693195CDE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144001"/>
          </a:xfrm>
          <a:prstGeom prst="rect">
            <a:avLst/>
          </a:prstGeom>
        </p:spPr>
      </p:pic>
      <p:sp>
        <p:nvSpPr>
          <p:cNvPr id="3" name="ZoneTexte 2">
            <a:extLst>
              <a:ext uri="{FF2B5EF4-FFF2-40B4-BE49-F238E27FC236}">
                <a16:creationId xmlns:a16="http://schemas.microsoft.com/office/drawing/2014/main" id="{0EFA2759-5E9B-24DD-75FF-E7A3F8AB13D3}"/>
              </a:ext>
            </a:extLst>
          </p:cNvPr>
          <p:cNvSpPr txBox="1"/>
          <p:nvPr/>
        </p:nvSpPr>
        <p:spPr>
          <a:xfrm>
            <a:off x="831717" y="2681785"/>
            <a:ext cx="11532051" cy="1015663"/>
          </a:xfrm>
          <a:prstGeom prst="rect">
            <a:avLst/>
          </a:prstGeom>
          <a:noFill/>
        </p:spPr>
        <p:txBody>
          <a:bodyPr wrap="square" rtlCol="0">
            <a:spAutoFit/>
          </a:bodyPr>
          <a:lstStyle/>
          <a:p>
            <a:r>
              <a:rPr lang="fr-FR" sz="3000" b="1" u="sng" dirty="0">
                <a:solidFill>
                  <a:schemeClr val="accent6">
                    <a:lumMod val="20000"/>
                    <a:lumOff val="80000"/>
                  </a:schemeClr>
                </a:solidFill>
              </a:rPr>
              <a:t>Projet de de renouvellement et d’extension d’une carrière de calcaire</a:t>
            </a:r>
          </a:p>
          <a:p>
            <a:pPr algn="ctr"/>
            <a:r>
              <a:rPr lang="fr-FR" sz="3000" b="1" u="sng" dirty="0">
                <a:solidFill>
                  <a:schemeClr val="accent6">
                    <a:lumMod val="20000"/>
                    <a:lumOff val="80000"/>
                  </a:schemeClr>
                </a:solidFill>
              </a:rPr>
              <a:t>Commune de Taussac (12) </a:t>
            </a:r>
          </a:p>
        </p:txBody>
      </p:sp>
      <p:pic>
        <p:nvPicPr>
          <p:cNvPr id="4" name="Image 3">
            <a:extLst>
              <a:ext uri="{FF2B5EF4-FFF2-40B4-BE49-F238E27FC236}">
                <a16:creationId xmlns:a16="http://schemas.microsoft.com/office/drawing/2014/main" id="{DC5589F1-BD6A-A1A2-8B50-1FDA465B5193}"/>
              </a:ext>
            </a:extLst>
          </p:cNvPr>
          <p:cNvPicPr>
            <a:picLocks noChangeAspect="1"/>
          </p:cNvPicPr>
          <p:nvPr/>
        </p:nvPicPr>
        <p:blipFill>
          <a:blip r:embed="rId3">
            <a:extLst>
              <a:ext uri="{28A0092B-C50C-407E-A947-70E740481C1C}">
                <a14:useLocalDpi xmlns:a14="http://schemas.microsoft.com/office/drawing/2010/main" val="0"/>
              </a:ext>
            </a:extLst>
          </a:blip>
          <a:srcRect l="53873"/>
          <a:stretch/>
        </p:blipFill>
        <p:spPr>
          <a:xfrm>
            <a:off x="4385168" y="227251"/>
            <a:ext cx="2212574" cy="1516499"/>
          </a:xfrm>
          <a:prstGeom prst="rect">
            <a:avLst/>
          </a:prstGeom>
        </p:spPr>
      </p:pic>
      <p:sp>
        <p:nvSpPr>
          <p:cNvPr id="6" name="ZoneTexte 5">
            <a:extLst>
              <a:ext uri="{FF2B5EF4-FFF2-40B4-BE49-F238E27FC236}">
                <a16:creationId xmlns:a16="http://schemas.microsoft.com/office/drawing/2014/main" id="{848E3BFE-7584-68DC-EA1C-B8498FFC4412}"/>
              </a:ext>
            </a:extLst>
          </p:cNvPr>
          <p:cNvSpPr txBox="1"/>
          <p:nvPr/>
        </p:nvSpPr>
        <p:spPr>
          <a:xfrm>
            <a:off x="2124363" y="4847969"/>
            <a:ext cx="8533806" cy="1169551"/>
          </a:xfrm>
          <a:prstGeom prst="rect">
            <a:avLst/>
          </a:prstGeom>
          <a:noFill/>
        </p:spPr>
        <p:txBody>
          <a:bodyPr wrap="square" rtlCol="0">
            <a:spAutoFit/>
          </a:bodyPr>
          <a:lstStyle/>
          <a:p>
            <a:r>
              <a:rPr lang="fr-FR" sz="7000" b="1" dirty="0">
                <a:solidFill>
                  <a:srgbClr val="92D050"/>
                </a:solidFill>
              </a:rPr>
              <a:t>REUNION PUBLIQUE </a:t>
            </a:r>
          </a:p>
        </p:txBody>
      </p:sp>
      <p:sp>
        <p:nvSpPr>
          <p:cNvPr id="7" name="Espace réservé du numéro de diapositive 6">
            <a:extLst>
              <a:ext uri="{FF2B5EF4-FFF2-40B4-BE49-F238E27FC236}">
                <a16:creationId xmlns:a16="http://schemas.microsoft.com/office/drawing/2014/main" id="{2E7D5792-B0C1-BDF1-F495-29C3D6BCCCA6}"/>
              </a:ext>
            </a:extLst>
          </p:cNvPr>
          <p:cNvSpPr>
            <a:spLocks noGrp="1"/>
          </p:cNvSpPr>
          <p:nvPr>
            <p:ph type="sldNum" sz="quarter" idx="12"/>
          </p:nvPr>
        </p:nvSpPr>
        <p:spPr/>
        <p:txBody>
          <a:bodyPr/>
          <a:lstStyle/>
          <a:p>
            <a:fld id="{B89029C3-015E-4F01-859F-E20F5DA51342}" type="slidenum">
              <a:rPr lang="fr-FR" smtClean="0"/>
              <a:t>1</a:t>
            </a:fld>
            <a:endParaRPr lang="fr-FR"/>
          </a:p>
        </p:txBody>
      </p:sp>
    </p:spTree>
    <p:extLst>
      <p:ext uri="{BB962C8B-B14F-4D97-AF65-F5344CB8AC3E}">
        <p14:creationId xmlns:p14="http://schemas.microsoft.com/office/powerpoint/2010/main" val="435948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FC9A4A5-A857-BF1F-9DAB-D203C069D446}"/>
              </a:ext>
            </a:extLst>
          </p:cNvPr>
          <p:cNvSpPr txBox="1"/>
          <p:nvPr/>
        </p:nvSpPr>
        <p:spPr>
          <a:xfrm>
            <a:off x="3127043" y="0"/>
            <a:ext cx="5937913" cy="369332"/>
          </a:xfrm>
          <a:prstGeom prst="rect">
            <a:avLst/>
          </a:prstGeom>
          <a:noFill/>
        </p:spPr>
        <p:txBody>
          <a:bodyPr wrap="square" rtlCol="0">
            <a:spAutoFit/>
          </a:bodyPr>
          <a:lstStyle/>
          <a:p>
            <a:r>
              <a:rPr lang="fr-FR" b="1" u="sng" dirty="0"/>
              <a:t>Caractéristiques du projet d’extension de la carrière </a:t>
            </a:r>
          </a:p>
        </p:txBody>
      </p:sp>
      <p:graphicFrame>
        <p:nvGraphicFramePr>
          <p:cNvPr id="4" name="Tableau 3">
            <a:extLst>
              <a:ext uri="{FF2B5EF4-FFF2-40B4-BE49-F238E27FC236}">
                <a16:creationId xmlns:a16="http://schemas.microsoft.com/office/drawing/2014/main" id="{A3C2EFFB-C018-D170-F7CD-BD511F1873BC}"/>
              </a:ext>
            </a:extLst>
          </p:cNvPr>
          <p:cNvGraphicFramePr>
            <a:graphicFrameLocks noGrp="1"/>
          </p:cNvGraphicFramePr>
          <p:nvPr>
            <p:extLst>
              <p:ext uri="{D42A27DB-BD31-4B8C-83A1-F6EECF244321}">
                <p14:modId xmlns:p14="http://schemas.microsoft.com/office/powerpoint/2010/main" val="3974753234"/>
              </p:ext>
            </p:extLst>
          </p:nvPr>
        </p:nvGraphicFramePr>
        <p:xfrm>
          <a:off x="7016417" y="611952"/>
          <a:ext cx="5023707" cy="3678459"/>
        </p:xfrm>
        <a:graphic>
          <a:graphicData uri="http://schemas.openxmlformats.org/drawingml/2006/table">
            <a:tbl>
              <a:tblPr firstRow="1" bandRow="1">
                <a:tableStyleId>{5C22544A-7EE6-4342-B048-85BDC9FD1C3A}</a:tableStyleId>
              </a:tblPr>
              <a:tblGrid>
                <a:gridCol w="1674569">
                  <a:extLst>
                    <a:ext uri="{9D8B030D-6E8A-4147-A177-3AD203B41FA5}">
                      <a16:colId xmlns:a16="http://schemas.microsoft.com/office/drawing/2014/main" val="3554169229"/>
                    </a:ext>
                  </a:extLst>
                </a:gridCol>
                <a:gridCol w="1674569">
                  <a:extLst>
                    <a:ext uri="{9D8B030D-6E8A-4147-A177-3AD203B41FA5}">
                      <a16:colId xmlns:a16="http://schemas.microsoft.com/office/drawing/2014/main" val="155440977"/>
                    </a:ext>
                  </a:extLst>
                </a:gridCol>
                <a:gridCol w="1674569">
                  <a:extLst>
                    <a:ext uri="{9D8B030D-6E8A-4147-A177-3AD203B41FA5}">
                      <a16:colId xmlns:a16="http://schemas.microsoft.com/office/drawing/2014/main" val="1957530995"/>
                    </a:ext>
                  </a:extLst>
                </a:gridCol>
              </a:tblGrid>
              <a:tr h="258100">
                <a:tc gridSpan="3">
                  <a:txBody>
                    <a:bodyPr/>
                    <a:lstStyle/>
                    <a:p>
                      <a:pPr algn="ctr"/>
                      <a:r>
                        <a:rPr lang="fr-FR" sz="1000" dirty="0"/>
                        <a:t>Comparaison entre les caractéristiques de la carrière actuelle et du projet d’extension</a:t>
                      </a:r>
                    </a:p>
                  </a:txBody>
                  <a:tcPr/>
                </a:tc>
                <a:tc hMerge="1">
                  <a:txBody>
                    <a:bodyPr/>
                    <a:lstStyle/>
                    <a:p>
                      <a:endParaRPr lang="fr-FR" dirty="0"/>
                    </a:p>
                  </a:txBody>
                  <a:tcPr/>
                </a:tc>
                <a:tc hMerge="1">
                  <a:txBody>
                    <a:bodyPr/>
                    <a:lstStyle/>
                    <a:p>
                      <a:pPr algn="ctr"/>
                      <a:endParaRPr lang="fr-FR" sz="1000" dirty="0"/>
                    </a:p>
                  </a:txBody>
                  <a:tcPr/>
                </a:tc>
                <a:extLst>
                  <a:ext uri="{0D108BD9-81ED-4DB2-BD59-A6C34878D82A}">
                    <a16:rowId xmlns:a16="http://schemas.microsoft.com/office/drawing/2014/main" val="3337263374"/>
                  </a:ext>
                </a:extLst>
              </a:tr>
              <a:tr h="419413">
                <a:tc>
                  <a:txBody>
                    <a:bodyPr/>
                    <a:lstStyle/>
                    <a:p>
                      <a:r>
                        <a:rPr lang="fr-FR" sz="1000" dirty="0"/>
                        <a:t>Caractéristiques </a:t>
                      </a:r>
                    </a:p>
                  </a:txBody>
                  <a:tcPr/>
                </a:tc>
                <a:tc>
                  <a:txBody>
                    <a:bodyPr/>
                    <a:lstStyle/>
                    <a:p>
                      <a:r>
                        <a:rPr lang="fr-FR" sz="1000" dirty="0"/>
                        <a:t>Carrière actuelle</a:t>
                      </a:r>
                    </a:p>
                  </a:txBody>
                  <a:tcPr/>
                </a:tc>
                <a:tc>
                  <a:txBody>
                    <a:bodyPr/>
                    <a:lstStyle/>
                    <a:p>
                      <a:r>
                        <a:rPr lang="fr-FR" sz="1000" dirty="0"/>
                        <a:t>Projet d’extension</a:t>
                      </a:r>
                    </a:p>
                  </a:txBody>
                  <a:tcPr/>
                </a:tc>
                <a:extLst>
                  <a:ext uri="{0D108BD9-81ED-4DB2-BD59-A6C34878D82A}">
                    <a16:rowId xmlns:a16="http://schemas.microsoft.com/office/drawing/2014/main" val="952583040"/>
                  </a:ext>
                </a:extLst>
              </a:tr>
              <a:tr h="419413">
                <a:tc>
                  <a:txBody>
                    <a:bodyPr/>
                    <a:lstStyle/>
                    <a:p>
                      <a:r>
                        <a:rPr lang="fr-FR" sz="1000" dirty="0"/>
                        <a:t>Superficie du périmètre de demande d’autorisation</a:t>
                      </a:r>
                    </a:p>
                  </a:txBody>
                  <a:tcPr/>
                </a:tc>
                <a:tc>
                  <a:txBody>
                    <a:bodyPr/>
                    <a:lstStyle/>
                    <a:p>
                      <a:r>
                        <a:rPr lang="fr-FR" sz="1000" dirty="0"/>
                        <a:t>2,58 ha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6,82 ha</a:t>
                      </a:r>
                    </a:p>
                    <a:p>
                      <a:endParaRPr lang="fr-FR" sz="1000" dirty="0"/>
                    </a:p>
                  </a:txBody>
                  <a:tcPr/>
                </a:tc>
                <a:extLst>
                  <a:ext uri="{0D108BD9-81ED-4DB2-BD59-A6C34878D82A}">
                    <a16:rowId xmlns:a16="http://schemas.microsoft.com/office/drawing/2014/main" val="1461043459"/>
                  </a:ext>
                </a:extLst>
              </a:tr>
              <a:tr h="419413">
                <a:tc>
                  <a:txBody>
                    <a:bodyPr/>
                    <a:lstStyle/>
                    <a:p>
                      <a:r>
                        <a:rPr lang="fr-FR" sz="1000" dirty="0"/>
                        <a:t>Durée de la demande d’autorisation sollicitée</a:t>
                      </a:r>
                    </a:p>
                  </a:txBody>
                  <a:tcPr/>
                </a:tc>
                <a:tc>
                  <a:txBody>
                    <a:bodyPr/>
                    <a:lstStyle/>
                    <a:p>
                      <a:r>
                        <a:rPr lang="fr-FR" sz="1000" dirty="0"/>
                        <a:t>30 ans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30 ans</a:t>
                      </a:r>
                    </a:p>
                    <a:p>
                      <a:endParaRPr lang="fr-FR" sz="1000" dirty="0"/>
                    </a:p>
                  </a:txBody>
                  <a:tcPr/>
                </a:tc>
                <a:extLst>
                  <a:ext uri="{0D108BD9-81ED-4DB2-BD59-A6C34878D82A}">
                    <a16:rowId xmlns:a16="http://schemas.microsoft.com/office/drawing/2014/main" val="1920711206"/>
                  </a:ext>
                </a:extLst>
              </a:tr>
              <a:tr h="540682">
                <a:tc>
                  <a:txBody>
                    <a:bodyPr/>
                    <a:lstStyle/>
                    <a:p>
                      <a:r>
                        <a:rPr lang="fr-FR" sz="1000" dirty="0"/>
                        <a:t>Front d’extraction et banquettes</a:t>
                      </a:r>
                    </a:p>
                  </a:txBody>
                  <a:tcPr/>
                </a:tc>
                <a:tc>
                  <a:txBody>
                    <a:bodyPr/>
                    <a:lstStyle/>
                    <a:p>
                      <a:r>
                        <a:rPr lang="fr-FR" sz="1000" dirty="0"/>
                        <a:t>Fronts de 6 m de haut avec des banquettes de 6 m de large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2 fronts de 10 m de haut et 1 front de 4 m de haut avec des banquettes de 4 m de large</a:t>
                      </a:r>
                    </a:p>
                  </a:txBody>
                  <a:tcPr/>
                </a:tc>
                <a:extLst>
                  <a:ext uri="{0D108BD9-81ED-4DB2-BD59-A6C34878D82A}">
                    <a16:rowId xmlns:a16="http://schemas.microsoft.com/office/drawing/2014/main" val="1398286569"/>
                  </a:ext>
                </a:extLst>
              </a:tr>
              <a:tr h="394961">
                <a:tc>
                  <a:txBody>
                    <a:bodyPr/>
                    <a:lstStyle/>
                    <a:p>
                      <a:r>
                        <a:rPr lang="fr-FR" sz="1000" dirty="0"/>
                        <a:t>Cote minimal d’extraction</a:t>
                      </a:r>
                    </a:p>
                  </a:txBody>
                  <a:tcPr/>
                </a:tc>
                <a:tc>
                  <a:txBody>
                    <a:bodyPr/>
                    <a:lstStyle/>
                    <a:p>
                      <a:r>
                        <a:rPr lang="fr-FR" sz="1000" dirty="0"/>
                        <a:t>764 m NGF</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756 m NGF</a:t>
                      </a:r>
                    </a:p>
                    <a:p>
                      <a:endParaRPr lang="fr-FR" sz="1000" dirty="0"/>
                    </a:p>
                  </a:txBody>
                  <a:tcPr/>
                </a:tc>
                <a:extLst>
                  <a:ext uri="{0D108BD9-81ED-4DB2-BD59-A6C34878D82A}">
                    <a16:rowId xmlns:a16="http://schemas.microsoft.com/office/drawing/2014/main" val="2219327345"/>
                  </a:ext>
                </a:extLst>
              </a:tr>
              <a:tr h="258100">
                <a:tc gridSpan="2">
                  <a:txBody>
                    <a:bodyPr/>
                    <a:lstStyle/>
                    <a:p>
                      <a:endParaRPr lang="fr-FR" sz="1000" b="1" dirty="0"/>
                    </a:p>
                  </a:txBody>
                  <a:tcPr/>
                </a:tc>
                <a:tc hMerge="1">
                  <a:txBody>
                    <a:bodyPr/>
                    <a:lstStyle/>
                    <a:p>
                      <a:endParaRPr lang="fr-FR" sz="1200" dirty="0"/>
                    </a:p>
                  </a:txBody>
                  <a:tcPr/>
                </a:tc>
                <a:tc>
                  <a:txBody>
                    <a:bodyPr/>
                    <a:lstStyle/>
                    <a:p>
                      <a:endParaRPr lang="fr-FR" sz="1000" b="1" dirty="0"/>
                    </a:p>
                  </a:txBody>
                  <a:tcPr/>
                </a:tc>
                <a:extLst>
                  <a:ext uri="{0D108BD9-81ED-4DB2-BD59-A6C34878D82A}">
                    <a16:rowId xmlns:a16="http://schemas.microsoft.com/office/drawing/2014/main" val="1580193193"/>
                  </a:ext>
                </a:extLst>
              </a:tr>
              <a:tr h="5468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dirty="0"/>
                        <a:t>Volume/tonnage annuel</a:t>
                      </a:r>
                    </a:p>
                    <a:p>
                      <a:r>
                        <a:rPr lang="fr-FR" sz="1000" dirty="0"/>
                        <a:t>Maximum de matériaux extraits</a:t>
                      </a:r>
                    </a:p>
                  </a:txBody>
                  <a:tcPr/>
                </a:tc>
                <a:tc>
                  <a:txBody>
                    <a:bodyPr/>
                    <a:lstStyle/>
                    <a:p>
                      <a:r>
                        <a:rPr lang="fr-FR" sz="1000" dirty="0"/>
                        <a:t>1500 t/an ( 625 m3/an)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15 000 t/an ( 6250 m3/an)</a:t>
                      </a:r>
                    </a:p>
                    <a:p>
                      <a:endParaRPr lang="fr-FR" sz="1000" dirty="0"/>
                    </a:p>
                  </a:txBody>
                  <a:tcPr/>
                </a:tc>
                <a:extLst>
                  <a:ext uri="{0D108BD9-81ED-4DB2-BD59-A6C34878D82A}">
                    <a16:rowId xmlns:a16="http://schemas.microsoft.com/office/drawing/2014/main" val="1824670923"/>
                  </a:ext>
                </a:extLst>
              </a:tr>
              <a:tr h="258100">
                <a:tc>
                  <a:txBody>
                    <a:bodyPr/>
                    <a:lstStyle/>
                    <a:p>
                      <a:r>
                        <a:rPr lang="fr-FR" sz="1000" dirty="0"/>
                        <a:t>Échéance de l’autorisation </a:t>
                      </a:r>
                    </a:p>
                  </a:txBody>
                  <a:tcPr/>
                </a:tc>
                <a:tc>
                  <a:txBody>
                    <a:bodyPr/>
                    <a:lstStyle/>
                    <a:p>
                      <a:r>
                        <a:rPr lang="fr-FR" sz="1000" dirty="0"/>
                        <a:t>Août 2037</a:t>
                      </a:r>
                    </a:p>
                  </a:txBody>
                  <a:tcPr/>
                </a:tc>
                <a:tc>
                  <a:txBody>
                    <a:bodyPr/>
                    <a:lstStyle/>
                    <a:p>
                      <a:r>
                        <a:rPr lang="fr-FR" sz="1000" dirty="0"/>
                        <a:t>Août 2056</a:t>
                      </a:r>
                    </a:p>
                  </a:txBody>
                  <a:tcPr/>
                </a:tc>
                <a:extLst>
                  <a:ext uri="{0D108BD9-81ED-4DB2-BD59-A6C34878D82A}">
                    <a16:rowId xmlns:a16="http://schemas.microsoft.com/office/drawing/2014/main" val="1436037015"/>
                  </a:ext>
                </a:extLst>
              </a:tr>
            </a:tbl>
          </a:graphicData>
        </a:graphic>
      </p:graphicFrame>
      <p:pic>
        <p:nvPicPr>
          <p:cNvPr id="5" name="Image 4">
            <a:extLst>
              <a:ext uri="{FF2B5EF4-FFF2-40B4-BE49-F238E27FC236}">
                <a16:creationId xmlns:a16="http://schemas.microsoft.com/office/drawing/2014/main" id="{EA52ACAC-F805-3182-ADEC-CBD2DCC288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18" y="610776"/>
            <a:ext cx="6877872" cy="4863736"/>
          </a:xfrm>
          <a:prstGeom prst="rect">
            <a:avLst/>
          </a:prstGeom>
        </p:spPr>
      </p:pic>
      <p:pic>
        <p:nvPicPr>
          <p:cNvPr id="3" name="Image 2">
            <a:extLst>
              <a:ext uri="{FF2B5EF4-FFF2-40B4-BE49-F238E27FC236}">
                <a16:creationId xmlns:a16="http://schemas.microsoft.com/office/drawing/2014/main" id="{CC456062-63BA-48EE-C1DA-8756B2A91B92}"/>
              </a:ext>
            </a:extLst>
          </p:cNvPr>
          <p:cNvPicPr>
            <a:picLocks noChangeAspect="1"/>
          </p:cNvPicPr>
          <p:nvPr/>
        </p:nvPicPr>
        <p:blipFill>
          <a:blip r:embed="rId3">
            <a:extLst>
              <a:ext uri="{28A0092B-C50C-407E-A947-70E740481C1C}">
                <a14:useLocalDpi xmlns:a14="http://schemas.microsoft.com/office/drawing/2010/main" val="0"/>
              </a:ext>
            </a:extLst>
          </a:blip>
          <a:srcRect l="53873"/>
          <a:stretch/>
        </p:blipFill>
        <p:spPr>
          <a:xfrm>
            <a:off x="71051" y="88030"/>
            <a:ext cx="541387" cy="371067"/>
          </a:xfrm>
          <a:prstGeom prst="rect">
            <a:avLst/>
          </a:prstGeom>
        </p:spPr>
      </p:pic>
      <p:sp>
        <p:nvSpPr>
          <p:cNvPr id="8" name="Espace réservé du numéro de diapositive 7">
            <a:extLst>
              <a:ext uri="{FF2B5EF4-FFF2-40B4-BE49-F238E27FC236}">
                <a16:creationId xmlns:a16="http://schemas.microsoft.com/office/drawing/2014/main" id="{638D0BC2-3263-A623-4E54-FF054E8B069C}"/>
              </a:ext>
            </a:extLst>
          </p:cNvPr>
          <p:cNvSpPr>
            <a:spLocks noGrp="1"/>
          </p:cNvSpPr>
          <p:nvPr>
            <p:ph type="sldNum" sz="quarter" idx="12"/>
          </p:nvPr>
        </p:nvSpPr>
        <p:spPr/>
        <p:txBody>
          <a:bodyPr/>
          <a:lstStyle/>
          <a:p>
            <a:fld id="{B89029C3-015E-4F01-859F-E20F5DA51342}" type="slidenum">
              <a:rPr lang="fr-FR" smtClean="0"/>
              <a:t>10</a:t>
            </a:fld>
            <a:endParaRPr lang="fr-FR"/>
          </a:p>
        </p:txBody>
      </p:sp>
    </p:spTree>
    <p:extLst>
      <p:ext uri="{BB962C8B-B14F-4D97-AF65-F5344CB8AC3E}">
        <p14:creationId xmlns:p14="http://schemas.microsoft.com/office/powerpoint/2010/main" val="4211590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73B44C3-8406-44C6-7364-3868D47FEC49}"/>
              </a:ext>
            </a:extLst>
          </p:cNvPr>
          <p:cNvPicPr>
            <a:picLocks noChangeAspect="1"/>
          </p:cNvPicPr>
          <p:nvPr/>
        </p:nvPicPr>
        <p:blipFill>
          <a:blip r:embed="rId2"/>
          <a:stretch>
            <a:fillRect/>
          </a:stretch>
        </p:blipFill>
        <p:spPr>
          <a:xfrm>
            <a:off x="1337933" y="0"/>
            <a:ext cx="9597922" cy="6798172"/>
          </a:xfrm>
          <a:prstGeom prst="rect">
            <a:avLst/>
          </a:prstGeom>
          <a:ln>
            <a:solidFill>
              <a:schemeClr val="tx1"/>
            </a:solidFill>
          </a:ln>
        </p:spPr>
      </p:pic>
      <p:pic>
        <p:nvPicPr>
          <p:cNvPr id="4" name="Image 3">
            <a:extLst>
              <a:ext uri="{FF2B5EF4-FFF2-40B4-BE49-F238E27FC236}">
                <a16:creationId xmlns:a16="http://schemas.microsoft.com/office/drawing/2014/main" id="{EEB3D4B4-1FC0-9971-44C6-5A6F77DB1B21}"/>
              </a:ext>
            </a:extLst>
          </p:cNvPr>
          <p:cNvPicPr>
            <a:picLocks noChangeAspect="1"/>
          </p:cNvPicPr>
          <p:nvPr/>
        </p:nvPicPr>
        <p:blipFill>
          <a:blip r:embed="rId3">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sp>
        <p:nvSpPr>
          <p:cNvPr id="6" name="Espace réservé du numéro de diapositive 5">
            <a:extLst>
              <a:ext uri="{FF2B5EF4-FFF2-40B4-BE49-F238E27FC236}">
                <a16:creationId xmlns:a16="http://schemas.microsoft.com/office/drawing/2014/main" id="{C0A08854-14B3-111A-C4D2-BAFB1D7A8549}"/>
              </a:ext>
            </a:extLst>
          </p:cNvPr>
          <p:cNvSpPr>
            <a:spLocks noGrp="1"/>
          </p:cNvSpPr>
          <p:nvPr>
            <p:ph type="sldNum" sz="quarter" idx="12"/>
          </p:nvPr>
        </p:nvSpPr>
        <p:spPr/>
        <p:txBody>
          <a:bodyPr/>
          <a:lstStyle/>
          <a:p>
            <a:fld id="{B89029C3-015E-4F01-859F-E20F5DA51342}" type="slidenum">
              <a:rPr lang="fr-FR" smtClean="0"/>
              <a:t>11</a:t>
            </a:fld>
            <a:endParaRPr lang="fr-FR"/>
          </a:p>
        </p:txBody>
      </p:sp>
    </p:spTree>
    <p:extLst>
      <p:ext uri="{BB962C8B-B14F-4D97-AF65-F5344CB8AC3E}">
        <p14:creationId xmlns:p14="http://schemas.microsoft.com/office/powerpoint/2010/main" val="3054975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335D652B-B68C-1E01-034C-67B98C5F1DED}"/>
              </a:ext>
            </a:extLst>
          </p:cNvPr>
          <p:cNvSpPr txBox="1"/>
          <p:nvPr/>
        </p:nvSpPr>
        <p:spPr>
          <a:xfrm>
            <a:off x="5010727" y="-66105"/>
            <a:ext cx="2170546" cy="369332"/>
          </a:xfrm>
          <a:prstGeom prst="rect">
            <a:avLst/>
          </a:prstGeom>
          <a:noFill/>
        </p:spPr>
        <p:txBody>
          <a:bodyPr wrap="square" rtlCol="0">
            <a:spAutoFit/>
          </a:bodyPr>
          <a:lstStyle/>
          <a:p>
            <a:r>
              <a:rPr lang="fr-FR" b="1" u="sng" dirty="0"/>
              <a:t>Rubriques ICPE</a:t>
            </a:r>
          </a:p>
        </p:txBody>
      </p:sp>
      <p:pic>
        <p:nvPicPr>
          <p:cNvPr id="7" name="Image 6">
            <a:extLst>
              <a:ext uri="{FF2B5EF4-FFF2-40B4-BE49-F238E27FC236}">
                <a16:creationId xmlns:a16="http://schemas.microsoft.com/office/drawing/2014/main" id="{2CDCAA14-18BB-EDBF-CFD4-90204792D658}"/>
              </a:ext>
            </a:extLst>
          </p:cNvPr>
          <p:cNvPicPr>
            <a:picLocks noChangeAspect="1"/>
          </p:cNvPicPr>
          <p:nvPr/>
        </p:nvPicPr>
        <p:blipFill>
          <a:blip r:embed="rId2">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graphicFrame>
        <p:nvGraphicFramePr>
          <p:cNvPr id="8" name="Tableau 7">
            <a:extLst>
              <a:ext uri="{FF2B5EF4-FFF2-40B4-BE49-F238E27FC236}">
                <a16:creationId xmlns:a16="http://schemas.microsoft.com/office/drawing/2014/main" id="{DA59A275-3172-58A5-419A-5307B41B1C4B}"/>
              </a:ext>
            </a:extLst>
          </p:cNvPr>
          <p:cNvGraphicFramePr>
            <a:graphicFrameLocks noGrp="1"/>
          </p:cNvGraphicFramePr>
          <p:nvPr/>
        </p:nvGraphicFramePr>
        <p:xfrm>
          <a:off x="719378" y="3441487"/>
          <a:ext cx="10806548" cy="3411146"/>
        </p:xfrm>
        <a:graphic>
          <a:graphicData uri="http://schemas.openxmlformats.org/drawingml/2006/table">
            <a:tbl>
              <a:tblPr firstRow="1" bandRow="1">
                <a:tableStyleId>{5C22544A-7EE6-4342-B048-85BDC9FD1C3A}</a:tableStyleId>
              </a:tblPr>
              <a:tblGrid>
                <a:gridCol w="979055">
                  <a:extLst>
                    <a:ext uri="{9D8B030D-6E8A-4147-A177-3AD203B41FA5}">
                      <a16:colId xmlns:a16="http://schemas.microsoft.com/office/drawing/2014/main" val="2807541290"/>
                    </a:ext>
                  </a:extLst>
                </a:gridCol>
                <a:gridCol w="4727901">
                  <a:extLst>
                    <a:ext uri="{9D8B030D-6E8A-4147-A177-3AD203B41FA5}">
                      <a16:colId xmlns:a16="http://schemas.microsoft.com/office/drawing/2014/main" val="1620304822"/>
                    </a:ext>
                  </a:extLst>
                </a:gridCol>
                <a:gridCol w="2949677">
                  <a:extLst>
                    <a:ext uri="{9D8B030D-6E8A-4147-A177-3AD203B41FA5}">
                      <a16:colId xmlns:a16="http://schemas.microsoft.com/office/drawing/2014/main" val="4121420303"/>
                    </a:ext>
                  </a:extLst>
                </a:gridCol>
                <a:gridCol w="2149915">
                  <a:extLst>
                    <a:ext uri="{9D8B030D-6E8A-4147-A177-3AD203B41FA5}">
                      <a16:colId xmlns:a16="http://schemas.microsoft.com/office/drawing/2014/main" val="3707858313"/>
                    </a:ext>
                  </a:extLst>
                </a:gridCol>
              </a:tblGrid>
              <a:tr h="373334">
                <a:tc>
                  <a:txBody>
                    <a:bodyPr/>
                    <a:lstStyle/>
                    <a:p>
                      <a:r>
                        <a:rPr lang="fr-FR" sz="1200" dirty="0"/>
                        <a:t>Rubrique</a:t>
                      </a:r>
                    </a:p>
                  </a:txBody>
                  <a:tcPr/>
                </a:tc>
                <a:tc>
                  <a:txBody>
                    <a:bodyPr/>
                    <a:lstStyle/>
                    <a:p>
                      <a:r>
                        <a:rPr lang="fr-FR" sz="1200" dirty="0"/>
                        <a:t>Désignation de l’activité </a:t>
                      </a:r>
                    </a:p>
                  </a:txBody>
                  <a:tcPr/>
                </a:tc>
                <a:tc>
                  <a:txBody>
                    <a:bodyPr/>
                    <a:lstStyle/>
                    <a:p>
                      <a:r>
                        <a:rPr lang="fr-FR" sz="1200" dirty="0"/>
                        <a:t>Nature et volume des activités sur site</a:t>
                      </a:r>
                    </a:p>
                  </a:txBody>
                  <a:tcPr/>
                </a:tc>
                <a:tc>
                  <a:txBody>
                    <a:bodyPr/>
                    <a:lstStyle/>
                    <a:p>
                      <a:r>
                        <a:rPr lang="fr-FR" sz="1200" dirty="0"/>
                        <a:t>Régime</a:t>
                      </a:r>
                    </a:p>
                  </a:txBody>
                  <a:tcPr/>
                </a:tc>
                <a:extLst>
                  <a:ext uri="{0D108BD9-81ED-4DB2-BD59-A6C34878D82A}">
                    <a16:rowId xmlns:a16="http://schemas.microsoft.com/office/drawing/2014/main" val="3126146551"/>
                  </a:ext>
                </a:extLst>
              </a:tr>
              <a:tr h="920549">
                <a:tc>
                  <a:txBody>
                    <a:bodyPr/>
                    <a:lstStyle/>
                    <a:p>
                      <a:r>
                        <a:rPr lang="fr-FR" sz="900" dirty="0"/>
                        <a:t>2510-1</a:t>
                      </a:r>
                    </a:p>
                  </a:txBody>
                  <a:tcPr/>
                </a:tc>
                <a:tc>
                  <a:txBody>
                    <a:bodyPr/>
                    <a:lstStyle/>
                    <a:p>
                      <a:r>
                        <a:rPr lang="fr-FR" sz="900" dirty="0"/>
                        <a:t>Exploitation de carrière ou autre extraction de matériaux: </a:t>
                      </a:r>
                    </a:p>
                    <a:p>
                      <a:r>
                        <a:rPr lang="fr-FR" sz="900" dirty="0"/>
                        <a:t>1.Exploitation de carrières, à l'exception de celles visées au 5 et 6 (A);</a:t>
                      </a:r>
                    </a:p>
                  </a:txBody>
                  <a:tcPr/>
                </a:tc>
                <a:tc>
                  <a:txBody>
                    <a:bodyPr/>
                    <a:lstStyle/>
                    <a:p>
                      <a:r>
                        <a:rPr lang="fr-FR" sz="900" dirty="0"/>
                        <a:t>Exploitation de carrière </a:t>
                      </a:r>
                    </a:p>
                    <a:p>
                      <a:r>
                        <a:rPr lang="fr-FR" sz="900" dirty="0"/>
                        <a:t>Tonnage annuel moyen : </a:t>
                      </a:r>
                    </a:p>
                    <a:p>
                      <a:r>
                        <a:rPr lang="fr-FR" sz="900" dirty="0"/>
                        <a:t>10 000 t/an</a:t>
                      </a:r>
                    </a:p>
                    <a:p>
                      <a:endParaRPr lang="fr-FR" sz="900" dirty="0"/>
                    </a:p>
                    <a:p>
                      <a:r>
                        <a:rPr lang="fr-FR" sz="900" dirty="0"/>
                        <a:t>Tonnage annuel maximum:</a:t>
                      </a:r>
                    </a:p>
                    <a:p>
                      <a:r>
                        <a:rPr lang="fr-FR" sz="900" dirty="0"/>
                        <a:t>15 000 t/an</a:t>
                      </a:r>
                    </a:p>
                  </a:txBody>
                  <a:tcPr/>
                </a:tc>
                <a:tc>
                  <a:txBody>
                    <a:bodyPr/>
                    <a:lstStyle/>
                    <a:p>
                      <a:pPr algn="ctr"/>
                      <a:r>
                        <a:rPr lang="fr-FR" sz="900" dirty="0"/>
                        <a:t>Autorisation </a:t>
                      </a:r>
                    </a:p>
                  </a:txBody>
                  <a:tcPr/>
                </a:tc>
                <a:extLst>
                  <a:ext uri="{0D108BD9-81ED-4DB2-BD59-A6C34878D82A}">
                    <a16:rowId xmlns:a16="http://schemas.microsoft.com/office/drawing/2014/main" val="707440326"/>
                  </a:ext>
                </a:extLst>
              </a:tr>
              <a:tr h="1334796">
                <a:tc>
                  <a:txBody>
                    <a:bodyPr/>
                    <a:lstStyle/>
                    <a:p>
                      <a:r>
                        <a:rPr lang="fr-FR" sz="900" dirty="0"/>
                        <a:t>2515-1</a:t>
                      </a:r>
                    </a:p>
                  </a:txBody>
                  <a:tcPr/>
                </a:tc>
                <a:tc>
                  <a:txBody>
                    <a:bodyPr/>
                    <a:lstStyle/>
                    <a:p>
                      <a:r>
                        <a:rPr lang="fr-FR" sz="900" dirty="0"/>
                        <a:t>Installations de broyage, concassage, criblage, ensachage, pulvérisation, lavage, nettoyage, tamisage, mélange de pierres, cailloux, minerais et autres produits minéraux naturels ou artificiels ou de déchets non dangereux inertes, en vue de la production de matériaux destinés à une utilisation, à l'exclusion de celles classées au titre d’une autre rubrique ou de la                    sous-rubrique 2515-2.</a:t>
                      </a:r>
                    </a:p>
                    <a:p>
                      <a:r>
                        <a:rPr lang="fr-FR" sz="900" dirty="0"/>
                        <a:t> La puissance maximale de l'ensemble des machines fixes pouvant concourir simultanément au fonctionnement de l'installation, étant: </a:t>
                      </a:r>
                    </a:p>
                    <a:p>
                      <a:pPr marL="228600" indent="-228600">
                        <a:buAutoNum type="alphaLcParenR"/>
                      </a:pPr>
                      <a:r>
                        <a:rPr lang="fr-FR" sz="900" dirty="0"/>
                        <a:t>Supérieure à 200kW</a:t>
                      </a:r>
                    </a:p>
                    <a:p>
                      <a:pPr marL="228600" indent="-228600">
                        <a:buAutoNum type="alphaLcParenR"/>
                      </a:pPr>
                      <a:r>
                        <a:rPr lang="fr-FR" sz="900" dirty="0"/>
                        <a:t>Supérieure à 40 kW, mais inférieure ou égale à 200 kW</a:t>
                      </a:r>
                    </a:p>
                  </a:txBody>
                  <a:tcPr/>
                </a:tc>
                <a:tc>
                  <a:txBody>
                    <a:bodyPr/>
                    <a:lstStyle/>
                    <a:p>
                      <a:r>
                        <a:rPr lang="fr-FR" sz="900" dirty="0"/>
                        <a:t>Puissance du concasseur mobile : 350 kW</a:t>
                      </a:r>
                    </a:p>
                  </a:txBody>
                  <a:tcPr/>
                </a:tc>
                <a:tc>
                  <a:txBody>
                    <a:bodyPr/>
                    <a:lstStyle/>
                    <a:p>
                      <a:pPr algn="ctr"/>
                      <a:r>
                        <a:rPr lang="fr-FR" sz="900" dirty="0"/>
                        <a:t>Enregistrement </a:t>
                      </a:r>
                    </a:p>
                  </a:txBody>
                  <a:tcPr/>
                </a:tc>
                <a:extLst>
                  <a:ext uri="{0D108BD9-81ED-4DB2-BD59-A6C34878D82A}">
                    <a16:rowId xmlns:a16="http://schemas.microsoft.com/office/drawing/2014/main" val="1523445029"/>
                  </a:ext>
                </a:extLst>
              </a:tr>
              <a:tr h="782467">
                <a:tc>
                  <a:txBody>
                    <a:bodyPr/>
                    <a:lstStyle/>
                    <a:p>
                      <a:r>
                        <a:rPr lang="fr-FR" sz="900" dirty="0"/>
                        <a:t>2517</a:t>
                      </a:r>
                    </a:p>
                  </a:txBody>
                  <a:tcPr/>
                </a:tc>
                <a:tc>
                  <a:txBody>
                    <a:bodyPr/>
                    <a:lstStyle/>
                    <a:p>
                      <a:r>
                        <a:rPr lang="fr-FR" sz="900" dirty="0"/>
                        <a:t>Station de transit, regroupement ou tri de produits minéraux ou de déchets non dangereux inertes autres que ceux visés par d’autres rubriques:</a:t>
                      </a:r>
                    </a:p>
                    <a:p>
                      <a:r>
                        <a:rPr lang="fr-FR" sz="900" dirty="0"/>
                        <a:t> La superficie de l’aire de transit étant : </a:t>
                      </a:r>
                    </a:p>
                    <a:p>
                      <a:pPr marL="228600" indent="-228600">
                        <a:buFont typeface="+mj-lt"/>
                        <a:buAutoNum type="arabicPeriod"/>
                      </a:pPr>
                      <a:r>
                        <a:rPr lang="fr-FR" sz="900" dirty="0"/>
                        <a:t>Supérieur à 10 000 m2 </a:t>
                      </a:r>
                    </a:p>
                    <a:p>
                      <a:pPr marL="228600" indent="-228600">
                        <a:buFont typeface="+mj-lt"/>
                        <a:buAutoNum type="arabicPeriod"/>
                      </a:pPr>
                      <a:r>
                        <a:rPr lang="fr-FR" sz="900" dirty="0"/>
                        <a:t>Supérieure à 5 000 m2, mais inférieure ou égale à 10 000 m2</a:t>
                      </a:r>
                    </a:p>
                  </a:txBody>
                  <a:tcPr/>
                </a:tc>
                <a:tc>
                  <a:txBody>
                    <a:bodyPr/>
                    <a:lstStyle/>
                    <a:p>
                      <a:r>
                        <a:rPr lang="fr-FR" sz="900" dirty="0"/>
                        <a:t>1770 m2 </a:t>
                      </a:r>
                    </a:p>
                  </a:txBody>
                  <a:tcPr/>
                </a:tc>
                <a:tc>
                  <a:txBody>
                    <a:bodyPr/>
                    <a:lstStyle/>
                    <a:p>
                      <a:pPr algn="ctr"/>
                      <a:r>
                        <a:rPr lang="fr-FR" sz="900" dirty="0"/>
                        <a:t>Non Classable </a:t>
                      </a:r>
                    </a:p>
                  </a:txBody>
                  <a:tcPr/>
                </a:tc>
                <a:extLst>
                  <a:ext uri="{0D108BD9-81ED-4DB2-BD59-A6C34878D82A}">
                    <a16:rowId xmlns:a16="http://schemas.microsoft.com/office/drawing/2014/main" val="2177545324"/>
                  </a:ext>
                </a:extLst>
              </a:tr>
            </a:tbl>
          </a:graphicData>
        </a:graphic>
      </p:graphicFrame>
      <p:graphicFrame>
        <p:nvGraphicFramePr>
          <p:cNvPr id="10" name="Tableau 9">
            <a:extLst>
              <a:ext uri="{FF2B5EF4-FFF2-40B4-BE49-F238E27FC236}">
                <a16:creationId xmlns:a16="http://schemas.microsoft.com/office/drawing/2014/main" id="{4022E705-8DC4-C86B-C6BD-FB7AB0D16B75}"/>
              </a:ext>
            </a:extLst>
          </p:cNvPr>
          <p:cNvGraphicFramePr>
            <a:graphicFrameLocks noGrp="1"/>
          </p:cNvGraphicFramePr>
          <p:nvPr/>
        </p:nvGraphicFramePr>
        <p:xfrm>
          <a:off x="692726" y="550523"/>
          <a:ext cx="10806548" cy="2628679"/>
        </p:xfrm>
        <a:graphic>
          <a:graphicData uri="http://schemas.openxmlformats.org/drawingml/2006/table">
            <a:tbl>
              <a:tblPr firstRow="1" bandRow="1">
                <a:tableStyleId>{5C22544A-7EE6-4342-B048-85BDC9FD1C3A}</a:tableStyleId>
              </a:tblPr>
              <a:tblGrid>
                <a:gridCol w="979055">
                  <a:extLst>
                    <a:ext uri="{9D8B030D-6E8A-4147-A177-3AD203B41FA5}">
                      <a16:colId xmlns:a16="http://schemas.microsoft.com/office/drawing/2014/main" val="2807541290"/>
                    </a:ext>
                  </a:extLst>
                </a:gridCol>
                <a:gridCol w="4727901">
                  <a:extLst>
                    <a:ext uri="{9D8B030D-6E8A-4147-A177-3AD203B41FA5}">
                      <a16:colId xmlns:a16="http://schemas.microsoft.com/office/drawing/2014/main" val="1620304822"/>
                    </a:ext>
                  </a:extLst>
                </a:gridCol>
                <a:gridCol w="2949677">
                  <a:extLst>
                    <a:ext uri="{9D8B030D-6E8A-4147-A177-3AD203B41FA5}">
                      <a16:colId xmlns:a16="http://schemas.microsoft.com/office/drawing/2014/main" val="4121420303"/>
                    </a:ext>
                  </a:extLst>
                </a:gridCol>
                <a:gridCol w="2149915">
                  <a:extLst>
                    <a:ext uri="{9D8B030D-6E8A-4147-A177-3AD203B41FA5}">
                      <a16:colId xmlns:a16="http://schemas.microsoft.com/office/drawing/2014/main" val="3707858313"/>
                    </a:ext>
                  </a:extLst>
                </a:gridCol>
              </a:tblGrid>
              <a:tr h="373334">
                <a:tc>
                  <a:txBody>
                    <a:bodyPr/>
                    <a:lstStyle/>
                    <a:p>
                      <a:r>
                        <a:rPr lang="fr-FR" sz="1200" dirty="0"/>
                        <a:t>Rubrique</a:t>
                      </a:r>
                    </a:p>
                  </a:txBody>
                  <a:tcPr/>
                </a:tc>
                <a:tc>
                  <a:txBody>
                    <a:bodyPr/>
                    <a:lstStyle/>
                    <a:p>
                      <a:r>
                        <a:rPr lang="fr-FR" sz="1200" dirty="0"/>
                        <a:t>Désignation de l’activité </a:t>
                      </a:r>
                    </a:p>
                  </a:txBody>
                  <a:tcPr/>
                </a:tc>
                <a:tc>
                  <a:txBody>
                    <a:bodyPr/>
                    <a:lstStyle/>
                    <a:p>
                      <a:r>
                        <a:rPr lang="fr-FR" sz="1200" dirty="0"/>
                        <a:t>Nature et volume des activités sur site</a:t>
                      </a:r>
                    </a:p>
                  </a:txBody>
                  <a:tcPr/>
                </a:tc>
                <a:tc>
                  <a:txBody>
                    <a:bodyPr/>
                    <a:lstStyle/>
                    <a:p>
                      <a:r>
                        <a:rPr lang="fr-FR" sz="1200" dirty="0"/>
                        <a:t>Régime</a:t>
                      </a:r>
                    </a:p>
                  </a:txBody>
                  <a:tcPr/>
                </a:tc>
                <a:extLst>
                  <a:ext uri="{0D108BD9-81ED-4DB2-BD59-A6C34878D82A}">
                    <a16:rowId xmlns:a16="http://schemas.microsoft.com/office/drawing/2014/main" val="3126146551"/>
                  </a:ext>
                </a:extLst>
              </a:tr>
              <a:tr h="920549">
                <a:tc>
                  <a:txBody>
                    <a:bodyPr/>
                    <a:lstStyle/>
                    <a:p>
                      <a:r>
                        <a:rPr lang="fr-FR" sz="900" dirty="0"/>
                        <a:t>2510-1</a:t>
                      </a:r>
                    </a:p>
                  </a:txBody>
                  <a:tcPr/>
                </a:tc>
                <a:tc>
                  <a:txBody>
                    <a:bodyPr/>
                    <a:lstStyle/>
                    <a:p>
                      <a:r>
                        <a:rPr lang="fr-FR" sz="900" dirty="0"/>
                        <a:t>Exploitation de carrière ou autre extraction de matériaux: </a:t>
                      </a:r>
                    </a:p>
                    <a:p>
                      <a:r>
                        <a:rPr lang="fr-FR" sz="900" dirty="0"/>
                        <a:t>1.Exploitation de carrières, à l'exception de celles visées au 5 et 6 (A);</a:t>
                      </a:r>
                    </a:p>
                  </a:txBody>
                  <a:tcPr/>
                </a:tc>
                <a:tc>
                  <a:txBody>
                    <a:bodyPr/>
                    <a:lstStyle/>
                    <a:p>
                      <a:r>
                        <a:rPr lang="fr-FR" sz="900" dirty="0"/>
                        <a:t>Exploitation de carrière </a:t>
                      </a:r>
                    </a:p>
                    <a:p>
                      <a:r>
                        <a:rPr lang="fr-FR" sz="900" dirty="0"/>
                        <a:t>Tonnage annuel moyen : </a:t>
                      </a:r>
                    </a:p>
                    <a:p>
                      <a:r>
                        <a:rPr lang="fr-FR" sz="900" dirty="0"/>
                        <a:t>Non défini dans l’ AP</a:t>
                      </a:r>
                    </a:p>
                    <a:p>
                      <a:endParaRPr lang="fr-FR" sz="900" dirty="0"/>
                    </a:p>
                    <a:p>
                      <a:r>
                        <a:rPr lang="fr-FR" sz="900" dirty="0"/>
                        <a:t>Tonnage annuel maximum:</a:t>
                      </a:r>
                    </a:p>
                    <a:p>
                      <a:r>
                        <a:rPr lang="fr-FR" sz="900" dirty="0"/>
                        <a:t>1 500 t/an</a:t>
                      </a:r>
                    </a:p>
                  </a:txBody>
                  <a:tcPr/>
                </a:tc>
                <a:tc>
                  <a:txBody>
                    <a:bodyPr/>
                    <a:lstStyle/>
                    <a:p>
                      <a:pPr algn="ctr"/>
                      <a:r>
                        <a:rPr lang="fr-FR" sz="900" dirty="0"/>
                        <a:t>Autorisation </a:t>
                      </a:r>
                    </a:p>
                  </a:txBody>
                  <a:tcPr/>
                </a:tc>
                <a:extLst>
                  <a:ext uri="{0D108BD9-81ED-4DB2-BD59-A6C34878D82A}">
                    <a16:rowId xmlns:a16="http://schemas.microsoft.com/office/drawing/2014/main" val="707440326"/>
                  </a:ext>
                </a:extLst>
              </a:tr>
              <a:tr h="1334796">
                <a:tc>
                  <a:txBody>
                    <a:bodyPr/>
                    <a:lstStyle/>
                    <a:p>
                      <a:r>
                        <a:rPr lang="fr-FR" sz="900" dirty="0"/>
                        <a:t>2515-1</a:t>
                      </a:r>
                    </a:p>
                  </a:txBody>
                  <a:tcPr/>
                </a:tc>
                <a:tc>
                  <a:txBody>
                    <a:bodyPr/>
                    <a:lstStyle/>
                    <a:p>
                      <a:r>
                        <a:rPr lang="fr-FR" sz="900" dirty="0"/>
                        <a:t>Installations de broyage, concassage, criblage, ensachage, pulvérisation, lavage, nettoyage, tamisage, mélange de pierres, cailloux, minerais et autres produits minéraux naturels ou artificiels ou de déchets non dangereux inertes, en vue de la production de matériaux destinés à une utilisation, à l'exclusion de celles classées au titre d’une autre rubrique ou de la                   sous-rubrique 2515-2.</a:t>
                      </a:r>
                    </a:p>
                    <a:p>
                      <a:r>
                        <a:rPr lang="fr-FR" sz="900" dirty="0"/>
                        <a:t> La puissance maximale de l'ensemble des machines fixes pouvant concourir simultanément au fonctionnement de l'installation, étant: </a:t>
                      </a:r>
                    </a:p>
                    <a:p>
                      <a:pPr marL="228600" indent="-228600">
                        <a:buAutoNum type="alphaLcParenR"/>
                      </a:pPr>
                      <a:r>
                        <a:rPr lang="fr-FR" sz="900" dirty="0"/>
                        <a:t>Supérieure à 200kW</a:t>
                      </a:r>
                    </a:p>
                    <a:p>
                      <a:pPr marL="228600" indent="-228600">
                        <a:buAutoNum type="alphaLcParenR"/>
                      </a:pPr>
                      <a:r>
                        <a:rPr lang="fr-FR" sz="900" dirty="0"/>
                        <a:t>Supérieure à 40 kW, mais inférieure ou égale à 200 kW</a:t>
                      </a:r>
                    </a:p>
                  </a:txBody>
                  <a:tcPr/>
                </a:tc>
                <a:tc>
                  <a:txBody>
                    <a:bodyPr/>
                    <a:lstStyle/>
                    <a:p>
                      <a:r>
                        <a:rPr lang="fr-FR" sz="900" dirty="0"/>
                        <a:t>Puissance du concasseur mobile : 124 kW</a:t>
                      </a:r>
                    </a:p>
                  </a:txBody>
                  <a:tcPr/>
                </a:tc>
                <a:tc>
                  <a:txBody>
                    <a:bodyPr/>
                    <a:lstStyle/>
                    <a:p>
                      <a:pPr algn="ctr"/>
                      <a:r>
                        <a:rPr lang="fr-FR" sz="900" dirty="0"/>
                        <a:t>Déclaration</a:t>
                      </a:r>
                    </a:p>
                  </a:txBody>
                  <a:tcPr/>
                </a:tc>
                <a:extLst>
                  <a:ext uri="{0D108BD9-81ED-4DB2-BD59-A6C34878D82A}">
                    <a16:rowId xmlns:a16="http://schemas.microsoft.com/office/drawing/2014/main" val="1523445029"/>
                  </a:ext>
                </a:extLst>
              </a:tr>
            </a:tbl>
          </a:graphicData>
        </a:graphic>
      </p:graphicFrame>
      <p:sp>
        <p:nvSpPr>
          <p:cNvPr id="11" name="ZoneTexte 10">
            <a:extLst>
              <a:ext uri="{FF2B5EF4-FFF2-40B4-BE49-F238E27FC236}">
                <a16:creationId xmlns:a16="http://schemas.microsoft.com/office/drawing/2014/main" id="{D7C7BABA-7D21-ACFC-3DED-63259CDD8F44}"/>
              </a:ext>
            </a:extLst>
          </p:cNvPr>
          <p:cNvSpPr txBox="1"/>
          <p:nvPr/>
        </p:nvSpPr>
        <p:spPr>
          <a:xfrm>
            <a:off x="5156001" y="293720"/>
            <a:ext cx="3918857" cy="276999"/>
          </a:xfrm>
          <a:prstGeom prst="rect">
            <a:avLst/>
          </a:prstGeom>
          <a:noFill/>
        </p:spPr>
        <p:txBody>
          <a:bodyPr wrap="square" rtlCol="0">
            <a:spAutoFit/>
          </a:bodyPr>
          <a:lstStyle/>
          <a:p>
            <a:r>
              <a:rPr lang="fr-FR" sz="1200" b="1" dirty="0"/>
              <a:t>Carrière existante</a:t>
            </a:r>
          </a:p>
        </p:txBody>
      </p:sp>
      <p:sp>
        <p:nvSpPr>
          <p:cNvPr id="12" name="ZoneTexte 11">
            <a:extLst>
              <a:ext uri="{FF2B5EF4-FFF2-40B4-BE49-F238E27FC236}">
                <a16:creationId xmlns:a16="http://schemas.microsoft.com/office/drawing/2014/main" id="{0FED39BD-7E7B-6412-C3A1-FB23B48376C5}"/>
              </a:ext>
            </a:extLst>
          </p:cNvPr>
          <p:cNvSpPr txBox="1"/>
          <p:nvPr/>
        </p:nvSpPr>
        <p:spPr>
          <a:xfrm>
            <a:off x="5129875" y="3179202"/>
            <a:ext cx="3918857" cy="276999"/>
          </a:xfrm>
          <a:prstGeom prst="rect">
            <a:avLst/>
          </a:prstGeom>
          <a:noFill/>
        </p:spPr>
        <p:txBody>
          <a:bodyPr wrap="square" rtlCol="0">
            <a:spAutoFit/>
          </a:bodyPr>
          <a:lstStyle/>
          <a:p>
            <a:r>
              <a:rPr lang="fr-FR" sz="1200" b="1" dirty="0"/>
              <a:t>Projet d’extension</a:t>
            </a:r>
          </a:p>
        </p:txBody>
      </p:sp>
      <p:sp>
        <p:nvSpPr>
          <p:cNvPr id="5" name="Espace réservé du numéro de diapositive 4">
            <a:extLst>
              <a:ext uri="{FF2B5EF4-FFF2-40B4-BE49-F238E27FC236}">
                <a16:creationId xmlns:a16="http://schemas.microsoft.com/office/drawing/2014/main" id="{537274D5-AA31-7BD8-52BB-B29A6A8D8BA1}"/>
              </a:ext>
            </a:extLst>
          </p:cNvPr>
          <p:cNvSpPr>
            <a:spLocks noGrp="1"/>
          </p:cNvSpPr>
          <p:nvPr>
            <p:ph type="sldNum" sz="quarter" idx="12"/>
          </p:nvPr>
        </p:nvSpPr>
        <p:spPr/>
        <p:txBody>
          <a:bodyPr/>
          <a:lstStyle/>
          <a:p>
            <a:fld id="{B89029C3-015E-4F01-859F-E20F5DA51342}" type="slidenum">
              <a:rPr lang="fr-FR" smtClean="0"/>
              <a:t>12</a:t>
            </a:fld>
            <a:endParaRPr lang="fr-FR"/>
          </a:p>
        </p:txBody>
      </p:sp>
    </p:spTree>
    <p:extLst>
      <p:ext uri="{BB962C8B-B14F-4D97-AF65-F5344CB8AC3E}">
        <p14:creationId xmlns:p14="http://schemas.microsoft.com/office/powerpoint/2010/main" val="1715923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ECDAA7D-BF2D-964D-37B8-F60750F349AA}"/>
              </a:ext>
            </a:extLst>
          </p:cNvPr>
          <p:cNvSpPr/>
          <p:nvPr/>
        </p:nvSpPr>
        <p:spPr>
          <a:xfrm>
            <a:off x="766619" y="4890052"/>
            <a:ext cx="8251632" cy="133331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94D94445-B82D-FC89-31EC-0131BAC363D7}"/>
              </a:ext>
            </a:extLst>
          </p:cNvPr>
          <p:cNvSpPr txBox="1"/>
          <p:nvPr/>
        </p:nvSpPr>
        <p:spPr>
          <a:xfrm>
            <a:off x="5489698" y="0"/>
            <a:ext cx="2170546" cy="369332"/>
          </a:xfrm>
          <a:prstGeom prst="rect">
            <a:avLst/>
          </a:prstGeom>
          <a:noFill/>
        </p:spPr>
        <p:txBody>
          <a:bodyPr wrap="square" rtlCol="0">
            <a:spAutoFit/>
          </a:bodyPr>
          <a:lstStyle/>
          <a:p>
            <a:r>
              <a:rPr lang="fr-FR" b="1" u="sng" dirty="0"/>
              <a:t>Loi sur l’eau</a:t>
            </a:r>
          </a:p>
        </p:txBody>
      </p:sp>
      <p:graphicFrame>
        <p:nvGraphicFramePr>
          <p:cNvPr id="6" name="Tableau 5">
            <a:extLst>
              <a:ext uri="{FF2B5EF4-FFF2-40B4-BE49-F238E27FC236}">
                <a16:creationId xmlns:a16="http://schemas.microsoft.com/office/drawing/2014/main" id="{ED739445-1F9C-9F09-F7A0-C1862DCFAAFC}"/>
              </a:ext>
            </a:extLst>
          </p:cNvPr>
          <p:cNvGraphicFramePr>
            <a:graphicFrameLocks noGrp="1"/>
          </p:cNvGraphicFramePr>
          <p:nvPr/>
        </p:nvGraphicFramePr>
        <p:xfrm>
          <a:off x="596931" y="3330754"/>
          <a:ext cx="10806548" cy="1148080"/>
        </p:xfrm>
        <a:graphic>
          <a:graphicData uri="http://schemas.openxmlformats.org/drawingml/2006/table">
            <a:tbl>
              <a:tblPr firstRow="1" bandRow="1">
                <a:tableStyleId>{5C22544A-7EE6-4342-B048-85BDC9FD1C3A}</a:tableStyleId>
              </a:tblPr>
              <a:tblGrid>
                <a:gridCol w="839988">
                  <a:extLst>
                    <a:ext uri="{9D8B030D-6E8A-4147-A177-3AD203B41FA5}">
                      <a16:colId xmlns:a16="http://schemas.microsoft.com/office/drawing/2014/main" val="2094124139"/>
                    </a:ext>
                  </a:extLst>
                </a:gridCol>
                <a:gridCol w="4793226">
                  <a:extLst>
                    <a:ext uri="{9D8B030D-6E8A-4147-A177-3AD203B41FA5}">
                      <a16:colId xmlns:a16="http://schemas.microsoft.com/office/drawing/2014/main" val="3261703795"/>
                    </a:ext>
                  </a:extLst>
                </a:gridCol>
                <a:gridCol w="3008671">
                  <a:extLst>
                    <a:ext uri="{9D8B030D-6E8A-4147-A177-3AD203B41FA5}">
                      <a16:colId xmlns:a16="http://schemas.microsoft.com/office/drawing/2014/main" val="2350097199"/>
                    </a:ext>
                  </a:extLst>
                </a:gridCol>
                <a:gridCol w="2164663">
                  <a:extLst>
                    <a:ext uri="{9D8B030D-6E8A-4147-A177-3AD203B41FA5}">
                      <a16:colId xmlns:a16="http://schemas.microsoft.com/office/drawing/2014/main" val="2157606321"/>
                    </a:ext>
                  </a:extLst>
                </a:gridCol>
              </a:tblGrid>
              <a:tr h="370840">
                <a:tc>
                  <a:txBody>
                    <a:bodyPr/>
                    <a:lstStyle/>
                    <a:p>
                      <a:r>
                        <a:rPr lang="fr-FR" sz="1200" dirty="0"/>
                        <a:t>Rubriques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Désignation de l’activité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Nature et volume des activités sur site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Régime</a:t>
                      </a:r>
                    </a:p>
                  </a:txBody>
                  <a:tcPr/>
                </a:tc>
                <a:extLst>
                  <a:ext uri="{0D108BD9-81ED-4DB2-BD59-A6C34878D82A}">
                    <a16:rowId xmlns:a16="http://schemas.microsoft.com/office/drawing/2014/main" val="3963203837"/>
                  </a:ext>
                </a:extLst>
              </a:tr>
              <a:tr h="370840">
                <a:tc>
                  <a:txBody>
                    <a:bodyPr/>
                    <a:lstStyle/>
                    <a:p>
                      <a:r>
                        <a:rPr lang="fr-FR" sz="900" dirty="0"/>
                        <a:t>2.1.5.0</a:t>
                      </a:r>
                    </a:p>
                  </a:txBody>
                  <a:tcPr/>
                </a:tc>
                <a:tc>
                  <a:txBody>
                    <a:bodyPr/>
                    <a:lstStyle/>
                    <a:p>
                      <a:r>
                        <a:rPr lang="fr-FR" sz="900" dirty="0"/>
                        <a:t>Rejet d'eaux pluviales dans les eaux douces superficielles ou sur le sol ou dans le sous-sol, la surface totale du projet, augmentée de la surface correspondant à la partie du bassin naturel dont les écoulements sont interceptés par le projet, étant: </a:t>
                      </a:r>
                    </a:p>
                    <a:p>
                      <a:r>
                        <a:rPr lang="fr-FR" sz="900" dirty="0"/>
                        <a:t>1°Supérieure ou égale à 20 ha (A); </a:t>
                      </a:r>
                    </a:p>
                    <a:p>
                      <a:r>
                        <a:rPr lang="fr-FR" sz="900" dirty="0"/>
                        <a:t>2°Supérieure à 1 ha mais inférieure à 20 ha (D).</a:t>
                      </a:r>
                    </a:p>
                  </a:txBody>
                  <a:tcPr/>
                </a:tc>
                <a:tc>
                  <a:txBody>
                    <a:bodyPr/>
                    <a:lstStyle/>
                    <a:p>
                      <a:r>
                        <a:rPr lang="fr-FR" sz="900" dirty="0"/>
                        <a:t>Le bassin versant intercepté (12,12 ha) par le projet étant supérieur à 1 ha mais inférieur à 20 ha. </a:t>
                      </a:r>
                    </a:p>
                  </a:txBody>
                  <a:tcPr/>
                </a:tc>
                <a:tc>
                  <a:txBody>
                    <a:bodyPr/>
                    <a:lstStyle/>
                    <a:p>
                      <a:pPr algn="ctr"/>
                      <a:r>
                        <a:rPr lang="fr-FR" sz="900" dirty="0"/>
                        <a:t>Déclaration</a:t>
                      </a:r>
                    </a:p>
                  </a:txBody>
                  <a:tcPr/>
                </a:tc>
                <a:extLst>
                  <a:ext uri="{0D108BD9-81ED-4DB2-BD59-A6C34878D82A}">
                    <a16:rowId xmlns:a16="http://schemas.microsoft.com/office/drawing/2014/main" val="3779761082"/>
                  </a:ext>
                </a:extLst>
              </a:tr>
            </a:tbl>
          </a:graphicData>
        </a:graphic>
      </p:graphicFrame>
      <p:pic>
        <p:nvPicPr>
          <p:cNvPr id="2" name="Image 1">
            <a:extLst>
              <a:ext uri="{FF2B5EF4-FFF2-40B4-BE49-F238E27FC236}">
                <a16:creationId xmlns:a16="http://schemas.microsoft.com/office/drawing/2014/main" id="{E19E8697-E85B-0C3F-01AE-4C8EEE14042F}"/>
              </a:ext>
            </a:extLst>
          </p:cNvPr>
          <p:cNvPicPr>
            <a:picLocks noChangeAspect="1"/>
          </p:cNvPicPr>
          <p:nvPr/>
        </p:nvPicPr>
        <p:blipFill>
          <a:blip r:embed="rId2">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sp>
        <p:nvSpPr>
          <p:cNvPr id="3" name="ZoneTexte 2">
            <a:extLst>
              <a:ext uri="{FF2B5EF4-FFF2-40B4-BE49-F238E27FC236}">
                <a16:creationId xmlns:a16="http://schemas.microsoft.com/office/drawing/2014/main" id="{C8B99159-29FE-42C4-D45E-33CCE8286540}"/>
              </a:ext>
            </a:extLst>
          </p:cNvPr>
          <p:cNvSpPr txBox="1"/>
          <p:nvPr/>
        </p:nvSpPr>
        <p:spPr>
          <a:xfrm>
            <a:off x="5099394" y="2987994"/>
            <a:ext cx="3918857" cy="276999"/>
          </a:xfrm>
          <a:prstGeom prst="rect">
            <a:avLst/>
          </a:prstGeom>
          <a:noFill/>
        </p:spPr>
        <p:txBody>
          <a:bodyPr wrap="square" rtlCol="0">
            <a:spAutoFit/>
          </a:bodyPr>
          <a:lstStyle/>
          <a:p>
            <a:r>
              <a:rPr lang="fr-FR" sz="1200" b="1" dirty="0"/>
              <a:t>Projet d’extension</a:t>
            </a:r>
          </a:p>
        </p:txBody>
      </p:sp>
      <p:graphicFrame>
        <p:nvGraphicFramePr>
          <p:cNvPr id="4" name="Tableau 3">
            <a:extLst>
              <a:ext uri="{FF2B5EF4-FFF2-40B4-BE49-F238E27FC236}">
                <a16:creationId xmlns:a16="http://schemas.microsoft.com/office/drawing/2014/main" id="{1ADD5FC6-2E0A-CB4A-8E7A-9442AE523BC3}"/>
              </a:ext>
            </a:extLst>
          </p:cNvPr>
          <p:cNvGraphicFramePr>
            <a:graphicFrameLocks noGrp="1"/>
          </p:cNvGraphicFramePr>
          <p:nvPr/>
        </p:nvGraphicFramePr>
        <p:xfrm>
          <a:off x="531616" y="1363733"/>
          <a:ext cx="10806548" cy="1148080"/>
        </p:xfrm>
        <a:graphic>
          <a:graphicData uri="http://schemas.openxmlformats.org/drawingml/2006/table">
            <a:tbl>
              <a:tblPr firstRow="1" bandRow="1">
                <a:tableStyleId>{5C22544A-7EE6-4342-B048-85BDC9FD1C3A}</a:tableStyleId>
              </a:tblPr>
              <a:tblGrid>
                <a:gridCol w="839988">
                  <a:extLst>
                    <a:ext uri="{9D8B030D-6E8A-4147-A177-3AD203B41FA5}">
                      <a16:colId xmlns:a16="http://schemas.microsoft.com/office/drawing/2014/main" val="2094124139"/>
                    </a:ext>
                  </a:extLst>
                </a:gridCol>
                <a:gridCol w="4793226">
                  <a:extLst>
                    <a:ext uri="{9D8B030D-6E8A-4147-A177-3AD203B41FA5}">
                      <a16:colId xmlns:a16="http://schemas.microsoft.com/office/drawing/2014/main" val="3261703795"/>
                    </a:ext>
                  </a:extLst>
                </a:gridCol>
                <a:gridCol w="3008671">
                  <a:extLst>
                    <a:ext uri="{9D8B030D-6E8A-4147-A177-3AD203B41FA5}">
                      <a16:colId xmlns:a16="http://schemas.microsoft.com/office/drawing/2014/main" val="2350097199"/>
                    </a:ext>
                  </a:extLst>
                </a:gridCol>
                <a:gridCol w="2164663">
                  <a:extLst>
                    <a:ext uri="{9D8B030D-6E8A-4147-A177-3AD203B41FA5}">
                      <a16:colId xmlns:a16="http://schemas.microsoft.com/office/drawing/2014/main" val="2157606321"/>
                    </a:ext>
                  </a:extLst>
                </a:gridCol>
              </a:tblGrid>
              <a:tr h="370840">
                <a:tc>
                  <a:txBody>
                    <a:bodyPr/>
                    <a:lstStyle/>
                    <a:p>
                      <a:r>
                        <a:rPr lang="fr-FR" sz="1200" dirty="0"/>
                        <a:t>Rubriques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Désignation de l’activité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Nature et volume des activités sur site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Régime</a:t>
                      </a:r>
                    </a:p>
                  </a:txBody>
                  <a:tcPr/>
                </a:tc>
                <a:extLst>
                  <a:ext uri="{0D108BD9-81ED-4DB2-BD59-A6C34878D82A}">
                    <a16:rowId xmlns:a16="http://schemas.microsoft.com/office/drawing/2014/main" val="3963203837"/>
                  </a:ext>
                </a:extLst>
              </a:tr>
              <a:tr h="370840">
                <a:tc>
                  <a:txBody>
                    <a:bodyPr/>
                    <a:lstStyle/>
                    <a:p>
                      <a:r>
                        <a:rPr lang="fr-FR" sz="900" dirty="0"/>
                        <a:t>2.1.5.0</a:t>
                      </a:r>
                    </a:p>
                  </a:txBody>
                  <a:tcPr/>
                </a:tc>
                <a:tc>
                  <a:txBody>
                    <a:bodyPr/>
                    <a:lstStyle/>
                    <a:p>
                      <a:r>
                        <a:rPr lang="fr-FR" sz="900" dirty="0"/>
                        <a:t>Rejet d'eaux pluviales dans les eaux douces superficielles ou sur le sol ou dans le sous-sol, la surface totale du projet, augmentée de la surface correspondant à la partie du bassin naturel dont les écoulements sont interceptés par le projet, étant: </a:t>
                      </a:r>
                    </a:p>
                    <a:p>
                      <a:r>
                        <a:rPr lang="fr-FR" sz="900" dirty="0"/>
                        <a:t>1°Supérieure ou égale à 20 ha (A); </a:t>
                      </a:r>
                    </a:p>
                    <a:p>
                      <a:r>
                        <a:rPr lang="fr-FR" sz="900" dirty="0"/>
                        <a:t>2°Supérieure à 1 ha mais inférieure à 20 ha (D).</a:t>
                      </a:r>
                    </a:p>
                  </a:txBody>
                  <a:tcPr/>
                </a:tc>
                <a:tc>
                  <a:txBody>
                    <a:bodyPr/>
                    <a:lstStyle/>
                    <a:p>
                      <a:r>
                        <a:rPr lang="fr-FR" sz="900" dirty="0"/>
                        <a:t>Bassin versant intercepté inférieur aux seuils</a:t>
                      </a:r>
                    </a:p>
                  </a:txBody>
                  <a:tcPr/>
                </a:tc>
                <a:tc>
                  <a:txBody>
                    <a:bodyPr/>
                    <a:lstStyle/>
                    <a:p>
                      <a:pPr algn="ctr"/>
                      <a:r>
                        <a:rPr lang="fr-FR" sz="900" dirty="0"/>
                        <a:t>Non classé</a:t>
                      </a:r>
                    </a:p>
                  </a:txBody>
                  <a:tcPr/>
                </a:tc>
                <a:extLst>
                  <a:ext uri="{0D108BD9-81ED-4DB2-BD59-A6C34878D82A}">
                    <a16:rowId xmlns:a16="http://schemas.microsoft.com/office/drawing/2014/main" val="3779761082"/>
                  </a:ext>
                </a:extLst>
              </a:tr>
            </a:tbl>
          </a:graphicData>
        </a:graphic>
      </p:graphicFrame>
      <p:sp>
        <p:nvSpPr>
          <p:cNvPr id="7" name="ZoneTexte 6">
            <a:extLst>
              <a:ext uri="{FF2B5EF4-FFF2-40B4-BE49-F238E27FC236}">
                <a16:creationId xmlns:a16="http://schemas.microsoft.com/office/drawing/2014/main" id="{FD98EFEB-4E7B-58E5-E417-E216A69B32AC}"/>
              </a:ext>
            </a:extLst>
          </p:cNvPr>
          <p:cNvSpPr txBox="1"/>
          <p:nvPr/>
        </p:nvSpPr>
        <p:spPr>
          <a:xfrm>
            <a:off x="5099394" y="918312"/>
            <a:ext cx="3918857" cy="276999"/>
          </a:xfrm>
          <a:prstGeom prst="rect">
            <a:avLst/>
          </a:prstGeom>
          <a:noFill/>
        </p:spPr>
        <p:txBody>
          <a:bodyPr wrap="square" rtlCol="0">
            <a:spAutoFit/>
          </a:bodyPr>
          <a:lstStyle/>
          <a:p>
            <a:r>
              <a:rPr lang="fr-FR" sz="1200" b="1" dirty="0"/>
              <a:t>Carrière existante</a:t>
            </a:r>
          </a:p>
        </p:txBody>
      </p:sp>
      <p:sp>
        <p:nvSpPr>
          <p:cNvPr id="8" name="ZoneTexte 7">
            <a:extLst>
              <a:ext uri="{FF2B5EF4-FFF2-40B4-BE49-F238E27FC236}">
                <a16:creationId xmlns:a16="http://schemas.microsoft.com/office/drawing/2014/main" id="{7329FDEA-1E00-4861-129B-A040FD9AB547}"/>
              </a:ext>
            </a:extLst>
          </p:cNvPr>
          <p:cNvSpPr txBox="1"/>
          <p:nvPr/>
        </p:nvSpPr>
        <p:spPr>
          <a:xfrm>
            <a:off x="838200" y="5023036"/>
            <a:ext cx="8822858" cy="1200329"/>
          </a:xfrm>
          <a:prstGeom prst="rect">
            <a:avLst/>
          </a:prstGeom>
          <a:noFill/>
        </p:spPr>
        <p:txBody>
          <a:bodyPr wrap="square" rtlCol="0">
            <a:spAutoFit/>
          </a:bodyPr>
          <a:lstStyle/>
          <a:p>
            <a:r>
              <a:rPr lang="fr-FR" dirty="0"/>
              <a:t>Procédures embarquées : </a:t>
            </a:r>
          </a:p>
          <a:p>
            <a:r>
              <a:rPr lang="fr-FR" dirty="0"/>
              <a:t>	- loi sur l’eau </a:t>
            </a:r>
          </a:p>
          <a:p>
            <a:r>
              <a:rPr lang="fr-FR" dirty="0"/>
              <a:t>	- pas de défrichement </a:t>
            </a:r>
          </a:p>
          <a:p>
            <a:r>
              <a:rPr lang="fr-FR" dirty="0"/>
              <a:t>	- pas de DDEP ( Dossier de dérogation de destruction d’espèces protégées) </a:t>
            </a:r>
          </a:p>
        </p:txBody>
      </p:sp>
      <p:sp>
        <p:nvSpPr>
          <p:cNvPr id="12" name="Espace réservé du numéro de diapositive 11">
            <a:extLst>
              <a:ext uri="{FF2B5EF4-FFF2-40B4-BE49-F238E27FC236}">
                <a16:creationId xmlns:a16="http://schemas.microsoft.com/office/drawing/2014/main" id="{A585F436-CC0C-288B-C706-90EB756C8515}"/>
              </a:ext>
            </a:extLst>
          </p:cNvPr>
          <p:cNvSpPr>
            <a:spLocks noGrp="1"/>
          </p:cNvSpPr>
          <p:nvPr>
            <p:ph type="sldNum" sz="quarter" idx="12"/>
          </p:nvPr>
        </p:nvSpPr>
        <p:spPr/>
        <p:txBody>
          <a:bodyPr/>
          <a:lstStyle/>
          <a:p>
            <a:fld id="{B89029C3-015E-4F01-859F-E20F5DA51342}" type="slidenum">
              <a:rPr lang="fr-FR" smtClean="0"/>
              <a:t>13</a:t>
            </a:fld>
            <a:endParaRPr lang="fr-FR"/>
          </a:p>
        </p:txBody>
      </p:sp>
    </p:spTree>
    <p:extLst>
      <p:ext uri="{BB962C8B-B14F-4D97-AF65-F5344CB8AC3E}">
        <p14:creationId xmlns:p14="http://schemas.microsoft.com/office/powerpoint/2010/main" val="32843866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A4C70-9D46-D5F2-F6E2-567671D6BF72}"/>
            </a:ext>
          </a:extLst>
        </p:cNvPr>
        <p:cNvGrpSpPr/>
        <p:nvPr/>
      </p:nvGrpSpPr>
      <p:grpSpPr>
        <a:xfrm>
          <a:off x="0" y="0"/>
          <a:ext cx="0" cy="0"/>
          <a:chOff x="0" y="0"/>
          <a:chExt cx="0" cy="0"/>
        </a:xfrm>
      </p:grpSpPr>
      <p:sp>
        <p:nvSpPr>
          <p:cNvPr id="25" name="ZoneTexte 24">
            <a:extLst>
              <a:ext uri="{FF2B5EF4-FFF2-40B4-BE49-F238E27FC236}">
                <a16:creationId xmlns:a16="http://schemas.microsoft.com/office/drawing/2014/main" id="{D9B3D50F-7331-0CCB-8530-47FA6D37112F}"/>
              </a:ext>
            </a:extLst>
          </p:cNvPr>
          <p:cNvSpPr txBox="1"/>
          <p:nvPr/>
        </p:nvSpPr>
        <p:spPr>
          <a:xfrm>
            <a:off x="136534" y="2135423"/>
            <a:ext cx="4135369" cy="1477328"/>
          </a:xfrm>
          <a:prstGeom prst="rect">
            <a:avLst/>
          </a:prstGeom>
          <a:solidFill>
            <a:schemeClr val="accent6"/>
          </a:solidFill>
          <a:ln>
            <a:solidFill>
              <a:schemeClr val="tx1"/>
            </a:solidFill>
          </a:ln>
        </p:spPr>
        <p:txBody>
          <a:bodyPr wrap="square" rtlCol="0">
            <a:spAutoFit/>
          </a:bodyPr>
          <a:lstStyle/>
          <a:p>
            <a:r>
              <a:rPr lang="fr-FR" dirty="0"/>
              <a:t>Analyse des enjeux </a:t>
            </a:r>
          </a:p>
          <a:p>
            <a:r>
              <a:rPr lang="fr-FR" dirty="0"/>
              <a:t>Ecologie </a:t>
            </a:r>
          </a:p>
          <a:p>
            <a:r>
              <a:rPr lang="fr-FR" dirty="0"/>
              <a:t>Paysage</a:t>
            </a:r>
          </a:p>
          <a:p>
            <a:r>
              <a:rPr lang="fr-FR" dirty="0"/>
              <a:t>Eau ( superficielles et souterraines ) </a:t>
            </a:r>
          </a:p>
          <a:p>
            <a:r>
              <a:rPr lang="fr-FR" dirty="0"/>
              <a:t>Commodités du voisinage ( bruit air trafic)</a:t>
            </a:r>
          </a:p>
        </p:txBody>
      </p:sp>
      <p:sp>
        <p:nvSpPr>
          <p:cNvPr id="26" name="ZoneTexte 25">
            <a:extLst>
              <a:ext uri="{FF2B5EF4-FFF2-40B4-BE49-F238E27FC236}">
                <a16:creationId xmlns:a16="http://schemas.microsoft.com/office/drawing/2014/main" id="{4EE1A285-DA9A-DBFE-04FD-B142981B23E5}"/>
              </a:ext>
            </a:extLst>
          </p:cNvPr>
          <p:cNvSpPr txBox="1"/>
          <p:nvPr/>
        </p:nvSpPr>
        <p:spPr>
          <a:xfrm>
            <a:off x="160673" y="4136351"/>
            <a:ext cx="2043545" cy="923330"/>
          </a:xfrm>
          <a:prstGeom prst="rect">
            <a:avLst/>
          </a:prstGeom>
          <a:noFill/>
          <a:ln>
            <a:solidFill>
              <a:schemeClr val="tx1"/>
            </a:solidFill>
          </a:ln>
        </p:spPr>
        <p:txBody>
          <a:bodyPr wrap="square" rtlCol="0">
            <a:spAutoFit/>
          </a:bodyPr>
          <a:lstStyle/>
          <a:p>
            <a:r>
              <a:rPr lang="fr-FR" dirty="0"/>
              <a:t>Etude du gisement </a:t>
            </a:r>
          </a:p>
          <a:p>
            <a:r>
              <a:rPr lang="fr-FR" dirty="0"/>
              <a:t>Géologie </a:t>
            </a:r>
          </a:p>
          <a:p>
            <a:r>
              <a:rPr lang="fr-FR" dirty="0"/>
              <a:t>Stabilité</a:t>
            </a:r>
          </a:p>
        </p:txBody>
      </p:sp>
      <p:sp>
        <p:nvSpPr>
          <p:cNvPr id="27" name="ZoneTexte 26">
            <a:extLst>
              <a:ext uri="{FF2B5EF4-FFF2-40B4-BE49-F238E27FC236}">
                <a16:creationId xmlns:a16="http://schemas.microsoft.com/office/drawing/2014/main" id="{3AC50F1D-BE13-F41E-C598-D5E3BB08FBBD}"/>
              </a:ext>
            </a:extLst>
          </p:cNvPr>
          <p:cNvSpPr txBox="1"/>
          <p:nvPr/>
        </p:nvSpPr>
        <p:spPr>
          <a:xfrm>
            <a:off x="5877880" y="2038892"/>
            <a:ext cx="2432005" cy="1754326"/>
          </a:xfrm>
          <a:prstGeom prst="rect">
            <a:avLst/>
          </a:prstGeom>
          <a:noFill/>
          <a:ln>
            <a:solidFill>
              <a:schemeClr val="tx1"/>
            </a:solidFill>
          </a:ln>
        </p:spPr>
        <p:txBody>
          <a:bodyPr wrap="square" rtlCol="0">
            <a:spAutoFit/>
          </a:bodyPr>
          <a:lstStyle/>
          <a:p>
            <a:r>
              <a:rPr lang="fr-FR" dirty="0"/>
              <a:t>Définition du projet : </a:t>
            </a:r>
          </a:p>
          <a:p>
            <a:r>
              <a:rPr lang="fr-FR" dirty="0"/>
              <a:t>Production </a:t>
            </a:r>
          </a:p>
          <a:p>
            <a:r>
              <a:rPr lang="fr-FR" dirty="0"/>
              <a:t>Durée</a:t>
            </a:r>
          </a:p>
          <a:p>
            <a:r>
              <a:rPr lang="fr-FR" dirty="0"/>
              <a:t>Méthode d’exploitation</a:t>
            </a:r>
          </a:p>
          <a:p>
            <a:r>
              <a:rPr lang="fr-FR" dirty="0"/>
              <a:t>Phasage </a:t>
            </a:r>
          </a:p>
          <a:p>
            <a:r>
              <a:rPr lang="fr-FR" dirty="0"/>
              <a:t>Remise en état </a:t>
            </a:r>
          </a:p>
        </p:txBody>
      </p:sp>
      <p:sp>
        <p:nvSpPr>
          <p:cNvPr id="28" name="ZoneTexte 27">
            <a:extLst>
              <a:ext uri="{FF2B5EF4-FFF2-40B4-BE49-F238E27FC236}">
                <a16:creationId xmlns:a16="http://schemas.microsoft.com/office/drawing/2014/main" id="{86D94D35-5AFF-E1B6-9863-F7A6E8497B56}"/>
              </a:ext>
            </a:extLst>
          </p:cNvPr>
          <p:cNvSpPr txBox="1"/>
          <p:nvPr/>
        </p:nvSpPr>
        <p:spPr>
          <a:xfrm>
            <a:off x="136534" y="753057"/>
            <a:ext cx="2995352" cy="646331"/>
          </a:xfrm>
          <a:prstGeom prst="rect">
            <a:avLst/>
          </a:prstGeom>
          <a:noFill/>
          <a:ln>
            <a:solidFill>
              <a:schemeClr val="tx1"/>
            </a:solidFill>
          </a:ln>
        </p:spPr>
        <p:txBody>
          <a:bodyPr wrap="square" rtlCol="0">
            <a:spAutoFit/>
          </a:bodyPr>
          <a:lstStyle/>
          <a:p>
            <a:r>
              <a:rPr lang="fr-FR" dirty="0"/>
              <a:t>Besoins de la clientèle CADAC</a:t>
            </a:r>
          </a:p>
          <a:p>
            <a:r>
              <a:rPr lang="fr-FR" dirty="0"/>
              <a:t>Zone de chalandise  </a:t>
            </a:r>
          </a:p>
        </p:txBody>
      </p:sp>
      <p:sp>
        <p:nvSpPr>
          <p:cNvPr id="29" name="ZoneTexte 28">
            <a:extLst>
              <a:ext uri="{FF2B5EF4-FFF2-40B4-BE49-F238E27FC236}">
                <a16:creationId xmlns:a16="http://schemas.microsoft.com/office/drawing/2014/main" id="{7F054631-5501-432A-E9D8-1DA88F795FE4}"/>
              </a:ext>
            </a:extLst>
          </p:cNvPr>
          <p:cNvSpPr txBox="1"/>
          <p:nvPr/>
        </p:nvSpPr>
        <p:spPr>
          <a:xfrm>
            <a:off x="3901830" y="75804"/>
            <a:ext cx="8632093" cy="369332"/>
          </a:xfrm>
          <a:prstGeom prst="rect">
            <a:avLst/>
          </a:prstGeom>
          <a:noFill/>
        </p:spPr>
        <p:txBody>
          <a:bodyPr wrap="square" rtlCol="0">
            <a:spAutoFit/>
          </a:bodyPr>
          <a:lstStyle/>
          <a:p>
            <a:r>
              <a:rPr lang="fr-FR" b="1" u="sng" dirty="0"/>
              <a:t>Réflexion sur le projet de développement du site </a:t>
            </a:r>
          </a:p>
        </p:txBody>
      </p:sp>
      <p:sp>
        <p:nvSpPr>
          <p:cNvPr id="30" name="ZoneTexte 29">
            <a:extLst>
              <a:ext uri="{FF2B5EF4-FFF2-40B4-BE49-F238E27FC236}">
                <a16:creationId xmlns:a16="http://schemas.microsoft.com/office/drawing/2014/main" id="{FE42350E-B345-08E2-4841-19C4953A281F}"/>
              </a:ext>
            </a:extLst>
          </p:cNvPr>
          <p:cNvSpPr txBox="1"/>
          <p:nvPr/>
        </p:nvSpPr>
        <p:spPr>
          <a:xfrm>
            <a:off x="9617331" y="2412422"/>
            <a:ext cx="2553676" cy="923330"/>
          </a:xfrm>
          <a:prstGeom prst="rect">
            <a:avLst/>
          </a:prstGeom>
          <a:noFill/>
          <a:ln>
            <a:solidFill>
              <a:schemeClr val="tx1"/>
            </a:solidFill>
          </a:ln>
        </p:spPr>
        <p:txBody>
          <a:bodyPr wrap="square" rtlCol="0">
            <a:spAutoFit/>
          </a:bodyPr>
          <a:lstStyle/>
          <a:p>
            <a:r>
              <a:rPr lang="fr-FR" dirty="0"/>
              <a:t>Autorisation préfectorale</a:t>
            </a:r>
          </a:p>
          <a:p>
            <a:r>
              <a:rPr lang="fr-FR" dirty="0"/>
              <a:t>Au titre ICPE </a:t>
            </a:r>
          </a:p>
          <a:p>
            <a:r>
              <a:rPr lang="fr-FR" dirty="0"/>
              <a:t>Loi  Industrie Verte</a:t>
            </a:r>
          </a:p>
        </p:txBody>
      </p:sp>
      <p:pic>
        <p:nvPicPr>
          <p:cNvPr id="31" name="Image 30">
            <a:extLst>
              <a:ext uri="{FF2B5EF4-FFF2-40B4-BE49-F238E27FC236}">
                <a16:creationId xmlns:a16="http://schemas.microsoft.com/office/drawing/2014/main" id="{5E7BCE26-735E-6420-B018-BFE99B94FA83}"/>
              </a:ext>
            </a:extLst>
          </p:cNvPr>
          <p:cNvPicPr>
            <a:picLocks noChangeAspect="1"/>
          </p:cNvPicPr>
          <p:nvPr/>
        </p:nvPicPr>
        <p:blipFill>
          <a:blip r:embed="rId2">
            <a:extLst>
              <a:ext uri="{28A0092B-C50C-407E-A947-70E740481C1C}">
                <a14:useLocalDpi xmlns:a14="http://schemas.microsoft.com/office/drawing/2010/main" val="0"/>
              </a:ext>
            </a:extLst>
          </a:blip>
          <a:srcRect l="53873"/>
          <a:stretch/>
        </p:blipFill>
        <p:spPr>
          <a:xfrm>
            <a:off x="71051" y="88030"/>
            <a:ext cx="541387" cy="371067"/>
          </a:xfrm>
          <a:prstGeom prst="rect">
            <a:avLst/>
          </a:prstGeom>
        </p:spPr>
      </p:pic>
      <p:sp>
        <p:nvSpPr>
          <p:cNvPr id="32" name="Flèche : droite 31">
            <a:extLst>
              <a:ext uri="{FF2B5EF4-FFF2-40B4-BE49-F238E27FC236}">
                <a16:creationId xmlns:a16="http://schemas.microsoft.com/office/drawing/2014/main" id="{6BE1F5EA-D96B-8974-5D8C-601B288BC4DC}"/>
              </a:ext>
            </a:extLst>
          </p:cNvPr>
          <p:cNvSpPr/>
          <p:nvPr/>
        </p:nvSpPr>
        <p:spPr>
          <a:xfrm rot="1302907">
            <a:off x="3256666" y="1391237"/>
            <a:ext cx="2663530" cy="28213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Flèche : droite 32">
            <a:extLst>
              <a:ext uri="{FF2B5EF4-FFF2-40B4-BE49-F238E27FC236}">
                <a16:creationId xmlns:a16="http://schemas.microsoft.com/office/drawing/2014/main" id="{CE7F1AF3-9B5A-FC0C-26BC-23D6340F4508}"/>
              </a:ext>
            </a:extLst>
          </p:cNvPr>
          <p:cNvSpPr/>
          <p:nvPr/>
        </p:nvSpPr>
        <p:spPr>
          <a:xfrm>
            <a:off x="4418034" y="2692528"/>
            <a:ext cx="1313714" cy="28213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Flèche : droite 33">
            <a:extLst>
              <a:ext uri="{FF2B5EF4-FFF2-40B4-BE49-F238E27FC236}">
                <a16:creationId xmlns:a16="http://schemas.microsoft.com/office/drawing/2014/main" id="{40587D46-70B6-5605-0F72-5509AA582533}"/>
              </a:ext>
            </a:extLst>
          </p:cNvPr>
          <p:cNvSpPr/>
          <p:nvPr/>
        </p:nvSpPr>
        <p:spPr>
          <a:xfrm rot="20538153">
            <a:off x="2261771" y="4158680"/>
            <a:ext cx="3635673" cy="28213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Flèche : droite 34">
            <a:extLst>
              <a:ext uri="{FF2B5EF4-FFF2-40B4-BE49-F238E27FC236}">
                <a16:creationId xmlns:a16="http://schemas.microsoft.com/office/drawing/2014/main" id="{6DC1D712-A030-A84B-BC1E-98C4B214F78F}"/>
              </a:ext>
            </a:extLst>
          </p:cNvPr>
          <p:cNvSpPr/>
          <p:nvPr/>
        </p:nvSpPr>
        <p:spPr>
          <a:xfrm>
            <a:off x="8525164" y="2707830"/>
            <a:ext cx="1006426" cy="28213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space réservé du numéro de diapositive 35">
            <a:extLst>
              <a:ext uri="{FF2B5EF4-FFF2-40B4-BE49-F238E27FC236}">
                <a16:creationId xmlns:a16="http://schemas.microsoft.com/office/drawing/2014/main" id="{D6D03E65-D43D-C479-137E-C16D1684E937}"/>
              </a:ext>
            </a:extLst>
          </p:cNvPr>
          <p:cNvSpPr>
            <a:spLocks noGrp="1"/>
          </p:cNvSpPr>
          <p:nvPr>
            <p:ph type="sldNum" sz="quarter" idx="12"/>
          </p:nvPr>
        </p:nvSpPr>
        <p:spPr/>
        <p:txBody>
          <a:bodyPr/>
          <a:lstStyle/>
          <a:p>
            <a:fld id="{B89029C3-015E-4F01-859F-E20F5DA51342}" type="slidenum">
              <a:rPr lang="fr-FR" smtClean="0"/>
              <a:t>14</a:t>
            </a:fld>
            <a:endParaRPr lang="fr-FR"/>
          </a:p>
        </p:txBody>
      </p:sp>
    </p:spTree>
    <p:extLst>
      <p:ext uri="{BB962C8B-B14F-4D97-AF65-F5344CB8AC3E}">
        <p14:creationId xmlns:p14="http://schemas.microsoft.com/office/powerpoint/2010/main" val="1035742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au 17">
            <a:extLst>
              <a:ext uri="{FF2B5EF4-FFF2-40B4-BE49-F238E27FC236}">
                <a16:creationId xmlns:a16="http://schemas.microsoft.com/office/drawing/2014/main" id="{9216722C-6AF0-84A8-9BE4-F3481AB4FFFD}"/>
              </a:ext>
            </a:extLst>
          </p:cNvPr>
          <p:cNvGraphicFramePr>
            <a:graphicFrameLocks noGrp="1"/>
          </p:cNvGraphicFramePr>
          <p:nvPr>
            <p:extLst>
              <p:ext uri="{D42A27DB-BD31-4B8C-83A1-F6EECF244321}">
                <p14:modId xmlns:p14="http://schemas.microsoft.com/office/powerpoint/2010/main" val="2848376247"/>
              </p:ext>
            </p:extLst>
          </p:nvPr>
        </p:nvGraphicFramePr>
        <p:xfrm>
          <a:off x="41818" y="897986"/>
          <a:ext cx="4730308" cy="5751001"/>
        </p:xfrm>
        <a:graphic>
          <a:graphicData uri="http://schemas.openxmlformats.org/drawingml/2006/table">
            <a:tbl>
              <a:tblPr firstRow="1" bandRow="1">
                <a:tableStyleId>{5C22544A-7EE6-4342-B048-85BDC9FD1C3A}</a:tableStyleId>
              </a:tblPr>
              <a:tblGrid>
                <a:gridCol w="2365154">
                  <a:extLst>
                    <a:ext uri="{9D8B030D-6E8A-4147-A177-3AD203B41FA5}">
                      <a16:colId xmlns:a16="http://schemas.microsoft.com/office/drawing/2014/main" val="3290670723"/>
                    </a:ext>
                  </a:extLst>
                </a:gridCol>
                <a:gridCol w="2365154">
                  <a:extLst>
                    <a:ext uri="{9D8B030D-6E8A-4147-A177-3AD203B41FA5}">
                      <a16:colId xmlns:a16="http://schemas.microsoft.com/office/drawing/2014/main" val="1954342589"/>
                    </a:ext>
                  </a:extLst>
                </a:gridCol>
              </a:tblGrid>
              <a:tr h="383250">
                <a:tc gridSpan="2">
                  <a:txBody>
                    <a:bodyPr/>
                    <a:lstStyle/>
                    <a:p>
                      <a:pPr algn="ctr"/>
                      <a:r>
                        <a:rPr lang="fr-FR" dirty="0"/>
                        <a:t>Ecologie </a:t>
                      </a:r>
                    </a:p>
                  </a:txBody>
                  <a:tcPr>
                    <a:lnB w="12700" cap="flat" cmpd="sng" algn="ctr">
                      <a:solidFill>
                        <a:schemeClr val="tx1"/>
                      </a:solidFill>
                      <a:prstDash val="solid"/>
                      <a:round/>
                      <a:headEnd type="none" w="med" len="med"/>
                      <a:tailEnd type="none" w="med" len="med"/>
                    </a:lnB>
                  </a:tcPr>
                </a:tc>
                <a:tc hMerge="1">
                  <a:txBody>
                    <a:bodyPr/>
                    <a:lstStyle/>
                    <a:p>
                      <a:endParaRPr lang="fr-FR"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6049470"/>
                  </a:ext>
                </a:extLst>
              </a:tr>
              <a:tr h="383250">
                <a:tc>
                  <a:txBody>
                    <a:bodyPr/>
                    <a:lstStyle/>
                    <a:p>
                      <a:r>
                        <a:rPr lang="fr-FR" dirty="0"/>
                        <a:t>Personnel</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dirty="0"/>
                        <a:t>Missions </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8120049"/>
                  </a:ext>
                </a:extLst>
              </a:tr>
              <a:tr h="1617191">
                <a:tc>
                  <a:txBody>
                    <a:bodyPr/>
                    <a:lstStyle/>
                    <a:p>
                      <a:r>
                        <a:rPr lang="fr-FR" sz="1200" dirty="0"/>
                        <a:t>M.VIGANT Sylvain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fr-FR" dirty="0"/>
                    </a:p>
                    <a:p>
                      <a:endParaRPr lang="fr-FR" dirty="0"/>
                    </a:p>
                    <a:p>
                      <a:r>
                        <a:rPr lang="fr-FR" sz="1200" dirty="0"/>
                        <a:t>Coordination générale de l’étude </a:t>
                      </a:r>
                    </a:p>
                    <a:p>
                      <a:r>
                        <a:rPr lang="fr-FR" sz="1200" dirty="0"/>
                        <a:t>Rédaction de l’état initial Faune/Flore</a:t>
                      </a:r>
                    </a:p>
                    <a:p>
                      <a:r>
                        <a:rPr lang="fr-FR" sz="1200" dirty="0"/>
                        <a:t>Rédaction VNEI (Volet Naturel de l’Etude d’Impact)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54059256"/>
                  </a:ext>
                </a:extLst>
              </a:tr>
              <a:tr h="1381229">
                <a:tc>
                  <a:txBody>
                    <a:bodyPr/>
                    <a:lstStyle/>
                    <a:p>
                      <a:r>
                        <a:rPr lang="fr-FR" sz="1200" dirty="0"/>
                        <a:t>M.SOLTYS Thibault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fr-FR" dirty="0"/>
                    </a:p>
                    <a:p>
                      <a:endParaRPr lang="fr-FR" dirty="0"/>
                    </a:p>
                    <a:p>
                      <a:endParaRPr lang="fr-FR" dirty="0"/>
                    </a:p>
                    <a:p>
                      <a:r>
                        <a:rPr lang="fr-FR" sz="1200" dirty="0"/>
                        <a:t>Expertises Flore/ Habitats Naturels et pédologie Zone humide &amp; Entomologie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27179315"/>
                  </a:ext>
                </a:extLst>
              </a:tr>
              <a:tr h="898430">
                <a:tc>
                  <a:txBody>
                    <a:bodyPr/>
                    <a:lstStyle/>
                    <a:p>
                      <a:r>
                        <a:rPr lang="fr-FR" sz="1200" dirty="0"/>
                        <a:t>M. LANDEAU Rémi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fr-FR" sz="1800" dirty="0"/>
                    </a:p>
                    <a:p>
                      <a:endParaRPr lang="fr-FR" sz="1800" dirty="0"/>
                    </a:p>
                    <a:p>
                      <a:r>
                        <a:rPr lang="fr-FR" sz="1200" dirty="0"/>
                        <a:t>Expertises faune vertébrés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13974714"/>
                  </a:ext>
                </a:extLst>
              </a:tr>
              <a:tr h="927680">
                <a:tc>
                  <a:txBody>
                    <a:bodyPr/>
                    <a:lstStyle/>
                    <a:p>
                      <a:r>
                        <a:rPr lang="fr-FR" sz="1200" dirty="0"/>
                        <a:t>M. GIRARD Lilian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fr-FR" sz="1200" dirty="0"/>
                    </a:p>
                    <a:p>
                      <a:endParaRPr lang="fr-FR" sz="1200" dirty="0"/>
                    </a:p>
                    <a:p>
                      <a:endParaRPr lang="fr-FR" sz="1200" dirty="0"/>
                    </a:p>
                    <a:p>
                      <a:endParaRPr lang="fr-FR" sz="1200" dirty="0"/>
                    </a:p>
                    <a:p>
                      <a:r>
                        <a:rPr lang="fr-FR" sz="1200" dirty="0"/>
                        <a:t>Expertises chiroptérologiques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20985052"/>
                  </a:ext>
                </a:extLst>
              </a:tr>
            </a:tbl>
          </a:graphicData>
        </a:graphic>
      </p:graphicFrame>
      <p:pic>
        <p:nvPicPr>
          <p:cNvPr id="23" name="Image 22" descr="Une image contenant capture d’écran, Graphique, Police, graphisme&#10;&#10;Description générée automatiquement">
            <a:extLst>
              <a:ext uri="{FF2B5EF4-FFF2-40B4-BE49-F238E27FC236}">
                <a16:creationId xmlns:a16="http://schemas.microsoft.com/office/drawing/2014/main" id="{392F71B3-1BAC-544C-E086-1974872A38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5616" y="1673270"/>
            <a:ext cx="2014855" cy="688975"/>
          </a:xfrm>
          <a:prstGeom prst="rect">
            <a:avLst/>
          </a:prstGeom>
        </p:spPr>
      </p:pic>
      <p:pic>
        <p:nvPicPr>
          <p:cNvPr id="24" name="Image 23" descr="Une image contenant texte, Graphique, logo, vert&#10;&#10;Description générée automatiquement">
            <a:extLst>
              <a:ext uri="{FF2B5EF4-FFF2-40B4-BE49-F238E27FC236}">
                <a16:creationId xmlns:a16="http://schemas.microsoft.com/office/drawing/2014/main" id="{58622856-A5EE-DA96-1955-538BAD57318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15197" y="3429000"/>
            <a:ext cx="688975" cy="688975"/>
          </a:xfrm>
          <a:prstGeom prst="rect">
            <a:avLst/>
          </a:prstGeom>
          <a:noFill/>
          <a:ln>
            <a:noFill/>
          </a:ln>
        </p:spPr>
      </p:pic>
      <p:pic>
        <p:nvPicPr>
          <p:cNvPr id="25" name="Image 24" descr="Une image contenant oiseau, texte, logo&#10;&#10;Description générée automatiquement">
            <a:extLst>
              <a:ext uri="{FF2B5EF4-FFF2-40B4-BE49-F238E27FC236}">
                <a16:creationId xmlns:a16="http://schemas.microsoft.com/office/drawing/2014/main" id="{024EA4A7-9792-DDFE-5B5B-47CE04042CA8}"/>
              </a:ext>
            </a:extLst>
          </p:cNvPr>
          <p:cNvPicPr>
            <a:picLocks noChangeAspect="1"/>
          </p:cNvPicPr>
          <p:nvPr/>
        </p:nvPicPr>
        <p:blipFill>
          <a:blip r:embed="rId4"/>
          <a:stretch>
            <a:fillRect/>
          </a:stretch>
        </p:blipFill>
        <p:spPr>
          <a:xfrm>
            <a:off x="2468376" y="4791633"/>
            <a:ext cx="982619" cy="580639"/>
          </a:xfrm>
          <a:prstGeom prst="rect">
            <a:avLst/>
          </a:prstGeom>
        </p:spPr>
      </p:pic>
      <p:pic>
        <p:nvPicPr>
          <p:cNvPr id="26" name="Image 25">
            <a:extLst>
              <a:ext uri="{FF2B5EF4-FFF2-40B4-BE49-F238E27FC236}">
                <a16:creationId xmlns:a16="http://schemas.microsoft.com/office/drawing/2014/main" id="{405C7491-9B6F-8316-3682-1D580A8BEAA3}"/>
              </a:ext>
            </a:extLst>
          </p:cNvPr>
          <p:cNvPicPr>
            <a:picLocks noChangeAspect="1"/>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2591257" y="5733339"/>
            <a:ext cx="688975" cy="625182"/>
          </a:xfrm>
          <a:prstGeom prst="rect">
            <a:avLst/>
          </a:prstGeom>
          <a:noFill/>
          <a:ln>
            <a:noFill/>
          </a:ln>
        </p:spPr>
      </p:pic>
      <p:graphicFrame>
        <p:nvGraphicFramePr>
          <p:cNvPr id="29" name="Tableau 28">
            <a:extLst>
              <a:ext uri="{FF2B5EF4-FFF2-40B4-BE49-F238E27FC236}">
                <a16:creationId xmlns:a16="http://schemas.microsoft.com/office/drawing/2014/main" id="{59A4AF5A-F092-1196-3877-F9E0FAD0F3D0}"/>
              </a:ext>
            </a:extLst>
          </p:cNvPr>
          <p:cNvGraphicFramePr>
            <a:graphicFrameLocks noGrp="1"/>
          </p:cNvGraphicFramePr>
          <p:nvPr>
            <p:extLst>
              <p:ext uri="{D42A27DB-BD31-4B8C-83A1-F6EECF244321}">
                <p14:modId xmlns:p14="http://schemas.microsoft.com/office/powerpoint/2010/main" val="2864986010"/>
              </p:ext>
            </p:extLst>
          </p:nvPr>
        </p:nvGraphicFramePr>
        <p:xfrm>
          <a:off x="4829491" y="897986"/>
          <a:ext cx="3729090" cy="2268331"/>
        </p:xfrm>
        <a:graphic>
          <a:graphicData uri="http://schemas.openxmlformats.org/drawingml/2006/table">
            <a:tbl>
              <a:tblPr firstRow="1" bandRow="1">
                <a:tableStyleId>{5C22544A-7EE6-4342-B048-85BDC9FD1C3A}</a:tableStyleId>
              </a:tblPr>
              <a:tblGrid>
                <a:gridCol w="1864545">
                  <a:extLst>
                    <a:ext uri="{9D8B030D-6E8A-4147-A177-3AD203B41FA5}">
                      <a16:colId xmlns:a16="http://schemas.microsoft.com/office/drawing/2014/main" val="3290670723"/>
                    </a:ext>
                  </a:extLst>
                </a:gridCol>
                <a:gridCol w="1864545">
                  <a:extLst>
                    <a:ext uri="{9D8B030D-6E8A-4147-A177-3AD203B41FA5}">
                      <a16:colId xmlns:a16="http://schemas.microsoft.com/office/drawing/2014/main" val="1954342589"/>
                    </a:ext>
                  </a:extLst>
                </a:gridCol>
              </a:tblGrid>
              <a:tr h="364201">
                <a:tc gridSpan="2">
                  <a:txBody>
                    <a:bodyPr/>
                    <a:lstStyle/>
                    <a:p>
                      <a:pPr algn="ctr"/>
                      <a:r>
                        <a:rPr lang="fr-FR" dirty="0"/>
                        <a:t>Paysage </a:t>
                      </a:r>
                    </a:p>
                  </a:txBody>
                  <a:tcPr>
                    <a:lnB w="12700" cap="flat" cmpd="sng" algn="ctr">
                      <a:solidFill>
                        <a:schemeClr val="tx1"/>
                      </a:solidFill>
                      <a:prstDash val="solid"/>
                      <a:round/>
                      <a:headEnd type="none" w="med" len="med"/>
                      <a:tailEnd type="none" w="med" len="med"/>
                    </a:lnB>
                  </a:tcPr>
                </a:tc>
                <a:tc hMerge="1">
                  <a:txBody>
                    <a:bodyPr/>
                    <a:lstStyle/>
                    <a:p>
                      <a:endParaRPr lang="fr-FR"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4199627"/>
                  </a:ext>
                </a:extLst>
              </a:tr>
              <a:tr h="364201">
                <a:tc>
                  <a:txBody>
                    <a:bodyPr/>
                    <a:lstStyle/>
                    <a:p>
                      <a:r>
                        <a:rPr lang="fr-FR" dirty="0"/>
                        <a:t>Personnel</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dirty="0"/>
                        <a:t>Missions </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8120049"/>
                  </a:ext>
                </a:extLst>
              </a:tr>
              <a:tr h="1536811">
                <a:tc>
                  <a:txBody>
                    <a:bodyPr/>
                    <a:lstStyle/>
                    <a:p>
                      <a:r>
                        <a:rPr lang="fr-FR" sz="1200" dirty="0"/>
                        <a:t>Mme TESNIERE Lisa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fr-FR" dirty="0"/>
                    </a:p>
                    <a:p>
                      <a:endParaRPr lang="fr-FR" sz="1200" dirty="0"/>
                    </a:p>
                    <a:p>
                      <a:endParaRPr lang="fr-FR" sz="1200" dirty="0"/>
                    </a:p>
                    <a:p>
                      <a:endParaRPr lang="fr-FR" sz="1200" dirty="0"/>
                    </a:p>
                    <a:p>
                      <a:endParaRPr lang="fr-FR" sz="1200" dirty="0"/>
                    </a:p>
                    <a:p>
                      <a:endParaRPr lang="fr-FR" sz="1200" dirty="0"/>
                    </a:p>
                    <a:p>
                      <a:r>
                        <a:rPr lang="fr-FR" sz="1200" dirty="0"/>
                        <a:t>Etude paysagère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54059256"/>
                  </a:ext>
                </a:extLst>
              </a:tr>
            </a:tbl>
          </a:graphicData>
        </a:graphic>
      </p:graphicFrame>
      <p:pic>
        <p:nvPicPr>
          <p:cNvPr id="30" name="Image 29">
            <a:extLst>
              <a:ext uri="{FF2B5EF4-FFF2-40B4-BE49-F238E27FC236}">
                <a16:creationId xmlns:a16="http://schemas.microsoft.com/office/drawing/2014/main" id="{43142452-3DC9-0740-DAE9-A6C4EC814CD9}"/>
              </a:ext>
            </a:extLst>
          </p:cNvPr>
          <p:cNvPicPr>
            <a:picLocks noChangeAspect="1"/>
          </p:cNvPicPr>
          <p:nvPr/>
        </p:nvPicPr>
        <p:blipFill>
          <a:blip r:embed="rId7"/>
          <a:stretch>
            <a:fillRect/>
          </a:stretch>
        </p:blipFill>
        <p:spPr>
          <a:xfrm>
            <a:off x="6737947" y="1742395"/>
            <a:ext cx="855345" cy="1062990"/>
          </a:xfrm>
          <a:prstGeom prst="rect">
            <a:avLst/>
          </a:prstGeom>
        </p:spPr>
      </p:pic>
      <p:graphicFrame>
        <p:nvGraphicFramePr>
          <p:cNvPr id="31" name="Tableau 30">
            <a:extLst>
              <a:ext uri="{FF2B5EF4-FFF2-40B4-BE49-F238E27FC236}">
                <a16:creationId xmlns:a16="http://schemas.microsoft.com/office/drawing/2014/main" id="{861B1C39-0F27-8C47-816D-41228915CBC1}"/>
              </a:ext>
            </a:extLst>
          </p:cNvPr>
          <p:cNvGraphicFramePr>
            <a:graphicFrameLocks noGrp="1"/>
          </p:cNvGraphicFramePr>
          <p:nvPr>
            <p:extLst>
              <p:ext uri="{D42A27DB-BD31-4B8C-83A1-F6EECF244321}">
                <p14:modId xmlns:p14="http://schemas.microsoft.com/office/powerpoint/2010/main" val="1508195365"/>
              </p:ext>
            </p:extLst>
          </p:nvPr>
        </p:nvGraphicFramePr>
        <p:xfrm>
          <a:off x="4829491" y="3339379"/>
          <a:ext cx="3729090" cy="2268331"/>
        </p:xfrm>
        <a:graphic>
          <a:graphicData uri="http://schemas.openxmlformats.org/drawingml/2006/table">
            <a:tbl>
              <a:tblPr firstRow="1" bandRow="1">
                <a:tableStyleId>{5C22544A-7EE6-4342-B048-85BDC9FD1C3A}</a:tableStyleId>
              </a:tblPr>
              <a:tblGrid>
                <a:gridCol w="1864545">
                  <a:extLst>
                    <a:ext uri="{9D8B030D-6E8A-4147-A177-3AD203B41FA5}">
                      <a16:colId xmlns:a16="http://schemas.microsoft.com/office/drawing/2014/main" val="3290670723"/>
                    </a:ext>
                  </a:extLst>
                </a:gridCol>
                <a:gridCol w="1864545">
                  <a:extLst>
                    <a:ext uri="{9D8B030D-6E8A-4147-A177-3AD203B41FA5}">
                      <a16:colId xmlns:a16="http://schemas.microsoft.com/office/drawing/2014/main" val="1954342589"/>
                    </a:ext>
                  </a:extLst>
                </a:gridCol>
              </a:tblGrid>
              <a:tr h="364201">
                <a:tc gridSpan="2">
                  <a:txBody>
                    <a:bodyPr/>
                    <a:lstStyle/>
                    <a:p>
                      <a:pPr algn="ctr"/>
                      <a:r>
                        <a:rPr lang="fr-FR" dirty="0"/>
                        <a:t>Eaux souterraines</a:t>
                      </a:r>
                    </a:p>
                  </a:txBody>
                  <a:tcPr>
                    <a:lnB w="12700" cap="flat" cmpd="sng" algn="ctr">
                      <a:solidFill>
                        <a:schemeClr val="tx1"/>
                      </a:solidFill>
                      <a:prstDash val="solid"/>
                      <a:round/>
                      <a:headEnd type="none" w="med" len="med"/>
                      <a:tailEnd type="none" w="med" len="med"/>
                    </a:lnB>
                  </a:tcPr>
                </a:tc>
                <a:tc hMerge="1">
                  <a:txBody>
                    <a:bodyPr/>
                    <a:lstStyle/>
                    <a:p>
                      <a:endParaRPr lang="fr-FR"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4199627"/>
                  </a:ext>
                </a:extLst>
              </a:tr>
              <a:tr h="364201">
                <a:tc>
                  <a:txBody>
                    <a:bodyPr/>
                    <a:lstStyle/>
                    <a:p>
                      <a:r>
                        <a:rPr lang="fr-FR" dirty="0"/>
                        <a:t>Personnel</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dirty="0"/>
                        <a:t>Missions </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8120049"/>
                  </a:ext>
                </a:extLst>
              </a:tr>
              <a:tr h="1536811">
                <a:tc>
                  <a:txBody>
                    <a:bodyPr/>
                    <a:lstStyle/>
                    <a:p>
                      <a:r>
                        <a:rPr lang="fr-FR" sz="1200" dirty="0"/>
                        <a:t>Mme BOUBY</a:t>
                      </a:r>
                    </a:p>
                    <a:p>
                      <a:endParaRPr lang="fr-FR" sz="1200" dirty="0"/>
                    </a:p>
                    <a:p>
                      <a:r>
                        <a:rPr lang="fr-FR" sz="1200" dirty="0"/>
                        <a:t>M.</a:t>
                      </a:r>
                      <a:r>
                        <a:rPr lang="fr-FR" sz="1200" kern="1200" dirty="0">
                          <a:solidFill>
                            <a:schemeClr val="dk1"/>
                          </a:solidFill>
                          <a:effectLst/>
                          <a:latin typeface="+mn-lt"/>
                          <a:ea typeface="+mn-ea"/>
                          <a:cs typeface="+mn-cs"/>
                        </a:rPr>
                        <a:t>LATGÉ Guillaume</a:t>
                      </a:r>
                      <a:endParaRPr lang="fr-F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fr-FR" dirty="0"/>
                    </a:p>
                    <a:p>
                      <a:endParaRPr lang="fr-FR" sz="1200" dirty="0"/>
                    </a:p>
                    <a:p>
                      <a:endParaRPr lang="fr-FR" sz="1200" dirty="0"/>
                    </a:p>
                    <a:p>
                      <a:endParaRPr lang="fr-FR" sz="1200" dirty="0"/>
                    </a:p>
                    <a:p>
                      <a:endParaRPr lang="fr-FR" sz="1200" dirty="0"/>
                    </a:p>
                    <a:p>
                      <a:endParaRPr lang="fr-FR" sz="1200" dirty="0"/>
                    </a:p>
                    <a:p>
                      <a:r>
                        <a:rPr lang="fr-FR" sz="1200" dirty="0"/>
                        <a:t>Etude hydrogéologique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54059256"/>
                  </a:ext>
                </a:extLst>
              </a:tr>
            </a:tbl>
          </a:graphicData>
        </a:graphic>
      </p:graphicFrame>
      <p:pic>
        <p:nvPicPr>
          <p:cNvPr id="32" name="Image 31">
            <a:extLst>
              <a:ext uri="{FF2B5EF4-FFF2-40B4-BE49-F238E27FC236}">
                <a16:creationId xmlns:a16="http://schemas.microsoft.com/office/drawing/2014/main" id="{383E1457-3D54-F497-3899-BC7020A3B346}"/>
              </a:ext>
            </a:extLst>
          </p:cNvPr>
          <p:cNvPicPr>
            <a:picLocks noChangeAspect="1"/>
          </p:cNvPicPr>
          <p:nvPr/>
        </p:nvPicPr>
        <p:blipFill>
          <a:blip r:embed="rId8"/>
          <a:stretch>
            <a:fillRect/>
          </a:stretch>
        </p:blipFill>
        <p:spPr>
          <a:xfrm>
            <a:off x="6878940" y="4473545"/>
            <a:ext cx="1403350" cy="824230"/>
          </a:xfrm>
          <a:prstGeom prst="rect">
            <a:avLst/>
          </a:prstGeom>
        </p:spPr>
      </p:pic>
      <p:graphicFrame>
        <p:nvGraphicFramePr>
          <p:cNvPr id="33" name="Tableau 32">
            <a:extLst>
              <a:ext uri="{FF2B5EF4-FFF2-40B4-BE49-F238E27FC236}">
                <a16:creationId xmlns:a16="http://schemas.microsoft.com/office/drawing/2014/main" id="{97CE6C94-9351-F036-AD51-B5D710535FF8}"/>
              </a:ext>
            </a:extLst>
          </p:cNvPr>
          <p:cNvGraphicFramePr>
            <a:graphicFrameLocks noGrp="1"/>
          </p:cNvGraphicFramePr>
          <p:nvPr>
            <p:extLst>
              <p:ext uri="{D42A27DB-BD31-4B8C-83A1-F6EECF244321}">
                <p14:modId xmlns:p14="http://schemas.microsoft.com/office/powerpoint/2010/main" val="1143312417"/>
              </p:ext>
            </p:extLst>
          </p:nvPr>
        </p:nvGraphicFramePr>
        <p:xfrm>
          <a:off x="8615946" y="865404"/>
          <a:ext cx="3463898" cy="3108960"/>
        </p:xfrm>
        <a:graphic>
          <a:graphicData uri="http://schemas.openxmlformats.org/drawingml/2006/table">
            <a:tbl>
              <a:tblPr firstRow="1" bandRow="1">
                <a:tableStyleId>{5C22544A-7EE6-4342-B048-85BDC9FD1C3A}</a:tableStyleId>
              </a:tblPr>
              <a:tblGrid>
                <a:gridCol w="1731949">
                  <a:extLst>
                    <a:ext uri="{9D8B030D-6E8A-4147-A177-3AD203B41FA5}">
                      <a16:colId xmlns:a16="http://schemas.microsoft.com/office/drawing/2014/main" val="3290670723"/>
                    </a:ext>
                  </a:extLst>
                </a:gridCol>
                <a:gridCol w="1731949">
                  <a:extLst>
                    <a:ext uri="{9D8B030D-6E8A-4147-A177-3AD203B41FA5}">
                      <a16:colId xmlns:a16="http://schemas.microsoft.com/office/drawing/2014/main" val="1954342589"/>
                    </a:ext>
                  </a:extLst>
                </a:gridCol>
              </a:tblGrid>
              <a:tr h="841859">
                <a:tc gridSpan="2">
                  <a:txBody>
                    <a:bodyPr/>
                    <a:lstStyle/>
                    <a:p>
                      <a:pPr algn="ctr"/>
                      <a:r>
                        <a:rPr lang="fr-FR" dirty="0"/>
                        <a:t>Eaux superficielles</a:t>
                      </a:r>
                    </a:p>
                    <a:p>
                      <a:pPr algn="ctr"/>
                      <a:r>
                        <a:rPr lang="fr-FR" dirty="0"/>
                        <a:t>Commodités du voisinage (bruit, air, trafic)</a:t>
                      </a:r>
                    </a:p>
                  </a:txBody>
                  <a:tcPr>
                    <a:lnB w="12700" cap="flat" cmpd="sng" algn="ctr">
                      <a:solidFill>
                        <a:schemeClr val="tx1"/>
                      </a:solidFill>
                      <a:prstDash val="solid"/>
                      <a:round/>
                      <a:headEnd type="none" w="med" len="med"/>
                      <a:tailEnd type="none" w="med" len="med"/>
                    </a:lnB>
                  </a:tcPr>
                </a:tc>
                <a:tc hMerge="1">
                  <a:txBody>
                    <a:bodyPr/>
                    <a:lstStyle/>
                    <a:p>
                      <a:endParaRPr lang="fr-FR"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4199627"/>
                  </a:ext>
                </a:extLst>
              </a:tr>
              <a:tr h="336744">
                <a:tc>
                  <a:txBody>
                    <a:bodyPr/>
                    <a:lstStyle/>
                    <a:p>
                      <a:r>
                        <a:rPr lang="fr-FR" dirty="0"/>
                        <a:t>Personnel</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dirty="0"/>
                        <a:t>Missions </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8120049"/>
                  </a:ext>
                </a:extLst>
              </a:tr>
              <a:tr h="1683719">
                <a:tc>
                  <a:txBody>
                    <a:bodyPr/>
                    <a:lstStyle/>
                    <a:p>
                      <a:r>
                        <a:rPr lang="fr-FR" sz="1200" dirty="0"/>
                        <a:t>Mme LIETAR Nathalie</a:t>
                      </a:r>
                    </a:p>
                    <a:p>
                      <a:endParaRPr lang="fr-FR" sz="1200" dirty="0"/>
                    </a:p>
                    <a:p>
                      <a:r>
                        <a:rPr lang="fr-FR" sz="1200" dirty="0"/>
                        <a:t>M.</a:t>
                      </a:r>
                      <a:r>
                        <a:rPr lang="fr-FR" sz="1200" kern="1200" dirty="0">
                          <a:solidFill>
                            <a:schemeClr val="dk1"/>
                          </a:solidFill>
                          <a:effectLst/>
                          <a:latin typeface="+mn-lt"/>
                          <a:ea typeface="+mn-ea"/>
                          <a:cs typeface="+mn-cs"/>
                        </a:rPr>
                        <a:t>TUINA Clovis </a:t>
                      </a:r>
                    </a:p>
                    <a:p>
                      <a:endParaRPr lang="fr-FR" sz="1200" kern="1200" dirty="0">
                        <a:solidFill>
                          <a:schemeClr val="dk1"/>
                        </a:solidFill>
                        <a:effectLst/>
                        <a:latin typeface="+mn-lt"/>
                        <a:ea typeface="+mn-ea"/>
                        <a:cs typeface="+mn-cs"/>
                      </a:endParaRPr>
                    </a:p>
                    <a:p>
                      <a:r>
                        <a:rPr lang="fr-FR" sz="1200" kern="1200" dirty="0">
                          <a:solidFill>
                            <a:schemeClr val="dk1"/>
                          </a:solidFill>
                          <a:effectLst/>
                          <a:latin typeface="+mn-lt"/>
                          <a:ea typeface="+mn-ea"/>
                          <a:cs typeface="+mn-cs"/>
                        </a:rPr>
                        <a:t>M.LANGLAIS Timothé</a:t>
                      </a:r>
                      <a:endParaRPr lang="fr-F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fr-FR" dirty="0"/>
                    </a:p>
                    <a:p>
                      <a:endParaRPr lang="fr-FR" sz="1200" dirty="0"/>
                    </a:p>
                    <a:p>
                      <a:endParaRPr lang="fr-FR" sz="1200" dirty="0"/>
                    </a:p>
                    <a:p>
                      <a:r>
                        <a:rPr lang="fr-FR" sz="1200" dirty="0"/>
                        <a:t>Montage du dossier</a:t>
                      </a:r>
                    </a:p>
                    <a:p>
                      <a:r>
                        <a:rPr lang="fr-FR" sz="1200" dirty="0"/>
                        <a:t>Eaux de surfaces</a:t>
                      </a:r>
                    </a:p>
                    <a:p>
                      <a:r>
                        <a:rPr lang="fr-FR" sz="1200" dirty="0"/>
                        <a:t>Commodités du voisinage</a:t>
                      </a:r>
                    </a:p>
                    <a:p>
                      <a:endParaRPr lang="fr-FR" sz="1200" dirty="0"/>
                    </a:p>
                    <a:p>
                      <a:endParaRPr lang="fr-F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54059256"/>
                  </a:ext>
                </a:extLst>
              </a:tr>
            </a:tbl>
          </a:graphicData>
        </a:graphic>
      </p:graphicFrame>
      <p:pic>
        <p:nvPicPr>
          <p:cNvPr id="34" name="Image 33">
            <a:extLst>
              <a:ext uri="{FF2B5EF4-FFF2-40B4-BE49-F238E27FC236}">
                <a16:creationId xmlns:a16="http://schemas.microsoft.com/office/drawing/2014/main" id="{C03A573F-BC8B-6556-1EA4-30265309E16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541006" y="2273890"/>
            <a:ext cx="1162685" cy="552450"/>
          </a:xfrm>
          <a:prstGeom prst="rect">
            <a:avLst/>
          </a:prstGeom>
          <a:noFill/>
          <a:ln>
            <a:noFill/>
          </a:ln>
        </p:spPr>
      </p:pic>
      <p:graphicFrame>
        <p:nvGraphicFramePr>
          <p:cNvPr id="35" name="Tableau 34">
            <a:extLst>
              <a:ext uri="{FF2B5EF4-FFF2-40B4-BE49-F238E27FC236}">
                <a16:creationId xmlns:a16="http://schemas.microsoft.com/office/drawing/2014/main" id="{FD2AF5E8-E600-DD8F-47E6-4204EAF4BB05}"/>
              </a:ext>
            </a:extLst>
          </p:cNvPr>
          <p:cNvGraphicFramePr>
            <a:graphicFrameLocks noGrp="1"/>
          </p:cNvGraphicFramePr>
          <p:nvPr>
            <p:extLst>
              <p:ext uri="{D42A27DB-BD31-4B8C-83A1-F6EECF244321}">
                <p14:modId xmlns:p14="http://schemas.microsoft.com/office/powerpoint/2010/main" val="536095460"/>
              </p:ext>
            </p:extLst>
          </p:nvPr>
        </p:nvGraphicFramePr>
        <p:xfrm>
          <a:off x="8633119" y="4133894"/>
          <a:ext cx="3463898" cy="2130497"/>
        </p:xfrm>
        <a:graphic>
          <a:graphicData uri="http://schemas.openxmlformats.org/drawingml/2006/table">
            <a:tbl>
              <a:tblPr firstRow="1" bandRow="1">
                <a:tableStyleId>{5C22544A-7EE6-4342-B048-85BDC9FD1C3A}</a:tableStyleId>
              </a:tblPr>
              <a:tblGrid>
                <a:gridCol w="1731949">
                  <a:extLst>
                    <a:ext uri="{9D8B030D-6E8A-4147-A177-3AD203B41FA5}">
                      <a16:colId xmlns:a16="http://schemas.microsoft.com/office/drawing/2014/main" val="3290670723"/>
                    </a:ext>
                  </a:extLst>
                </a:gridCol>
                <a:gridCol w="1731949">
                  <a:extLst>
                    <a:ext uri="{9D8B030D-6E8A-4147-A177-3AD203B41FA5}">
                      <a16:colId xmlns:a16="http://schemas.microsoft.com/office/drawing/2014/main" val="1954342589"/>
                    </a:ext>
                  </a:extLst>
                </a:gridCol>
              </a:tblGrid>
              <a:tr h="332956">
                <a:tc gridSpan="2">
                  <a:txBody>
                    <a:bodyPr/>
                    <a:lstStyle/>
                    <a:p>
                      <a:pPr algn="ctr"/>
                      <a:r>
                        <a:rPr lang="fr-FR" dirty="0"/>
                        <a:t>Géologie</a:t>
                      </a:r>
                    </a:p>
                  </a:txBody>
                  <a:tcPr>
                    <a:lnB w="12700" cap="flat" cmpd="sng" algn="ctr">
                      <a:solidFill>
                        <a:schemeClr val="tx1"/>
                      </a:solidFill>
                      <a:prstDash val="solid"/>
                      <a:round/>
                      <a:headEnd type="none" w="med" len="med"/>
                      <a:tailEnd type="none" w="med" len="med"/>
                    </a:lnB>
                  </a:tcPr>
                </a:tc>
                <a:tc hMerge="1">
                  <a:txBody>
                    <a:bodyPr/>
                    <a:lstStyle/>
                    <a:p>
                      <a:endParaRPr lang="fr-FR"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4199627"/>
                  </a:ext>
                </a:extLst>
              </a:tr>
              <a:tr h="262826">
                <a:tc>
                  <a:txBody>
                    <a:bodyPr/>
                    <a:lstStyle/>
                    <a:p>
                      <a:r>
                        <a:rPr lang="fr-FR" dirty="0"/>
                        <a:t>Personnel</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dirty="0"/>
                        <a:t>Missions </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8120049"/>
                  </a:ext>
                </a:extLst>
              </a:tr>
              <a:tr h="13989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M.</a:t>
                      </a:r>
                      <a:r>
                        <a:rPr lang="fr-FR" sz="1200" kern="1200" dirty="0">
                          <a:solidFill>
                            <a:schemeClr val="dk1"/>
                          </a:solidFill>
                          <a:effectLst/>
                          <a:latin typeface="+mn-lt"/>
                          <a:ea typeface="+mn-ea"/>
                          <a:cs typeface="+mn-cs"/>
                        </a:rPr>
                        <a:t>BOIS GIL Thomas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Mme </a:t>
                      </a:r>
                      <a:r>
                        <a:rPr lang="fr-FR" sz="1200" kern="1200" dirty="0">
                          <a:solidFill>
                            <a:schemeClr val="dk1"/>
                          </a:solidFill>
                          <a:effectLst/>
                          <a:latin typeface="+mn-lt"/>
                          <a:ea typeface="+mn-ea"/>
                          <a:cs typeface="+mn-cs"/>
                        </a:rPr>
                        <a:t>BOIS GIL </a:t>
                      </a:r>
                      <a:r>
                        <a:rPr lang="fr-FR" sz="1200" dirty="0"/>
                        <a:t> Lucie</a:t>
                      </a:r>
                    </a:p>
                    <a:p>
                      <a:endParaRPr lang="fr-F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fr-FR" dirty="0"/>
                    </a:p>
                    <a:p>
                      <a:endParaRPr lang="fr-FR" sz="1200" dirty="0"/>
                    </a:p>
                    <a:p>
                      <a:endParaRPr lang="fr-FR" sz="1200" dirty="0"/>
                    </a:p>
                    <a:p>
                      <a:endParaRPr lang="fr-FR" sz="1200" dirty="0"/>
                    </a:p>
                    <a:p>
                      <a:r>
                        <a:rPr lang="fr-FR" sz="1200" dirty="0"/>
                        <a:t>Etude de stabilité</a:t>
                      </a:r>
                    </a:p>
                    <a:p>
                      <a:r>
                        <a:rPr lang="fr-FR" sz="1200" dirty="0"/>
                        <a:t>Phasage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54059256"/>
                  </a:ext>
                </a:extLst>
              </a:tr>
            </a:tbl>
          </a:graphicData>
        </a:graphic>
      </p:graphicFrame>
      <p:pic>
        <p:nvPicPr>
          <p:cNvPr id="37" name="Image 36">
            <a:extLst>
              <a:ext uri="{FF2B5EF4-FFF2-40B4-BE49-F238E27FC236}">
                <a16:creationId xmlns:a16="http://schemas.microsoft.com/office/drawing/2014/main" id="{5E19FB47-B865-9C89-C8B3-20710A90A4F0}"/>
              </a:ext>
            </a:extLst>
          </p:cNvPr>
          <p:cNvPicPr>
            <a:picLocks noChangeAspect="1"/>
          </p:cNvPicPr>
          <p:nvPr/>
        </p:nvPicPr>
        <p:blipFill>
          <a:blip r:embed="rId10"/>
          <a:srcRect l="6294" t="3761"/>
          <a:stretch>
            <a:fillRect/>
          </a:stretch>
        </p:blipFill>
        <p:spPr>
          <a:xfrm>
            <a:off x="10405600" y="5039829"/>
            <a:ext cx="1630459" cy="568082"/>
          </a:xfrm>
          <a:prstGeom prst="rect">
            <a:avLst/>
          </a:prstGeom>
        </p:spPr>
      </p:pic>
      <p:sp>
        <p:nvSpPr>
          <p:cNvPr id="38" name="ZoneTexte 37">
            <a:extLst>
              <a:ext uri="{FF2B5EF4-FFF2-40B4-BE49-F238E27FC236}">
                <a16:creationId xmlns:a16="http://schemas.microsoft.com/office/drawing/2014/main" id="{2E2CB924-107E-2B2B-E977-C26838AC13BA}"/>
              </a:ext>
            </a:extLst>
          </p:cNvPr>
          <p:cNvSpPr txBox="1"/>
          <p:nvPr/>
        </p:nvSpPr>
        <p:spPr>
          <a:xfrm>
            <a:off x="5167105" y="56840"/>
            <a:ext cx="8632093" cy="369332"/>
          </a:xfrm>
          <a:prstGeom prst="rect">
            <a:avLst/>
          </a:prstGeom>
          <a:noFill/>
        </p:spPr>
        <p:txBody>
          <a:bodyPr wrap="square" rtlCol="0">
            <a:spAutoFit/>
          </a:bodyPr>
          <a:lstStyle/>
          <a:p>
            <a:r>
              <a:rPr lang="fr-FR" b="1" u="sng" dirty="0"/>
              <a:t>Partenaires </a:t>
            </a:r>
          </a:p>
        </p:txBody>
      </p:sp>
      <p:pic>
        <p:nvPicPr>
          <p:cNvPr id="40" name="Image 39">
            <a:extLst>
              <a:ext uri="{FF2B5EF4-FFF2-40B4-BE49-F238E27FC236}">
                <a16:creationId xmlns:a16="http://schemas.microsoft.com/office/drawing/2014/main" id="{322EDBC0-2730-B1BC-5272-7F259755A283}"/>
              </a:ext>
            </a:extLst>
          </p:cNvPr>
          <p:cNvPicPr>
            <a:picLocks noChangeAspect="1"/>
          </p:cNvPicPr>
          <p:nvPr/>
        </p:nvPicPr>
        <p:blipFill>
          <a:blip r:embed="rId11">
            <a:extLst>
              <a:ext uri="{28A0092B-C50C-407E-A947-70E740481C1C}">
                <a14:useLocalDpi xmlns:a14="http://schemas.microsoft.com/office/drawing/2010/main" val="0"/>
              </a:ext>
            </a:extLst>
          </a:blip>
          <a:srcRect l="53873"/>
          <a:stretch/>
        </p:blipFill>
        <p:spPr>
          <a:xfrm>
            <a:off x="71051" y="88030"/>
            <a:ext cx="541387" cy="371067"/>
          </a:xfrm>
          <a:prstGeom prst="rect">
            <a:avLst/>
          </a:prstGeom>
        </p:spPr>
      </p:pic>
      <p:sp>
        <p:nvSpPr>
          <p:cNvPr id="41" name="Espace réservé du numéro de diapositive 40">
            <a:extLst>
              <a:ext uri="{FF2B5EF4-FFF2-40B4-BE49-F238E27FC236}">
                <a16:creationId xmlns:a16="http://schemas.microsoft.com/office/drawing/2014/main" id="{97D70671-1709-544F-A7D1-2A886A27D317}"/>
              </a:ext>
            </a:extLst>
          </p:cNvPr>
          <p:cNvSpPr>
            <a:spLocks noGrp="1"/>
          </p:cNvSpPr>
          <p:nvPr>
            <p:ph type="sldNum" sz="quarter" idx="12"/>
          </p:nvPr>
        </p:nvSpPr>
        <p:spPr/>
        <p:txBody>
          <a:bodyPr/>
          <a:lstStyle/>
          <a:p>
            <a:fld id="{B89029C3-015E-4F01-859F-E20F5DA51342}" type="slidenum">
              <a:rPr lang="fr-FR" smtClean="0"/>
              <a:t>15</a:t>
            </a:fld>
            <a:endParaRPr lang="fr-FR"/>
          </a:p>
        </p:txBody>
      </p:sp>
    </p:spTree>
    <p:extLst>
      <p:ext uri="{BB962C8B-B14F-4D97-AF65-F5344CB8AC3E}">
        <p14:creationId xmlns:p14="http://schemas.microsoft.com/office/powerpoint/2010/main" val="40136242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4FC54-1F6C-15FF-5D72-A4DB71943E37}"/>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3E47F4B0-BF1F-D14E-2B3B-D6F1F8C6371A}"/>
              </a:ext>
            </a:extLst>
          </p:cNvPr>
          <p:cNvSpPr txBox="1"/>
          <p:nvPr/>
        </p:nvSpPr>
        <p:spPr>
          <a:xfrm>
            <a:off x="4241505" y="188634"/>
            <a:ext cx="5753100" cy="369332"/>
          </a:xfrm>
          <a:prstGeom prst="rect">
            <a:avLst/>
          </a:prstGeom>
          <a:noFill/>
        </p:spPr>
        <p:txBody>
          <a:bodyPr wrap="square" rtlCol="0">
            <a:spAutoFit/>
          </a:bodyPr>
          <a:lstStyle/>
          <a:p>
            <a:r>
              <a:rPr lang="fr-FR" b="1" u="sng" dirty="0"/>
              <a:t>Enjeux écologiques  </a:t>
            </a:r>
          </a:p>
        </p:txBody>
      </p:sp>
      <p:pic>
        <p:nvPicPr>
          <p:cNvPr id="4" name="Image 3" descr="Une image contenant texte, carte, capture d’écran&#10;&#10;Description générée automatiquement">
            <a:extLst>
              <a:ext uri="{FF2B5EF4-FFF2-40B4-BE49-F238E27FC236}">
                <a16:creationId xmlns:a16="http://schemas.microsoft.com/office/drawing/2014/main" id="{1FB43BDA-CE28-D2C0-F701-88ECA7CF94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12" y="866428"/>
            <a:ext cx="4157989" cy="5879961"/>
          </a:xfrm>
          <a:prstGeom prst="rect">
            <a:avLst/>
          </a:prstGeom>
        </p:spPr>
      </p:pic>
      <p:sp>
        <p:nvSpPr>
          <p:cNvPr id="7" name="Rectangle 6">
            <a:extLst>
              <a:ext uri="{FF2B5EF4-FFF2-40B4-BE49-F238E27FC236}">
                <a16:creationId xmlns:a16="http://schemas.microsoft.com/office/drawing/2014/main" id="{6AA5CEC5-C7B4-5056-5ECC-50577D1C5CFC}"/>
              </a:ext>
            </a:extLst>
          </p:cNvPr>
          <p:cNvSpPr/>
          <p:nvPr/>
        </p:nvSpPr>
        <p:spPr>
          <a:xfrm>
            <a:off x="83128" y="911052"/>
            <a:ext cx="997527" cy="468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6AD4E2A5-AC0E-9660-09F2-48CC4787C6C0}"/>
              </a:ext>
            </a:extLst>
          </p:cNvPr>
          <p:cNvSpPr/>
          <p:nvPr/>
        </p:nvSpPr>
        <p:spPr>
          <a:xfrm>
            <a:off x="4169601" y="924226"/>
            <a:ext cx="997527" cy="468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F641CAAD-5BBE-356B-8728-0512A6E02642}"/>
              </a:ext>
            </a:extLst>
          </p:cNvPr>
          <p:cNvSpPr/>
          <p:nvPr/>
        </p:nvSpPr>
        <p:spPr>
          <a:xfrm>
            <a:off x="8175545" y="924226"/>
            <a:ext cx="997527" cy="468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CE9B6418-090F-1716-78A3-6DAFA567FBD5}"/>
              </a:ext>
            </a:extLst>
          </p:cNvPr>
          <p:cNvSpPr txBox="1"/>
          <p:nvPr/>
        </p:nvSpPr>
        <p:spPr>
          <a:xfrm>
            <a:off x="2203202" y="510270"/>
            <a:ext cx="8017164" cy="307777"/>
          </a:xfrm>
          <a:prstGeom prst="rect">
            <a:avLst/>
          </a:prstGeom>
          <a:noFill/>
        </p:spPr>
        <p:txBody>
          <a:bodyPr wrap="square" rtlCol="0">
            <a:spAutoFit/>
          </a:bodyPr>
          <a:lstStyle/>
          <a:p>
            <a:r>
              <a:rPr lang="fr-FR" sz="1400" dirty="0"/>
              <a:t>L’étude écologique a été réalisée par le bureau d’études Sylvain VIGANT Biodiversité </a:t>
            </a:r>
          </a:p>
        </p:txBody>
      </p:sp>
      <p:pic>
        <p:nvPicPr>
          <p:cNvPr id="14" name="Image 13">
            <a:extLst>
              <a:ext uri="{FF2B5EF4-FFF2-40B4-BE49-F238E27FC236}">
                <a16:creationId xmlns:a16="http://schemas.microsoft.com/office/drawing/2014/main" id="{835EFAC7-A57F-B21C-BF7F-6383F9D3DA8D}"/>
              </a:ext>
            </a:extLst>
          </p:cNvPr>
          <p:cNvPicPr>
            <a:picLocks noChangeAspect="1"/>
          </p:cNvPicPr>
          <p:nvPr/>
        </p:nvPicPr>
        <p:blipFill>
          <a:blip r:embed="rId3"/>
          <a:stretch>
            <a:fillRect/>
          </a:stretch>
        </p:blipFill>
        <p:spPr>
          <a:xfrm>
            <a:off x="4630302" y="2760468"/>
            <a:ext cx="5590064" cy="1337064"/>
          </a:xfrm>
          <a:prstGeom prst="rect">
            <a:avLst/>
          </a:prstGeom>
        </p:spPr>
      </p:pic>
      <p:pic>
        <p:nvPicPr>
          <p:cNvPr id="11" name="Image 10">
            <a:extLst>
              <a:ext uri="{FF2B5EF4-FFF2-40B4-BE49-F238E27FC236}">
                <a16:creationId xmlns:a16="http://schemas.microsoft.com/office/drawing/2014/main" id="{92834EFC-D9CE-6C5C-8F57-CB8C4913A9ED}"/>
              </a:ext>
            </a:extLst>
          </p:cNvPr>
          <p:cNvPicPr>
            <a:picLocks noChangeAspect="1"/>
          </p:cNvPicPr>
          <p:nvPr/>
        </p:nvPicPr>
        <p:blipFill>
          <a:blip r:embed="rId4">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sp>
        <p:nvSpPr>
          <p:cNvPr id="12" name="Espace réservé du numéro de diapositive 11">
            <a:extLst>
              <a:ext uri="{FF2B5EF4-FFF2-40B4-BE49-F238E27FC236}">
                <a16:creationId xmlns:a16="http://schemas.microsoft.com/office/drawing/2014/main" id="{1D97663F-86E4-7C23-CBAC-E175BD64075E}"/>
              </a:ext>
            </a:extLst>
          </p:cNvPr>
          <p:cNvSpPr>
            <a:spLocks noGrp="1"/>
          </p:cNvSpPr>
          <p:nvPr>
            <p:ph type="sldNum" sz="quarter" idx="12"/>
          </p:nvPr>
        </p:nvSpPr>
        <p:spPr/>
        <p:txBody>
          <a:bodyPr/>
          <a:lstStyle/>
          <a:p>
            <a:fld id="{B89029C3-015E-4F01-859F-E20F5DA51342}" type="slidenum">
              <a:rPr lang="fr-FR" smtClean="0"/>
              <a:t>16</a:t>
            </a:fld>
            <a:endParaRPr lang="fr-FR"/>
          </a:p>
        </p:txBody>
      </p:sp>
    </p:spTree>
    <p:extLst>
      <p:ext uri="{BB962C8B-B14F-4D97-AF65-F5344CB8AC3E}">
        <p14:creationId xmlns:p14="http://schemas.microsoft.com/office/powerpoint/2010/main" val="3369493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F215317C-1648-A658-CE43-C484B5651A7D}"/>
              </a:ext>
            </a:extLst>
          </p:cNvPr>
          <p:cNvSpPr txBox="1"/>
          <p:nvPr/>
        </p:nvSpPr>
        <p:spPr>
          <a:xfrm>
            <a:off x="4633647" y="59336"/>
            <a:ext cx="5753100" cy="369332"/>
          </a:xfrm>
          <a:prstGeom prst="rect">
            <a:avLst/>
          </a:prstGeom>
          <a:noFill/>
        </p:spPr>
        <p:txBody>
          <a:bodyPr wrap="square" rtlCol="0">
            <a:spAutoFit/>
          </a:bodyPr>
          <a:lstStyle/>
          <a:p>
            <a:r>
              <a:rPr lang="fr-FR" b="1" u="sng" dirty="0"/>
              <a:t>Enjeux écologiques  </a:t>
            </a:r>
          </a:p>
        </p:txBody>
      </p:sp>
      <p:pic>
        <p:nvPicPr>
          <p:cNvPr id="5" name="Image 4">
            <a:extLst>
              <a:ext uri="{FF2B5EF4-FFF2-40B4-BE49-F238E27FC236}">
                <a16:creationId xmlns:a16="http://schemas.microsoft.com/office/drawing/2014/main" id="{ADD3B246-214B-7AE3-FA3C-9CC627025310}"/>
              </a:ext>
            </a:extLst>
          </p:cNvPr>
          <p:cNvPicPr>
            <a:picLocks noChangeAspect="1"/>
          </p:cNvPicPr>
          <p:nvPr/>
        </p:nvPicPr>
        <p:blipFill>
          <a:blip r:embed="rId2">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sp>
        <p:nvSpPr>
          <p:cNvPr id="7" name="Rectangle 6">
            <a:extLst>
              <a:ext uri="{FF2B5EF4-FFF2-40B4-BE49-F238E27FC236}">
                <a16:creationId xmlns:a16="http://schemas.microsoft.com/office/drawing/2014/main" id="{13EC7731-7A8B-43AA-DAAB-E7C3082FE601}"/>
              </a:ext>
            </a:extLst>
          </p:cNvPr>
          <p:cNvSpPr/>
          <p:nvPr/>
        </p:nvSpPr>
        <p:spPr>
          <a:xfrm>
            <a:off x="83128" y="911052"/>
            <a:ext cx="997527" cy="468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4F4A7116-13EB-7773-2E48-650D71DD156B}"/>
              </a:ext>
            </a:extLst>
          </p:cNvPr>
          <p:cNvSpPr/>
          <p:nvPr/>
        </p:nvSpPr>
        <p:spPr>
          <a:xfrm>
            <a:off x="4169601" y="924226"/>
            <a:ext cx="997527" cy="468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C4D2C3EE-0781-12CF-7DE6-32F915F2699B}"/>
              </a:ext>
            </a:extLst>
          </p:cNvPr>
          <p:cNvSpPr/>
          <p:nvPr/>
        </p:nvSpPr>
        <p:spPr>
          <a:xfrm>
            <a:off x="8175545" y="924226"/>
            <a:ext cx="997527" cy="468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6" name="Tableau 5">
            <a:extLst>
              <a:ext uri="{FF2B5EF4-FFF2-40B4-BE49-F238E27FC236}">
                <a16:creationId xmlns:a16="http://schemas.microsoft.com/office/drawing/2014/main" id="{AA6030CE-7F35-41DA-77A9-097603AEA9CF}"/>
              </a:ext>
            </a:extLst>
          </p:cNvPr>
          <p:cNvGraphicFramePr>
            <a:graphicFrameLocks noGrp="1"/>
          </p:cNvGraphicFramePr>
          <p:nvPr>
            <p:extLst>
              <p:ext uri="{D42A27DB-BD31-4B8C-83A1-F6EECF244321}">
                <p14:modId xmlns:p14="http://schemas.microsoft.com/office/powerpoint/2010/main" val="84996487"/>
              </p:ext>
            </p:extLst>
          </p:nvPr>
        </p:nvGraphicFramePr>
        <p:xfrm>
          <a:off x="5367057" y="3907117"/>
          <a:ext cx="6067425" cy="1184910"/>
        </p:xfrm>
        <a:graphic>
          <a:graphicData uri="http://schemas.openxmlformats.org/drawingml/2006/table">
            <a:tbl>
              <a:tblPr firstRow="1" firstCol="1" bandRow="1">
                <a:tableStyleId>{5C22544A-7EE6-4342-B048-85BDC9FD1C3A}</a:tableStyleId>
              </a:tblPr>
              <a:tblGrid>
                <a:gridCol w="3033395">
                  <a:extLst>
                    <a:ext uri="{9D8B030D-6E8A-4147-A177-3AD203B41FA5}">
                      <a16:colId xmlns:a16="http://schemas.microsoft.com/office/drawing/2014/main" val="2802551164"/>
                    </a:ext>
                  </a:extLst>
                </a:gridCol>
                <a:gridCol w="3034030">
                  <a:extLst>
                    <a:ext uri="{9D8B030D-6E8A-4147-A177-3AD203B41FA5}">
                      <a16:colId xmlns:a16="http://schemas.microsoft.com/office/drawing/2014/main" val="3561840756"/>
                    </a:ext>
                  </a:extLst>
                </a:gridCol>
              </a:tblGrid>
              <a:tr h="0">
                <a:tc gridSpan="2">
                  <a:txBody>
                    <a:bodyPr/>
                    <a:lstStyle/>
                    <a:p>
                      <a:pPr marL="19050" indent="-19050" algn="ctr">
                        <a:buNone/>
                      </a:pPr>
                      <a:r>
                        <a:rPr lang="fr-FR" sz="900" kern="1200" dirty="0">
                          <a:effectLst/>
                        </a:rPr>
                        <a:t>Tableau 3 : Zonages PNR / RN &amp; RNR présents autour du projet</a:t>
                      </a:r>
                      <a:endParaRPr lang="fr-FR" sz="900" kern="1200" dirty="0">
                        <a:effectLst/>
                        <a:latin typeface="Arial" panose="020B0604020202020204" pitchFamily="34" charset="0"/>
                        <a:ea typeface="Aptos" panose="020B0004020202020204" pitchFamily="34" charset="0"/>
                        <a:cs typeface="Mangal" panose="02040503050203030202" pitchFamily="18" charset="0"/>
                      </a:endParaRPr>
                    </a:p>
                  </a:txBody>
                  <a:tcPr marL="36195" marR="36195" marT="36195" marB="36195"/>
                </a:tc>
                <a:tc hMerge="1">
                  <a:txBody>
                    <a:bodyPr/>
                    <a:lstStyle/>
                    <a:p>
                      <a:endParaRPr lang="fr-FR"/>
                    </a:p>
                  </a:txBody>
                  <a:tcPr/>
                </a:tc>
                <a:extLst>
                  <a:ext uri="{0D108BD9-81ED-4DB2-BD59-A6C34878D82A}">
                    <a16:rowId xmlns:a16="http://schemas.microsoft.com/office/drawing/2014/main" val="1934230053"/>
                  </a:ext>
                </a:extLst>
              </a:tr>
              <a:tr h="0">
                <a:tc>
                  <a:txBody>
                    <a:bodyPr/>
                    <a:lstStyle/>
                    <a:p>
                      <a:pPr marL="19050" indent="-19050" algn="ctr">
                        <a:buNone/>
                      </a:pPr>
                      <a:r>
                        <a:rPr lang="fr-FR" sz="900" kern="1200" dirty="0">
                          <a:effectLst/>
                        </a:rPr>
                        <a:t>Type de site, </a:t>
                      </a:r>
                      <a:br>
                        <a:rPr lang="fr-FR" sz="900" kern="1200" dirty="0">
                          <a:effectLst/>
                        </a:rPr>
                      </a:br>
                      <a:r>
                        <a:rPr lang="fr-FR" sz="900" kern="1200" dirty="0">
                          <a:effectLst/>
                        </a:rPr>
                        <a:t>code, intitulé et surface</a:t>
                      </a:r>
                      <a:endParaRPr lang="fr-FR" sz="900" kern="1200" dirty="0">
                        <a:effectLst/>
                        <a:latin typeface="Arial" panose="020B0604020202020204" pitchFamily="34" charset="0"/>
                        <a:ea typeface="Aptos" panose="020B0004020202020204" pitchFamily="34" charset="0"/>
                        <a:cs typeface="Mangal" panose="02040503050203030202" pitchFamily="18" charset="0"/>
                      </a:endParaRPr>
                    </a:p>
                  </a:txBody>
                  <a:tcPr marL="36195" marR="36195" marT="36195" marB="36195"/>
                </a:tc>
                <a:tc>
                  <a:txBody>
                    <a:bodyPr/>
                    <a:lstStyle/>
                    <a:p>
                      <a:pPr marL="19050" indent="-19050" algn="ctr">
                        <a:buNone/>
                      </a:pPr>
                      <a:r>
                        <a:rPr lang="fr-FR" sz="900" kern="1200">
                          <a:effectLst/>
                        </a:rPr>
                        <a:t>Localisation et distance à l’aire d’étude </a:t>
                      </a:r>
                      <a:endParaRPr lang="fr-FR" sz="900" kern="1200">
                        <a:effectLst/>
                        <a:latin typeface="Arial" panose="020B0604020202020204" pitchFamily="34" charset="0"/>
                        <a:ea typeface="Aptos" panose="020B0004020202020204" pitchFamily="34" charset="0"/>
                        <a:cs typeface="Mangal" panose="02040503050203030202" pitchFamily="18" charset="0"/>
                      </a:endParaRPr>
                    </a:p>
                  </a:txBody>
                  <a:tcPr marL="36195" marR="36195" marT="36195" marB="36195"/>
                </a:tc>
                <a:extLst>
                  <a:ext uri="{0D108BD9-81ED-4DB2-BD59-A6C34878D82A}">
                    <a16:rowId xmlns:a16="http://schemas.microsoft.com/office/drawing/2014/main" val="4122528366"/>
                  </a:ext>
                </a:extLst>
              </a:tr>
              <a:tr h="114935">
                <a:tc>
                  <a:txBody>
                    <a:bodyPr/>
                    <a:lstStyle/>
                    <a:p>
                      <a:pPr marL="17780" indent="-17780" algn="ctr">
                        <a:buNone/>
                      </a:pPr>
                      <a:r>
                        <a:rPr lang="fr-FR" sz="900" kern="1200" dirty="0">
                          <a:effectLst/>
                        </a:rPr>
                        <a:t>PNR 48001 Parc National des Cévennes</a:t>
                      </a:r>
                      <a:endParaRPr lang="fr-FR" sz="900" kern="1200" dirty="0">
                        <a:effectLst/>
                        <a:latin typeface="Arial" panose="020B0604020202020204" pitchFamily="34" charset="0"/>
                        <a:ea typeface="Aptos" panose="020B0004020202020204" pitchFamily="34" charset="0"/>
                        <a:cs typeface="Mangal" panose="02040503050203030202" pitchFamily="18" charset="0"/>
                      </a:endParaRPr>
                    </a:p>
                  </a:txBody>
                  <a:tcPr marL="36195" marR="36195" marT="36195" marB="36195"/>
                </a:tc>
                <a:tc>
                  <a:txBody>
                    <a:bodyPr/>
                    <a:lstStyle/>
                    <a:p>
                      <a:pPr marL="17780" indent="-17780" algn="ctr">
                        <a:buNone/>
                      </a:pPr>
                      <a:r>
                        <a:rPr lang="fr-FR" sz="900" kern="1200">
                          <a:effectLst/>
                        </a:rPr>
                        <a:t>Situé à 80 km de l’aire d’étude</a:t>
                      </a:r>
                      <a:endParaRPr lang="fr-FR" sz="900" kern="1200">
                        <a:effectLst/>
                        <a:latin typeface="Arial" panose="020B0604020202020204" pitchFamily="34" charset="0"/>
                        <a:ea typeface="Aptos" panose="020B0004020202020204" pitchFamily="34" charset="0"/>
                        <a:cs typeface="Mangal" panose="02040503050203030202" pitchFamily="18" charset="0"/>
                      </a:endParaRPr>
                    </a:p>
                  </a:txBody>
                  <a:tcPr marL="36195" marR="36195" marT="36195" marB="36195" anchor="ctr"/>
                </a:tc>
                <a:extLst>
                  <a:ext uri="{0D108BD9-81ED-4DB2-BD59-A6C34878D82A}">
                    <a16:rowId xmlns:a16="http://schemas.microsoft.com/office/drawing/2014/main" val="4271357331"/>
                  </a:ext>
                </a:extLst>
              </a:tr>
              <a:tr h="137160">
                <a:tc>
                  <a:txBody>
                    <a:bodyPr/>
                    <a:lstStyle/>
                    <a:p>
                      <a:pPr marL="53975" algn="ctr">
                        <a:buNone/>
                      </a:pPr>
                      <a:r>
                        <a:rPr lang="fr-FR" sz="900" kern="1200">
                          <a:effectLst/>
                        </a:rPr>
                        <a:t>PNR 48001 - AUBRAC</a:t>
                      </a:r>
                      <a:endParaRPr lang="fr-FR" sz="900" kern="1200">
                        <a:effectLst/>
                        <a:latin typeface="Arial" panose="020B0604020202020204" pitchFamily="34" charset="0"/>
                        <a:ea typeface="Aptos" panose="020B0004020202020204" pitchFamily="34" charset="0"/>
                        <a:cs typeface="Mangal" panose="02040503050203030202" pitchFamily="18" charset="0"/>
                      </a:endParaRPr>
                    </a:p>
                  </a:txBody>
                  <a:tcPr marL="36195" marR="36195" marT="36195" marB="36195"/>
                </a:tc>
                <a:tc>
                  <a:txBody>
                    <a:bodyPr/>
                    <a:lstStyle/>
                    <a:p>
                      <a:pPr marL="53975" algn="ctr">
                        <a:buNone/>
                      </a:pPr>
                      <a:r>
                        <a:rPr lang="fr-FR" sz="900" kern="1200">
                          <a:effectLst/>
                        </a:rPr>
                        <a:t>Situé à 7 km de l’aire d’étude</a:t>
                      </a:r>
                      <a:endParaRPr lang="fr-FR" sz="900" kern="1200">
                        <a:effectLst/>
                        <a:latin typeface="Arial" panose="020B0604020202020204" pitchFamily="34" charset="0"/>
                        <a:ea typeface="Aptos" panose="020B0004020202020204" pitchFamily="34" charset="0"/>
                        <a:cs typeface="Mangal" panose="02040503050203030202" pitchFamily="18" charset="0"/>
                      </a:endParaRPr>
                    </a:p>
                  </a:txBody>
                  <a:tcPr marL="36195" marR="36195" marT="36195" marB="36195" anchor="ctr"/>
                </a:tc>
                <a:extLst>
                  <a:ext uri="{0D108BD9-81ED-4DB2-BD59-A6C34878D82A}">
                    <a16:rowId xmlns:a16="http://schemas.microsoft.com/office/drawing/2014/main" val="1494357671"/>
                  </a:ext>
                </a:extLst>
              </a:tr>
              <a:tr h="138430">
                <a:tc>
                  <a:txBody>
                    <a:bodyPr/>
                    <a:lstStyle/>
                    <a:p>
                      <a:pPr marL="53975" algn="ctr">
                        <a:buNone/>
                      </a:pPr>
                      <a:r>
                        <a:rPr lang="fr-FR" sz="900" kern="1200">
                          <a:effectLst/>
                        </a:rPr>
                        <a:t>RNN0180_MP - Géologique du Lot</a:t>
                      </a:r>
                      <a:endParaRPr lang="fr-FR" sz="900" kern="1200">
                        <a:effectLst/>
                        <a:latin typeface="Arial" panose="020B0604020202020204" pitchFamily="34" charset="0"/>
                        <a:ea typeface="Aptos" panose="020B0004020202020204" pitchFamily="34" charset="0"/>
                        <a:cs typeface="Mangal" panose="02040503050203030202" pitchFamily="18" charset="0"/>
                      </a:endParaRPr>
                    </a:p>
                  </a:txBody>
                  <a:tcPr marL="36195" marR="36195" marT="36195" marB="36195"/>
                </a:tc>
                <a:tc>
                  <a:txBody>
                    <a:bodyPr/>
                    <a:lstStyle/>
                    <a:p>
                      <a:pPr marL="53975" algn="ctr">
                        <a:buNone/>
                      </a:pPr>
                      <a:r>
                        <a:rPr lang="fr-FR" sz="900" kern="1200" dirty="0">
                          <a:effectLst/>
                        </a:rPr>
                        <a:t>Situé à 78 km de l’aire d’étude</a:t>
                      </a:r>
                      <a:endParaRPr lang="fr-FR" sz="900" kern="1200" dirty="0">
                        <a:effectLst/>
                        <a:latin typeface="Arial" panose="020B0604020202020204" pitchFamily="34" charset="0"/>
                        <a:ea typeface="Aptos" panose="020B0004020202020204" pitchFamily="34" charset="0"/>
                        <a:cs typeface="Mangal" panose="02040503050203030202" pitchFamily="18" charset="0"/>
                      </a:endParaRPr>
                    </a:p>
                  </a:txBody>
                  <a:tcPr marL="36195" marR="36195" marT="36195" marB="36195" anchor="ctr"/>
                </a:tc>
                <a:extLst>
                  <a:ext uri="{0D108BD9-81ED-4DB2-BD59-A6C34878D82A}">
                    <a16:rowId xmlns:a16="http://schemas.microsoft.com/office/drawing/2014/main" val="1810437133"/>
                  </a:ext>
                </a:extLst>
              </a:tr>
            </a:tbl>
          </a:graphicData>
        </a:graphic>
      </p:graphicFrame>
      <p:graphicFrame>
        <p:nvGraphicFramePr>
          <p:cNvPr id="8" name="Tableau 7">
            <a:extLst>
              <a:ext uri="{FF2B5EF4-FFF2-40B4-BE49-F238E27FC236}">
                <a16:creationId xmlns:a16="http://schemas.microsoft.com/office/drawing/2014/main" id="{7E9279D1-7B35-2721-E934-9C33D6BD9FA6}"/>
              </a:ext>
            </a:extLst>
          </p:cNvPr>
          <p:cNvGraphicFramePr>
            <a:graphicFrameLocks noGrp="1"/>
          </p:cNvGraphicFramePr>
          <p:nvPr>
            <p:extLst>
              <p:ext uri="{D42A27DB-BD31-4B8C-83A1-F6EECF244321}">
                <p14:modId xmlns:p14="http://schemas.microsoft.com/office/powerpoint/2010/main" val="2400145169"/>
              </p:ext>
            </p:extLst>
          </p:nvPr>
        </p:nvGraphicFramePr>
        <p:xfrm>
          <a:off x="5220774" y="1350072"/>
          <a:ext cx="6070600" cy="1450975"/>
        </p:xfrm>
        <a:graphic>
          <a:graphicData uri="http://schemas.openxmlformats.org/drawingml/2006/table">
            <a:tbl>
              <a:tblPr firstRow="1" firstCol="1" bandRow="1">
                <a:tableStyleId>{5C22544A-7EE6-4342-B048-85BDC9FD1C3A}</a:tableStyleId>
              </a:tblPr>
              <a:tblGrid>
                <a:gridCol w="3035300">
                  <a:extLst>
                    <a:ext uri="{9D8B030D-6E8A-4147-A177-3AD203B41FA5}">
                      <a16:colId xmlns:a16="http://schemas.microsoft.com/office/drawing/2014/main" val="3502619070"/>
                    </a:ext>
                  </a:extLst>
                </a:gridCol>
                <a:gridCol w="3035300">
                  <a:extLst>
                    <a:ext uri="{9D8B030D-6E8A-4147-A177-3AD203B41FA5}">
                      <a16:colId xmlns:a16="http://schemas.microsoft.com/office/drawing/2014/main" val="1460307390"/>
                    </a:ext>
                  </a:extLst>
                </a:gridCol>
              </a:tblGrid>
              <a:tr h="0">
                <a:tc gridSpan="2">
                  <a:txBody>
                    <a:bodyPr/>
                    <a:lstStyle/>
                    <a:p>
                      <a:pPr marL="19050" indent="-19050" algn="ctr">
                        <a:buNone/>
                      </a:pPr>
                      <a:r>
                        <a:rPr lang="fr-FR" sz="900" kern="1200" dirty="0">
                          <a:effectLst/>
                        </a:rPr>
                        <a:t>Tableau 4 : Zonages du réseau Natura 2000 présents autour du projet  </a:t>
                      </a:r>
                      <a:endParaRPr lang="fr-FR" sz="900" kern="1200" dirty="0">
                        <a:effectLst/>
                        <a:latin typeface="Arial" panose="020B0604020202020204" pitchFamily="34" charset="0"/>
                        <a:ea typeface="Aptos" panose="020B0004020202020204" pitchFamily="34" charset="0"/>
                        <a:cs typeface="Mangal" panose="02040503050203030202" pitchFamily="18" charset="0"/>
                      </a:endParaRPr>
                    </a:p>
                  </a:txBody>
                  <a:tcPr marL="36195" marR="36195" marT="36195" marB="36195"/>
                </a:tc>
                <a:tc hMerge="1">
                  <a:txBody>
                    <a:bodyPr/>
                    <a:lstStyle/>
                    <a:p>
                      <a:endParaRPr lang="fr-FR"/>
                    </a:p>
                  </a:txBody>
                  <a:tcPr/>
                </a:tc>
                <a:extLst>
                  <a:ext uri="{0D108BD9-81ED-4DB2-BD59-A6C34878D82A}">
                    <a16:rowId xmlns:a16="http://schemas.microsoft.com/office/drawing/2014/main" val="349794291"/>
                  </a:ext>
                </a:extLst>
              </a:tr>
              <a:tr h="0">
                <a:tc>
                  <a:txBody>
                    <a:bodyPr/>
                    <a:lstStyle/>
                    <a:p>
                      <a:pPr marL="19050" indent="-19050" algn="ctr">
                        <a:buNone/>
                      </a:pPr>
                      <a:r>
                        <a:rPr lang="fr-FR" sz="900" kern="1200">
                          <a:effectLst/>
                        </a:rPr>
                        <a:t>Type de site, </a:t>
                      </a:r>
                      <a:br>
                        <a:rPr lang="fr-FR" sz="900" kern="1200">
                          <a:effectLst/>
                        </a:rPr>
                      </a:br>
                      <a:r>
                        <a:rPr lang="fr-FR" sz="900" kern="1200">
                          <a:effectLst/>
                        </a:rPr>
                        <a:t>code, intitulé et surface</a:t>
                      </a:r>
                      <a:endParaRPr lang="fr-FR" sz="900" kern="1200">
                        <a:effectLst/>
                        <a:latin typeface="Arial" panose="020B0604020202020204" pitchFamily="34" charset="0"/>
                        <a:ea typeface="Aptos" panose="020B0004020202020204" pitchFamily="34" charset="0"/>
                        <a:cs typeface="Mangal" panose="02040503050203030202" pitchFamily="18" charset="0"/>
                      </a:endParaRPr>
                    </a:p>
                  </a:txBody>
                  <a:tcPr marL="36195" marR="36195" marT="36195" marB="36195"/>
                </a:tc>
                <a:tc>
                  <a:txBody>
                    <a:bodyPr/>
                    <a:lstStyle/>
                    <a:p>
                      <a:pPr marL="19050" indent="-19050" algn="ctr">
                        <a:buNone/>
                      </a:pPr>
                      <a:r>
                        <a:rPr lang="fr-FR" sz="900" kern="1200">
                          <a:effectLst/>
                        </a:rPr>
                        <a:t>Localisation et distance à l’aire d’étude </a:t>
                      </a:r>
                      <a:endParaRPr lang="fr-FR" sz="900" kern="1200">
                        <a:effectLst/>
                        <a:latin typeface="Arial" panose="020B0604020202020204" pitchFamily="34" charset="0"/>
                        <a:ea typeface="Aptos" panose="020B0004020202020204" pitchFamily="34" charset="0"/>
                        <a:cs typeface="Mangal" panose="02040503050203030202" pitchFamily="18" charset="0"/>
                      </a:endParaRPr>
                    </a:p>
                  </a:txBody>
                  <a:tcPr marL="36195" marR="36195" marT="36195" marB="36195"/>
                </a:tc>
                <a:extLst>
                  <a:ext uri="{0D108BD9-81ED-4DB2-BD59-A6C34878D82A}">
                    <a16:rowId xmlns:a16="http://schemas.microsoft.com/office/drawing/2014/main" val="3061838608"/>
                  </a:ext>
                </a:extLst>
              </a:tr>
              <a:tr h="410845">
                <a:tc>
                  <a:txBody>
                    <a:bodyPr/>
                    <a:lstStyle/>
                    <a:p>
                      <a:pPr marL="19050" indent="-19050" algn="ctr">
                        <a:buNone/>
                      </a:pPr>
                      <a:r>
                        <a:rPr lang="fr-FR" sz="900" kern="1200">
                          <a:effectLst/>
                        </a:rPr>
                        <a:t>FR8301061 (SIC) Coteaux de Raulhac et Cros de Ronesque (286 ha)</a:t>
                      </a:r>
                      <a:endParaRPr lang="fr-FR" sz="900" kern="1200">
                        <a:effectLst/>
                        <a:latin typeface="Arial" panose="020B0604020202020204" pitchFamily="34" charset="0"/>
                        <a:ea typeface="Aptos" panose="020B0004020202020204" pitchFamily="34" charset="0"/>
                        <a:cs typeface="Mangal" panose="02040503050203030202" pitchFamily="18" charset="0"/>
                      </a:endParaRPr>
                    </a:p>
                  </a:txBody>
                  <a:tcPr marL="36195" marR="36195" marT="36195" marB="36195" anchor="ctr"/>
                </a:tc>
                <a:tc>
                  <a:txBody>
                    <a:bodyPr/>
                    <a:lstStyle/>
                    <a:p>
                      <a:pPr marL="19050" indent="-19050" algn="ctr">
                        <a:buNone/>
                      </a:pPr>
                      <a:r>
                        <a:rPr lang="fr-FR" sz="900" kern="1200">
                          <a:effectLst/>
                        </a:rPr>
                        <a:t>Situé à 900m au Nord de l’aire d’étude dans le département du Cantal (Région Auvergne Rhône-Alpes)</a:t>
                      </a:r>
                      <a:endParaRPr lang="fr-FR" sz="900" kern="1200">
                        <a:effectLst/>
                        <a:latin typeface="Arial" panose="020B0604020202020204" pitchFamily="34" charset="0"/>
                        <a:ea typeface="Aptos" panose="020B0004020202020204" pitchFamily="34" charset="0"/>
                        <a:cs typeface="Mangal" panose="02040503050203030202" pitchFamily="18" charset="0"/>
                      </a:endParaRPr>
                    </a:p>
                  </a:txBody>
                  <a:tcPr marL="36195" marR="36195" marT="36195" marB="36195" anchor="ctr"/>
                </a:tc>
                <a:extLst>
                  <a:ext uri="{0D108BD9-81ED-4DB2-BD59-A6C34878D82A}">
                    <a16:rowId xmlns:a16="http://schemas.microsoft.com/office/drawing/2014/main" val="2783243926"/>
                  </a:ext>
                </a:extLst>
              </a:tr>
              <a:tr h="410845">
                <a:tc>
                  <a:txBody>
                    <a:bodyPr/>
                    <a:lstStyle/>
                    <a:p>
                      <a:pPr marL="19050" indent="-19050" algn="ctr">
                        <a:buNone/>
                      </a:pPr>
                      <a:r>
                        <a:rPr lang="fr-FR" sz="900" kern="1200">
                          <a:effectLst/>
                        </a:rPr>
                        <a:t>FR7300874 (ZSC) Haute vallée du Lot entre Espalion et Saint-Laurent-d'Olt et gorges de la Truyère, basse vallée du Lot et le Goul (5657 ha)</a:t>
                      </a:r>
                      <a:endParaRPr lang="fr-FR" sz="900" kern="1200">
                        <a:effectLst/>
                        <a:latin typeface="Arial" panose="020B0604020202020204" pitchFamily="34" charset="0"/>
                        <a:ea typeface="Aptos" panose="020B0004020202020204" pitchFamily="34" charset="0"/>
                        <a:cs typeface="Mangal" panose="02040503050203030202" pitchFamily="18" charset="0"/>
                      </a:endParaRPr>
                    </a:p>
                  </a:txBody>
                  <a:tcPr marL="36195" marR="36195" marT="36195" marB="36195"/>
                </a:tc>
                <a:tc>
                  <a:txBody>
                    <a:bodyPr/>
                    <a:lstStyle/>
                    <a:p>
                      <a:pPr marL="19050" indent="-19050" algn="ctr">
                        <a:buNone/>
                      </a:pPr>
                      <a:r>
                        <a:rPr lang="fr-FR" sz="900" kern="1200" dirty="0">
                          <a:effectLst/>
                        </a:rPr>
                        <a:t>Situé à 2 km à l’Ouest au Nord de l’aire d’étude (faisant la limite entre le Cantal en Région Auvergne Rhône-Alpes et la Lozère en région Occitanie)</a:t>
                      </a:r>
                      <a:endParaRPr lang="fr-FR" sz="900" kern="1200" dirty="0">
                        <a:effectLst/>
                        <a:latin typeface="Arial" panose="020B0604020202020204" pitchFamily="34" charset="0"/>
                        <a:ea typeface="Aptos" panose="020B0004020202020204" pitchFamily="34" charset="0"/>
                        <a:cs typeface="Mangal" panose="02040503050203030202" pitchFamily="18" charset="0"/>
                      </a:endParaRPr>
                    </a:p>
                  </a:txBody>
                  <a:tcPr marL="36195" marR="36195" marT="36195" marB="36195" anchor="ctr"/>
                </a:tc>
                <a:extLst>
                  <a:ext uri="{0D108BD9-81ED-4DB2-BD59-A6C34878D82A}">
                    <a16:rowId xmlns:a16="http://schemas.microsoft.com/office/drawing/2014/main" val="2332530735"/>
                  </a:ext>
                </a:extLst>
              </a:tr>
            </a:tbl>
          </a:graphicData>
        </a:graphic>
      </p:graphicFrame>
      <p:pic>
        <p:nvPicPr>
          <p:cNvPr id="12" name="Image 11">
            <a:extLst>
              <a:ext uri="{FF2B5EF4-FFF2-40B4-BE49-F238E27FC236}">
                <a16:creationId xmlns:a16="http://schemas.microsoft.com/office/drawing/2014/main" id="{5F5FF0C3-2029-5C42-2950-96C82BF266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636" y="493805"/>
            <a:ext cx="4496984" cy="6364195"/>
          </a:xfrm>
          <a:prstGeom prst="rect">
            <a:avLst/>
          </a:prstGeom>
        </p:spPr>
      </p:pic>
      <p:sp>
        <p:nvSpPr>
          <p:cNvPr id="2" name="Rectangle 1">
            <a:extLst>
              <a:ext uri="{FF2B5EF4-FFF2-40B4-BE49-F238E27FC236}">
                <a16:creationId xmlns:a16="http://schemas.microsoft.com/office/drawing/2014/main" id="{071B9859-01DC-4D9B-3BB1-E9F727D679E1}"/>
              </a:ext>
            </a:extLst>
          </p:cNvPr>
          <p:cNvSpPr/>
          <p:nvPr/>
        </p:nvSpPr>
        <p:spPr>
          <a:xfrm>
            <a:off x="640207" y="557966"/>
            <a:ext cx="997527" cy="468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numéro de diapositive 12">
            <a:extLst>
              <a:ext uri="{FF2B5EF4-FFF2-40B4-BE49-F238E27FC236}">
                <a16:creationId xmlns:a16="http://schemas.microsoft.com/office/drawing/2014/main" id="{6B4BC856-05CF-BC2D-DBA8-D25ED9C7DBED}"/>
              </a:ext>
            </a:extLst>
          </p:cNvPr>
          <p:cNvSpPr>
            <a:spLocks noGrp="1"/>
          </p:cNvSpPr>
          <p:nvPr>
            <p:ph type="sldNum" sz="quarter" idx="12"/>
          </p:nvPr>
        </p:nvSpPr>
        <p:spPr/>
        <p:txBody>
          <a:bodyPr/>
          <a:lstStyle/>
          <a:p>
            <a:fld id="{B89029C3-015E-4F01-859F-E20F5DA51342}" type="slidenum">
              <a:rPr lang="fr-FR" smtClean="0"/>
              <a:t>17</a:t>
            </a:fld>
            <a:endParaRPr lang="fr-FR"/>
          </a:p>
        </p:txBody>
      </p:sp>
    </p:spTree>
    <p:extLst>
      <p:ext uri="{BB962C8B-B14F-4D97-AF65-F5344CB8AC3E}">
        <p14:creationId xmlns:p14="http://schemas.microsoft.com/office/powerpoint/2010/main" val="22190500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EB5E250-C270-28C8-D644-6F1F36D80EAA}"/>
              </a:ext>
            </a:extLst>
          </p:cNvPr>
          <p:cNvSpPr/>
          <p:nvPr/>
        </p:nvSpPr>
        <p:spPr>
          <a:xfrm>
            <a:off x="622738" y="1844566"/>
            <a:ext cx="3767959" cy="2530365"/>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descr="Une image contenant texte, carte, capture d’écran, atlas&#10;&#10;Description générée automatiquement">
            <a:extLst>
              <a:ext uri="{FF2B5EF4-FFF2-40B4-BE49-F238E27FC236}">
                <a16:creationId xmlns:a16="http://schemas.microsoft.com/office/drawing/2014/main" id="{015BEBB0-43ED-7030-01E5-BD89220AAD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4882" y="727968"/>
            <a:ext cx="4022043" cy="5687715"/>
          </a:xfrm>
          <a:prstGeom prst="rect">
            <a:avLst/>
          </a:prstGeom>
        </p:spPr>
      </p:pic>
      <p:pic>
        <p:nvPicPr>
          <p:cNvPr id="2" name="Image 1">
            <a:extLst>
              <a:ext uri="{FF2B5EF4-FFF2-40B4-BE49-F238E27FC236}">
                <a16:creationId xmlns:a16="http://schemas.microsoft.com/office/drawing/2014/main" id="{B028E1FF-54ED-48AB-F94F-71781359A25E}"/>
              </a:ext>
            </a:extLst>
          </p:cNvPr>
          <p:cNvPicPr>
            <a:picLocks noChangeAspect="1"/>
          </p:cNvPicPr>
          <p:nvPr/>
        </p:nvPicPr>
        <p:blipFill>
          <a:blip r:embed="rId3">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sp>
        <p:nvSpPr>
          <p:cNvPr id="3" name="ZoneTexte 2">
            <a:extLst>
              <a:ext uri="{FF2B5EF4-FFF2-40B4-BE49-F238E27FC236}">
                <a16:creationId xmlns:a16="http://schemas.microsoft.com/office/drawing/2014/main" id="{DC354EBD-190B-63F8-501E-D96110F2FDFB}"/>
              </a:ext>
            </a:extLst>
          </p:cNvPr>
          <p:cNvSpPr txBox="1"/>
          <p:nvPr/>
        </p:nvSpPr>
        <p:spPr>
          <a:xfrm>
            <a:off x="4961166" y="76327"/>
            <a:ext cx="5753100" cy="369332"/>
          </a:xfrm>
          <a:prstGeom prst="rect">
            <a:avLst/>
          </a:prstGeom>
          <a:noFill/>
        </p:spPr>
        <p:txBody>
          <a:bodyPr wrap="square" rtlCol="0">
            <a:spAutoFit/>
          </a:bodyPr>
          <a:lstStyle/>
          <a:p>
            <a:r>
              <a:rPr lang="fr-FR" b="1" u="sng" dirty="0"/>
              <a:t>Enjeux écologiques  </a:t>
            </a:r>
          </a:p>
        </p:txBody>
      </p:sp>
      <p:sp>
        <p:nvSpPr>
          <p:cNvPr id="5" name="Rectangle 4">
            <a:extLst>
              <a:ext uri="{FF2B5EF4-FFF2-40B4-BE49-F238E27FC236}">
                <a16:creationId xmlns:a16="http://schemas.microsoft.com/office/drawing/2014/main" id="{18E6F0B5-04F6-B41F-3BDA-E43C9C75B039}"/>
              </a:ext>
            </a:extLst>
          </p:cNvPr>
          <p:cNvSpPr/>
          <p:nvPr/>
        </p:nvSpPr>
        <p:spPr>
          <a:xfrm>
            <a:off x="4284882" y="727968"/>
            <a:ext cx="1027347" cy="468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D8583BC4-125A-4283-0253-D53E35BB57BB}"/>
              </a:ext>
            </a:extLst>
          </p:cNvPr>
          <p:cNvSpPr txBox="1"/>
          <p:nvPr/>
        </p:nvSpPr>
        <p:spPr>
          <a:xfrm>
            <a:off x="766619" y="2220685"/>
            <a:ext cx="3518263" cy="1754326"/>
          </a:xfrm>
          <a:prstGeom prst="rect">
            <a:avLst/>
          </a:prstGeom>
          <a:noFill/>
        </p:spPr>
        <p:txBody>
          <a:bodyPr wrap="square" rtlCol="0">
            <a:spAutoFit/>
          </a:bodyPr>
          <a:lstStyle/>
          <a:p>
            <a:r>
              <a:rPr lang="fr-FR" dirty="0">
                <a:solidFill>
                  <a:schemeClr val="bg1"/>
                </a:solidFill>
              </a:rPr>
              <a:t>L’aire d’étude est directement concernée par les PNA Milan royal et Chiroptères et se trouve à proximité des zonages des PNA « </a:t>
            </a:r>
            <a:r>
              <a:rPr lang="fr-FR" dirty="0" err="1">
                <a:solidFill>
                  <a:schemeClr val="bg1"/>
                </a:solidFill>
              </a:rPr>
              <a:t>Maculinea</a:t>
            </a:r>
            <a:r>
              <a:rPr lang="fr-FR" dirty="0">
                <a:solidFill>
                  <a:schemeClr val="bg1"/>
                </a:solidFill>
              </a:rPr>
              <a:t> » et Pie Grièches à tête rousse. </a:t>
            </a:r>
          </a:p>
        </p:txBody>
      </p:sp>
      <p:sp>
        <p:nvSpPr>
          <p:cNvPr id="10" name="Espace réservé du numéro de diapositive 9">
            <a:extLst>
              <a:ext uri="{FF2B5EF4-FFF2-40B4-BE49-F238E27FC236}">
                <a16:creationId xmlns:a16="http://schemas.microsoft.com/office/drawing/2014/main" id="{1B54E15A-618E-2AFE-2983-338B78C810B4}"/>
              </a:ext>
            </a:extLst>
          </p:cNvPr>
          <p:cNvSpPr>
            <a:spLocks noGrp="1"/>
          </p:cNvSpPr>
          <p:nvPr>
            <p:ph type="sldNum" sz="quarter" idx="12"/>
          </p:nvPr>
        </p:nvSpPr>
        <p:spPr/>
        <p:txBody>
          <a:bodyPr/>
          <a:lstStyle/>
          <a:p>
            <a:fld id="{B89029C3-015E-4F01-859F-E20F5DA51342}" type="slidenum">
              <a:rPr lang="fr-FR" smtClean="0"/>
              <a:t>18</a:t>
            </a:fld>
            <a:endParaRPr lang="fr-FR"/>
          </a:p>
        </p:txBody>
      </p:sp>
    </p:spTree>
    <p:extLst>
      <p:ext uri="{BB962C8B-B14F-4D97-AF65-F5344CB8AC3E}">
        <p14:creationId xmlns:p14="http://schemas.microsoft.com/office/powerpoint/2010/main" val="17520691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texte, carte, atlas, capture d’écran&#10;&#10;Description générée automatiquement">
            <a:extLst>
              <a:ext uri="{FF2B5EF4-FFF2-40B4-BE49-F238E27FC236}">
                <a16:creationId xmlns:a16="http://schemas.microsoft.com/office/drawing/2014/main" id="{25E1B0BC-1CDD-5261-D40D-5D3CA707BE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58425" y="667213"/>
            <a:ext cx="4058193" cy="5738606"/>
          </a:xfrm>
          <a:prstGeom prst="rect">
            <a:avLst/>
          </a:prstGeom>
        </p:spPr>
      </p:pic>
      <p:pic>
        <p:nvPicPr>
          <p:cNvPr id="2" name="Image 1">
            <a:extLst>
              <a:ext uri="{FF2B5EF4-FFF2-40B4-BE49-F238E27FC236}">
                <a16:creationId xmlns:a16="http://schemas.microsoft.com/office/drawing/2014/main" id="{1B4823A1-2F38-84C2-E046-2506261F1200}"/>
              </a:ext>
            </a:extLst>
          </p:cNvPr>
          <p:cNvPicPr>
            <a:picLocks noChangeAspect="1"/>
          </p:cNvPicPr>
          <p:nvPr/>
        </p:nvPicPr>
        <p:blipFill>
          <a:blip r:embed="rId3">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sp>
        <p:nvSpPr>
          <p:cNvPr id="3" name="ZoneTexte 2">
            <a:extLst>
              <a:ext uri="{FF2B5EF4-FFF2-40B4-BE49-F238E27FC236}">
                <a16:creationId xmlns:a16="http://schemas.microsoft.com/office/drawing/2014/main" id="{9C4DE03A-C74B-672C-6F79-55197D22785C}"/>
              </a:ext>
            </a:extLst>
          </p:cNvPr>
          <p:cNvSpPr txBox="1"/>
          <p:nvPr/>
        </p:nvSpPr>
        <p:spPr>
          <a:xfrm>
            <a:off x="4612823" y="39443"/>
            <a:ext cx="5753100" cy="369332"/>
          </a:xfrm>
          <a:prstGeom prst="rect">
            <a:avLst/>
          </a:prstGeom>
          <a:noFill/>
        </p:spPr>
        <p:txBody>
          <a:bodyPr wrap="square" rtlCol="0">
            <a:spAutoFit/>
          </a:bodyPr>
          <a:lstStyle/>
          <a:p>
            <a:r>
              <a:rPr lang="fr-FR" b="1" u="sng" dirty="0"/>
              <a:t>Enjeux écologiques  </a:t>
            </a:r>
          </a:p>
        </p:txBody>
      </p:sp>
      <p:sp>
        <p:nvSpPr>
          <p:cNvPr id="4" name="Rectangle 3">
            <a:extLst>
              <a:ext uri="{FF2B5EF4-FFF2-40B4-BE49-F238E27FC236}">
                <a16:creationId xmlns:a16="http://schemas.microsoft.com/office/drawing/2014/main" id="{CE411B2F-091B-6B0F-EFAA-8EF9B42E0EE1}"/>
              </a:ext>
            </a:extLst>
          </p:cNvPr>
          <p:cNvSpPr/>
          <p:nvPr/>
        </p:nvSpPr>
        <p:spPr>
          <a:xfrm>
            <a:off x="6606112" y="858801"/>
            <a:ext cx="997527" cy="468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67CA827F-B742-4909-6C76-477B0498A8EC}"/>
              </a:ext>
            </a:extLst>
          </p:cNvPr>
          <p:cNvPicPr>
            <a:picLocks noChangeAspect="1"/>
          </p:cNvPicPr>
          <p:nvPr/>
        </p:nvPicPr>
        <p:blipFill>
          <a:blip r:embed="rId4"/>
          <a:stretch>
            <a:fillRect/>
          </a:stretch>
        </p:blipFill>
        <p:spPr>
          <a:xfrm>
            <a:off x="275381" y="2407571"/>
            <a:ext cx="7644635" cy="1946715"/>
          </a:xfrm>
          <a:prstGeom prst="rect">
            <a:avLst/>
          </a:prstGeom>
        </p:spPr>
      </p:pic>
      <p:sp>
        <p:nvSpPr>
          <p:cNvPr id="10" name="Rectangle 9">
            <a:extLst>
              <a:ext uri="{FF2B5EF4-FFF2-40B4-BE49-F238E27FC236}">
                <a16:creationId xmlns:a16="http://schemas.microsoft.com/office/drawing/2014/main" id="{0ED31FF1-DBEA-5E5C-1CBA-84B80820E1F9}"/>
              </a:ext>
            </a:extLst>
          </p:cNvPr>
          <p:cNvSpPr/>
          <p:nvPr/>
        </p:nvSpPr>
        <p:spPr>
          <a:xfrm>
            <a:off x="7920016" y="667213"/>
            <a:ext cx="997527" cy="468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space réservé du numéro de diapositive 10">
            <a:extLst>
              <a:ext uri="{FF2B5EF4-FFF2-40B4-BE49-F238E27FC236}">
                <a16:creationId xmlns:a16="http://schemas.microsoft.com/office/drawing/2014/main" id="{0E172FC8-7604-6B49-A998-FB7BD58D56C3}"/>
              </a:ext>
            </a:extLst>
          </p:cNvPr>
          <p:cNvSpPr>
            <a:spLocks noGrp="1"/>
          </p:cNvSpPr>
          <p:nvPr>
            <p:ph type="sldNum" sz="quarter" idx="12"/>
          </p:nvPr>
        </p:nvSpPr>
        <p:spPr/>
        <p:txBody>
          <a:bodyPr/>
          <a:lstStyle/>
          <a:p>
            <a:fld id="{B89029C3-015E-4F01-859F-E20F5DA51342}" type="slidenum">
              <a:rPr lang="fr-FR" smtClean="0"/>
              <a:t>19</a:t>
            </a:fld>
            <a:endParaRPr lang="fr-FR"/>
          </a:p>
        </p:txBody>
      </p:sp>
    </p:spTree>
    <p:extLst>
      <p:ext uri="{BB962C8B-B14F-4D97-AF65-F5344CB8AC3E}">
        <p14:creationId xmlns:p14="http://schemas.microsoft.com/office/powerpoint/2010/main" val="4031015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FF9D407-70FD-7D6F-769A-534A0AA4E018}"/>
              </a:ext>
            </a:extLst>
          </p:cNvPr>
          <p:cNvSpPr txBox="1"/>
          <p:nvPr/>
        </p:nvSpPr>
        <p:spPr>
          <a:xfrm>
            <a:off x="83128" y="1071739"/>
            <a:ext cx="4323664" cy="923330"/>
          </a:xfrm>
          <a:prstGeom prst="rect">
            <a:avLst/>
          </a:prstGeom>
          <a:noFill/>
        </p:spPr>
        <p:txBody>
          <a:bodyPr wrap="square" rtlCol="0">
            <a:spAutoFit/>
          </a:bodyPr>
          <a:lstStyle/>
          <a:p>
            <a:r>
              <a:rPr lang="fr-FR" dirty="0"/>
              <a:t>Carrière de calcaire ouverte depuis 1976. </a:t>
            </a:r>
          </a:p>
          <a:p>
            <a:endParaRPr lang="fr-FR" dirty="0"/>
          </a:p>
          <a:p>
            <a:r>
              <a:rPr lang="fr-FR" dirty="0"/>
              <a:t>AP  n°2007-243-5 du 31 août 2007</a:t>
            </a:r>
          </a:p>
        </p:txBody>
      </p:sp>
      <p:sp>
        <p:nvSpPr>
          <p:cNvPr id="3" name="ZoneTexte 2">
            <a:extLst>
              <a:ext uri="{FF2B5EF4-FFF2-40B4-BE49-F238E27FC236}">
                <a16:creationId xmlns:a16="http://schemas.microsoft.com/office/drawing/2014/main" id="{217923B3-2466-9FDB-B5D6-FC2B91E0E070}"/>
              </a:ext>
            </a:extLst>
          </p:cNvPr>
          <p:cNvSpPr txBox="1"/>
          <p:nvPr/>
        </p:nvSpPr>
        <p:spPr>
          <a:xfrm>
            <a:off x="1035637" y="89765"/>
            <a:ext cx="10587972" cy="369332"/>
          </a:xfrm>
          <a:prstGeom prst="rect">
            <a:avLst/>
          </a:prstGeom>
          <a:noFill/>
        </p:spPr>
        <p:txBody>
          <a:bodyPr wrap="square" rtlCol="0">
            <a:spAutoFit/>
          </a:bodyPr>
          <a:lstStyle/>
          <a:p>
            <a:pPr algn="ctr"/>
            <a:r>
              <a:rPr lang="fr-FR" b="1" u="sng" dirty="0"/>
              <a:t>Contexte réglementaire de la carrière de Taussac</a:t>
            </a:r>
          </a:p>
        </p:txBody>
      </p:sp>
      <p:graphicFrame>
        <p:nvGraphicFramePr>
          <p:cNvPr id="4" name="Tableau 3">
            <a:extLst>
              <a:ext uri="{FF2B5EF4-FFF2-40B4-BE49-F238E27FC236}">
                <a16:creationId xmlns:a16="http://schemas.microsoft.com/office/drawing/2014/main" id="{CF06E66A-237B-CC91-CB3A-CD2583354497}"/>
              </a:ext>
            </a:extLst>
          </p:cNvPr>
          <p:cNvGraphicFramePr>
            <a:graphicFrameLocks noGrp="1"/>
          </p:cNvGraphicFramePr>
          <p:nvPr>
            <p:extLst>
              <p:ext uri="{D42A27DB-BD31-4B8C-83A1-F6EECF244321}">
                <p14:modId xmlns:p14="http://schemas.microsoft.com/office/powerpoint/2010/main" val="397042264"/>
              </p:ext>
            </p:extLst>
          </p:nvPr>
        </p:nvGraphicFramePr>
        <p:xfrm>
          <a:off x="148505" y="2156016"/>
          <a:ext cx="4323664" cy="2842397"/>
        </p:xfrm>
        <a:graphic>
          <a:graphicData uri="http://schemas.openxmlformats.org/drawingml/2006/table">
            <a:tbl>
              <a:tblPr firstRow="1" bandRow="1">
                <a:tableStyleId>{5C22544A-7EE6-4342-B048-85BDC9FD1C3A}</a:tableStyleId>
              </a:tblPr>
              <a:tblGrid>
                <a:gridCol w="2161832">
                  <a:extLst>
                    <a:ext uri="{9D8B030D-6E8A-4147-A177-3AD203B41FA5}">
                      <a16:colId xmlns:a16="http://schemas.microsoft.com/office/drawing/2014/main" val="3554169229"/>
                    </a:ext>
                  </a:extLst>
                </a:gridCol>
                <a:gridCol w="2161832">
                  <a:extLst>
                    <a:ext uri="{9D8B030D-6E8A-4147-A177-3AD203B41FA5}">
                      <a16:colId xmlns:a16="http://schemas.microsoft.com/office/drawing/2014/main" val="155440977"/>
                    </a:ext>
                  </a:extLst>
                </a:gridCol>
              </a:tblGrid>
              <a:tr h="262088">
                <a:tc gridSpan="2">
                  <a:txBody>
                    <a:bodyPr/>
                    <a:lstStyle/>
                    <a:p>
                      <a:pPr algn="ctr"/>
                      <a:r>
                        <a:rPr lang="fr-FR" sz="1000" dirty="0"/>
                        <a:t>Fiche signalétique de la carrière de Taussac</a:t>
                      </a:r>
                    </a:p>
                  </a:txBody>
                  <a:tcPr/>
                </a:tc>
                <a:tc hMerge="1">
                  <a:txBody>
                    <a:bodyPr/>
                    <a:lstStyle/>
                    <a:p>
                      <a:endParaRPr lang="fr-FR" dirty="0"/>
                    </a:p>
                  </a:txBody>
                  <a:tcPr/>
                </a:tc>
                <a:extLst>
                  <a:ext uri="{0D108BD9-81ED-4DB2-BD59-A6C34878D82A}">
                    <a16:rowId xmlns:a16="http://schemas.microsoft.com/office/drawing/2014/main" val="3337263374"/>
                  </a:ext>
                </a:extLst>
              </a:tr>
              <a:tr h="436814">
                <a:tc>
                  <a:txBody>
                    <a:bodyPr/>
                    <a:lstStyle/>
                    <a:p>
                      <a:r>
                        <a:rPr lang="fr-FR" sz="1000" dirty="0"/>
                        <a:t>Superficie du périmètre de demande d’autorisation</a:t>
                      </a:r>
                    </a:p>
                  </a:txBody>
                  <a:tcPr/>
                </a:tc>
                <a:tc>
                  <a:txBody>
                    <a:bodyPr/>
                    <a:lstStyle/>
                    <a:p>
                      <a:r>
                        <a:rPr lang="fr-FR" sz="1000" dirty="0"/>
                        <a:t>2,58 ha</a:t>
                      </a:r>
                    </a:p>
                  </a:txBody>
                  <a:tcPr/>
                </a:tc>
                <a:extLst>
                  <a:ext uri="{0D108BD9-81ED-4DB2-BD59-A6C34878D82A}">
                    <a16:rowId xmlns:a16="http://schemas.microsoft.com/office/drawing/2014/main" val="1461043459"/>
                  </a:ext>
                </a:extLst>
              </a:tr>
              <a:tr h="436814">
                <a:tc>
                  <a:txBody>
                    <a:bodyPr/>
                    <a:lstStyle/>
                    <a:p>
                      <a:r>
                        <a:rPr lang="fr-FR" sz="1000" dirty="0"/>
                        <a:t>Durée de la demande d’autorisation sollicitée</a:t>
                      </a:r>
                    </a:p>
                  </a:txBody>
                  <a:tcPr/>
                </a:tc>
                <a:tc>
                  <a:txBody>
                    <a:bodyPr/>
                    <a:lstStyle/>
                    <a:p>
                      <a:r>
                        <a:rPr lang="fr-FR" sz="1000" dirty="0"/>
                        <a:t>30 ans</a:t>
                      </a:r>
                    </a:p>
                  </a:txBody>
                  <a:tcPr/>
                </a:tc>
                <a:extLst>
                  <a:ext uri="{0D108BD9-81ED-4DB2-BD59-A6C34878D82A}">
                    <a16:rowId xmlns:a16="http://schemas.microsoft.com/office/drawing/2014/main" val="1920711206"/>
                  </a:ext>
                </a:extLst>
              </a:tr>
              <a:tr h="611539">
                <a:tc>
                  <a:txBody>
                    <a:bodyPr/>
                    <a:lstStyle/>
                    <a:p>
                      <a:r>
                        <a:rPr lang="fr-FR" sz="1000" dirty="0"/>
                        <a:t>Front d’extraction et banquettes</a:t>
                      </a:r>
                    </a:p>
                  </a:txBody>
                  <a:tcPr/>
                </a:tc>
                <a:tc>
                  <a:txBody>
                    <a:bodyPr/>
                    <a:lstStyle/>
                    <a:p>
                      <a:r>
                        <a:rPr lang="fr-FR" sz="1000" dirty="0"/>
                        <a:t>Fronts de 6 m de haut avec des banquettes de 6 m de large</a:t>
                      </a:r>
                    </a:p>
                  </a:txBody>
                  <a:tcPr/>
                </a:tc>
                <a:extLst>
                  <a:ext uri="{0D108BD9-81ED-4DB2-BD59-A6C34878D82A}">
                    <a16:rowId xmlns:a16="http://schemas.microsoft.com/office/drawing/2014/main" val="1398286569"/>
                  </a:ext>
                </a:extLst>
              </a:tr>
              <a:tr h="262088">
                <a:tc>
                  <a:txBody>
                    <a:bodyPr/>
                    <a:lstStyle/>
                    <a:p>
                      <a:r>
                        <a:rPr lang="fr-FR" sz="1000" dirty="0"/>
                        <a:t>Cote minimal d’extraction</a:t>
                      </a:r>
                    </a:p>
                  </a:txBody>
                  <a:tcPr/>
                </a:tc>
                <a:tc>
                  <a:txBody>
                    <a:bodyPr/>
                    <a:lstStyle/>
                    <a:p>
                      <a:r>
                        <a:rPr lang="fr-FR" sz="1000" dirty="0"/>
                        <a:t>764 m NGF</a:t>
                      </a:r>
                    </a:p>
                  </a:txBody>
                  <a:tcPr/>
                </a:tc>
                <a:extLst>
                  <a:ext uri="{0D108BD9-81ED-4DB2-BD59-A6C34878D82A}">
                    <a16:rowId xmlns:a16="http://schemas.microsoft.com/office/drawing/2014/main" val="2219327345"/>
                  </a:ext>
                </a:extLst>
              </a:tr>
              <a:tr h="2620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dirty="0"/>
                        <a:t>Volume/tonnage maximum annuel de matériaux extraits</a:t>
                      </a:r>
                    </a:p>
                  </a:txBody>
                  <a:tcPr/>
                </a:tc>
                <a:tc>
                  <a:txBody>
                    <a:bodyPr/>
                    <a:lstStyle/>
                    <a:p>
                      <a:r>
                        <a:rPr lang="fr-FR" sz="1000" dirty="0"/>
                        <a:t>1500 t/an ( 625 m3/an)</a:t>
                      </a:r>
                    </a:p>
                  </a:txBody>
                  <a:tcPr/>
                </a:tc>
                <a:extLst>
                  <a:ext uri="{0D108BD9-81ED-4DB2-BD59-A6C34878D82A}">
                    <a16:rowId xmlns:a16="http://schemas.microsoft.com/office/drawing/2014/main" val="1824670923"/>
                  </a:ext>
                </a:extLst>
              </a:tr>
              <a:tr h="436814">
                <a:tc>
                  <a:txBody>
                    <a:bodyPr/>
                    <a:lstStyle/>
                    <a:p>
                      <a:r>
                        <a:rPr lang="fr-FR" sz="1000" dirty="0"/>
                        <a:t>Échéance de l’autorisation </a:t>
                      </a:r>
                    </a:p>
                  </a:txBody>
                  <a:tcPr/>
                </a:tc>
                <a:tc>
                  <a:txBody>
                    <a:bodyPr/>
                    <a:lstStyle/>
                    <a:p>
                      <a:r>
                        <a:rPr lang="fr-FR" sz="1000" dirty="0"/>
                        <a:t>Aout 2037</a:t>
                      </a:r>
                    </a:p>
                  </a:txBody>
                  <a:tcPr/>
                </a:tc>
                <a:extLst>
                  <a:ext uri="{0D108BD9-81ED-4DB2-BD59-A6C34878D82A}">
                    <a16:rowId xmlns:a16="http://schemas.microsoft.com/office/drawing/2014/main" val="1436037015"/>
                  </a:ext>
                </a:extLst>
              </a:tr>
            </a:tbl>
          </a:graphicData>
        </a:graphic>
      </p:graphicFrame>
      <p:pic>
        <p:nvPicPr>
          <p:cNvPr id="5" name="Image 4">
            <a:extLst>
              <a:ext uri="{FF2B5EF4-FFF2-40B4-BE49-F238E27FC236}">
                <a16:creationId xmlns:a16="http://schemas.microsoft.com/office/drawing/2014/main" id="{7BBAD0C9-516F-DD90-FA44-5ED75249CF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3765" y="1071739"/>
            <a:ext cx="7505107" cy="5307290"/>
          </a:xfrm>
          <a:prstGeom prst="rect">
            <a:avLst/>
          </a:prstGeom>
        </p:spPr>
      </p:pic>
      <p:pic>
        <p:nvPicPr>
          <p:cNvPr id="6" name="Image 5">
            <a:extLst>
              <a:ext uri="{FF2B5EF4-FFF2-40B4-BE49-F238E27FC236}">
                <a16:creationId xmlns:a16="http://schemas.microsoft.com/office/drawing/2014/main" id="{BBB50162-F805-FD12-EA49-BA9F2E81D9C5}"/>
              </a:ext>
            </a:extLst>
          </p:cNvPr>
          <p:cNvPicPr>
            <a:picLocks noChangeAspect="1"/>
          </p:cNvPicPr>
          <p:nvPr/>
        </p:nvPicPr>
        <p:blipFill>
          <a:blip r:embed="rId3">
            <a:extLst>
              <a:ext uri="{28A0092B-C50C-407E-A947-70E740481C1C}">
                <a14:useLocalDpi xmlns:a14="http://schemas.microsoft.com/office/drawing/2010/main" val="0"/>
              </a:ext>
            </a:extLst>
          </a:blip>
          <a:srcRect l="53873"/>
          <a:stretch/>
        </p:blipFill>
        <p:spPr>
          <a:xfrm>
            <a:off x="71051" y="88030"/>
            <a:ext cx="541387" cy="371067"/>
          </a:xfrm>
          <a:prstGeom prst="rect">
            <a:avLst/>
          </a:prstGeom>
        </p:spPr>
      </p:pic>
      <p:sp>
        <p:nvSpPr>
          <p:cNvPr id="9" name="ZoneTexte 8">
            <a:extLst>
              <a:ext uri="{FF2B5EF4-FFF2-40B4-BE49-F238E27FC236}">
                <a16:creationId xmlns:a16="http://schemas.microsoft.com/office/drawing/2014/main" id="{B0E00753-129B-B890-56DB-D3763E99043E}"/>
              </a:ext>
            </a:extLst>
          </p:cNvPr>
          <p:cNvSpPr txBox="1"/>
          <p:nvPr/>
        </p:nvSpPr>
        <p:spPr>
          <a:xfrm>
            <a:off x="1113790" y="541460"/>
            <a:ext cx="10318163" cy="369332"/>
          </a:xfrm>
          <a:prstGeom prst="rect">
            <a:avLst/>
          </a:prstGeom>
          <a:noFill/>
        </p:spPr>
        <p:txBody>
          <a:bodyPr wrap="square" rtlCol="0">
            <a:spAutoFit/>
          </a:bodyPr>
          <a:lstStyle/>
          <a:p>
            <a:r>
              <a:rPr lang="fr-FR" b="1" dirty="0"/>
              <a:t>Arrêté Préfectoral dans le cadre d’une autorisation ICPE (Installations Classées pour l’Environnement)</a:t>
            </a:r>
          </a:p>
        </p:txBody>
      </p:sp>
      <p:sp>
        <p:nvSpPr>
          <p:cNvPr id="10" name="Espace réservé du numéro de diapositive 9">
            <a:extLst>
              <a:ext uri="{FF2B5EF4-FFF2-40B4-BE49-F238E27FC236}">
                <a16:creationId xmlns:a16="http://schemas.microsoft.com/office/drawing/2014/main" id="{3A7DCAB1-6228-CB5E-6705-2C8D8D74154F}"/>
              </a:ext>
            </a:extLst>
          </p:cNvPr>
          <p:cNvSpPr>
            <a:spLocks noGrp="1"/>
          </p:cNvSpPr>
          <p:nvPr>
            <p:ph type="sldNum" sz="quarter" idx="12"/>
          </p:nvPr>
        </p:nvSpPr>
        <p:spPr/>
        <p:txBody>
          <a:bodyPr/>
          <a:lstStyle/>
          <a:p>
            <a:fld id="{B89029C3-015E-4F01-859F-E20F5DA51342}" type="slidenum">
              <a:rPr lang="fr-FR" smtClean="0"/>
              <a:t>2</a:t>
            </a:fld>
            <a:endParaRPr lang="fr-FR"/>
          </a:p>
        </p:txBody>
      </p:sp>
    </p:spTree>
    <p:extLst>
      <p:ext uri="{BB962C8B-B14F-4D97-AF65-F5344CB8AC3E}">
        <p14:creationId xmlns:p14="http://schemas.microsoft.com/office/powerpoint/2010/main" val="15323032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29530-2C8B-98A1-9B84-FFB2C0E8E4D8}"/>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A18BE258-2BCF-7322-D737-DCEEFA353F8C}"/>
              </a:ext>
            </a:extLst>
          </p:cNvPr>
          <p:cNvSpPr txBox="1"/>
          <p:nvPr/>
        </p:nvSpPr>
        <p:spPr>
          <a:xfrm>
            <a:off x="5517916" y="48490"/>
            <a:ext cx="5753100" cy="369332"/>
          </a:xfrm>
          <a:prstGeom prst="rect">
            <a:avLst/>
          </a:prstGeom>
          <a:noFill/>
        </p:spPr>
        <p:txBody>
          <a:bodyPr wrap="square" rtlCol="0">
            <a:spAutoFit/>
          </a:bodyPr>
          <a:lstStyle/>
          <a:p>
            <a:r>
              <a:rPr lang="fr-FR" b="1" u="sng" dirty="0"/>
              <a:t>Enjeux écologiques </a:t>
            </a:r>
          </a:p>
        </p:txBody>
      </p:sp>
      <p:sp>
        <p:nvSpPr>
          <p:cNvPr id="8" name="ZoneTexte 7">
            <a:extLst>
              <a:ext uri="{FF2B5EF4-FFF2-40B4-BE49-F238E27FC236}">
                <a16:creationId xmlns:a16="http://schemas.microsoft.com/office/drawing/2014/main" id="{EDFDE876-77C4-5187-DF5D-A6C9195C1768}"/>
              </a:ext>
            </a:extLst>
          </p:cNvPr>
          <p:cNvSpPr txBox="1"/>
          <p:nvPr/>
        </p:nvSpPr>
        <p:spPr>
          <a:xfrm>
            <a:off x="1770546" y="604540"/>
            <a:ext cx="6574971" cy="307777"/>
          </a:xfrm>
          <a:prstGeom prst="rect">
            <a:avLst/>
          </a:prstGeom>
          <a:noFill/>
        </p:spPr>
        <p:txBody>
          <a:bodyPr wrap="square" rtlCol="0">
            <a:spAutoFit/>
          </a:bodyPr>
          <a:lstStyle/>
          <a:p>
            <a:r>
              <a:rPr lang="fr-FR" sz="1400" b="1" dirty="0"/>
              <a:t>HABITATS</a:t>
            </a:r>
            <a:r>
              <a:rPr lang="fr-FR" sz="1400" dirty="0"/>
              <a:t> </a:t>
            </a:r>
          </a:p>
        </p:txBody>
      </p:sp>
      <p:sp>
        <p:nvSpPr>
          <p:cNvPr id="9" name="ZoneTexte 8">
            <a:extLst>
              <a:ext uri="{FF2B5EF4-FFF2-40B4-BE49-F238E27FC236}">
                <a16:creationId xmlns:a16="http://schemas.microsoft.com/office/drawing/2014/main" id="{314AB76A-54B6-7DB6-4382-EA21B7BE4FF7}"/>
              </a:ext>
            </a:extLst>
          </p:cNvPr>
          <p:cNvSpPr txBox="1"/>
          <p:nvPr/>
        </p:nvSpPr>
        <p:spPr>
          <a:xfrm>
            <a:off x="0" y="6396335"/>
            <a:ext cx="4079004" cy="430887"/>
          </a:xfrm>
          <a:prstGeom prst="rect">
            <a:avLst/>
          </a:prstGeom>
          <a:noFill/>
        </p:spPr>
        <p:txBody>
          <a:bodyPr wrap="square" rtlCol="0">
            <a:spAutoFit/>
          </a:bodyPr>
          <a:lstStyle/>
          <a:p>
            <a:r>
              <a:rPr lang="fr-FR" sz="1050" dirty="0">
                <a:solidFill>
                  <a:schemeClr val="accent5"/>
                </a:solidFill>
              </a:rPr>
              <a:t>ZIP : Zone d’Implantation du Projet</a:t>
            </a:r>
          </a:p>
          <a:p>
            <a:r>
              <a:rPr lang="fr-FR" sz="1050" dirty="0">
                <a:solidFill>
                  <a:schemeClr val="accent5"/>
                </a:solidFill>
              </a:rPr>
              <a:t>AER : Aire d’Etude Rapprochée </a:t>
            </a:r>
          </a:p>
        </p:txBody>
      </p:sp>
      <p:pic>
        <p:nvPicPr>
          <p:cNvPr id="2" name="Image 1">
            <a:extLst>
              <a:ext uri="{FF2B5EF4-FFF2-40B4-BE49-F238E27FC236}">
                <a16:creationId xmlns:a16="http://schemas.microsoft.com/office/drawing/2014/main" id="{AF162B2D-DD94-AB87-8F86-DEFC8E4EBF6A}"/>
              </a:ext>
            </a:extLst>
          </p:cNvPr>
          <p:cNvPicPr>
            <a:picLocks noChangeAspect="1"/>
          </p:cNvPicPr>
          <p:nvPr/>
        </p:nvPicPr>
        <p:blipFill>
          <a:blip r:embed="rId2">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pic>
        <p:nvPicPr>
          <p:cNvPr id="3" name="Image 2" descr="Une image contenant texte, carte, capture d’écran&#10;&#10;Description générée automatiquement">
            <a:extLst>
              <a:ext uri="{FF2B5EF4-FFF2-40B4-BE49-F238E27FC236}">
                <a16:creationId xmlns:a16="http://schemas.microsoft.com/office/drawing/2014/main" id="{B67C1C9E-298B-69B4-00F0-7DB2F9DA28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515415" y="1205717"/>
            <a:ext cx="6555180" cy="4634910"/>
          </a:xfrm>
          <a:prstGeom prst="rect">
            <a:avLst/>
          </a:prstGeom>
          <a:noFill/>
          <a:ln>
            <a:noFill/>
          </a:ln>
        </p:spPr>
      </p:pic>
      <p:sp>
        <p:nvSpPr>
          <p:cNvPr id="5" name="ZoneTexte 4">
            <a:extLst>
              <a:ext uri="{FF2B5EF4-FFF2-40B4-BE49-F238E27FC236}">
                <a16:creationId xmlns:a16="http://schemas.microsoft.com/office/drawing/2014/main" id="{2004F3D1-3DD7-C974-B820-549A067C173B}"/>
              </a:ext>
            </a:extLst>
          </p:cNvPr>
          <p:cNvSpPr txBox="1"/>
          <p:nvPr/>
        </p:nvSpPr>
        <p:spPr>
          <a:xfrm>
            <a:off x="271849" y="972065"/>
            <a:ext cx="4786183" cy="3816429"/>
          </a:xfrm>
          <a:prstGeom prst="rect">
            <a:avLst/>
          </a:prstGeom>
          <a:noFill/>
        </p:spPr>
        <p:txBody>
          <a:bodyPr wrap="square" rtlCol="0">
            <a:spAutoFit/>
          </a:bodyPr>
          <a:lstStyle/>
          <a:p>
            <a:pPr lvl="0" eaLnBrk="0" fontAlgn="base" hangingPunct="0">
              <a:spcBef>
                <a:spcPct val="0"/>
              </a:spcBef>
              <a:spcAft>
                <a:spcPct val="0"/>
              </a:spcAft>
            </a:pPr>
            <a:r>
              <a:rPr lang="fr-FR" altLang="fr-FR" sz="1400" dirty="0">
                <a:latin typeface="Arial" panose="020B0604020202020204" pitchFamily="34" charset="0"/>
                <a:ea typeface="Aptos" panose="020B0004020202020204" pitchFamily="34" charset="0"/>
                <a:cs typeface="Arial" panose="020B0604020202020204" pitchFamily="34" charset="0"/>
              </a:rPr>
              <a:t>Parmi les 30 habitats recensés, </a:t>
            </a:r>
            <a:r>
              <a:rPr lang="fr-FR" altLang="fr-FR" sz="1400" b="1" dirty="0">
                <a:latin typeface="Arial" panose="020B0604020202020204" pitchFamily="34" charset="0"/>
                <a:ea typeface="Aptos" panose="020B0004020202020204" pitchFamily="34" charset="0"/>
                <a:cs typeface="Arial" panose="020B0604020202020204" pitchFamily="34" charset="0"/>
              </a:rPr>
              <a:t>5 </a:t>
            </a:r>
            <a:r>
              <a:rPr lang="fr-FR" altLang="fr-FR" sz="1400" dirty="0">
                <a:latin typeface="Arial" panose="020B0604020202020204" pitchFamily="34" charset="0"/>
                <a:ea typeface="Aptos" panose="020B0004020202020204" pitchFamily="34" charset="0"/>
                <a:cs typeface="Arial" panose="020B0604020202020204" pitchFamily="34" charset="0"/>
              </a:rPr>
              <a:t>sont identifiés comme </a:t>
            </a:r>
            <a:r>
              <a:rPr lang="fr-FR" altLang="fr-FR" sz="1400" b="1" dirty="0">
                <a:latin typeface="Arial" panose="020B0604020202020204" pitchFamily="34" charset="0"/>
                <a:ea typeface="Aptos" panose="020B0004020202020204" pitchFamily="34" charset="0"/>
                <a:cs typeface="Arial" panose="020B0604020202020204" pitchFamily="34" charset="0"/>
              </a:rPr>
              <a:t>habitats d’intérêt communautaire</a:t>
            </a:r>
            <a:r>
              <a:rPr lang="fr-FR" altLang="fr-FR" sz="1400" dirty="0">
                <a:latin typeface="Arial" panose="020B0604020202020204" pitchFamily="34" charset="0"/>
                <a:ea typeface="Aptos" panose="020B0004020202020204" pitchFamily="34" charset="0"/>
                <a:cs typeface="Arial" panose="020B0604020202020204" pitchFamily="34" charset="0"/>
              </a:rPr>
              <a:t> (HIC).</a:t>
            </a:r>
            <a:endParaRPr lang="fr-FR" altLang="fr-FR" sz="1400" dirty="0"/>
          </a:p>
          <a:p>
            <a:pPr lvl="0" eaLnBrk="0" fontAlgn="base" hangingPunct="0">
              <a:spcBef>
                <a:spcPct val="0"/>
              </a:spcBef>
              <a:spcAft>
                <a:spcPct val="0"/>
              </a:spcAft>
            </a:pPr>
            <a:r>
              <a:rPr lang="fr-FR" altLang="fr-FR" sz="1400" dirty="0">
                <a:latin typeface="Arial" panose="020B0604020202020204" pitchFamily="34" charset="0"/>
                <a:ea typeface="Aptos" panose="020B0004020202020204" pitchFamily="34" charset="0"/>
                <a:cs typeface="Arial" panose="020B0604020202020204" pitchFamily="34" charset="0"/>
              </a:rPr>
              <a:t>Ils correspondent alors à des pelouses </a:t>
            </a:r>
            <a:r>
              <a:rPr lang="fr-FR" altLang="fr-FR" sz="1400" dirty="0" err="1">
                <a:latin typeface="Arial" panose="020B0604020202020204" pitchFamily="34" charset="0"/>
                <a:ea typeface="Aptos" panose="020B0004020202020204" pitchFamily="34" charset="0"/>
                <a:cs typeface="Arial" panose="020B0604020202020204" pitchFamily="34" charset="0"/>
              </a:rPr>
              <a:t>semi-sèches</a:t>
            </a:r>
            <a:r>
              <a:rPr lang="fr-FR" altLang="fr-FR" sz="1400" dirty="0">
                <a:latin typeface="Arial" panose="020B0604020202020204" pitchFamily="34" charset="0"/>
                <a:ea typeface="Aptos" panose="020B0004020202020204" pitchFamily="34" charset="0"/>
                <a:cs typeface="Arial" panose="020B0604020202020204" pitchFamily="34" charset="0"/>
              </a:rPr>
              <a:t> calcaires ou </a:t>
            </a:r>
            <a:r>
              <a:rPr lang="fr-FR" altLang="fr-FR" sz="1400" dirty="0" err="1">
                <a:latin typeface="Arial" panose="020B0604020202020204" pitchFamily="34" charset="0"/>
                <a:ea typeface="Aptos" panose="020B0004020202020204" pitchFamily="34" charset="0"/>
                <a:cs typeface="Arial" panose="020B0604020202020204" pitchFamily="34" charset="0"/>
              </a:rPr>
              <a:t>calcaréo</a:t>
            </a:r>
            <a:r>
              <a:rPr lang="fr-FR" altLang="fr-FR" sz="1400" dirty="0">
                <a:latin typeface="Arial" panose="020B0604020202020204" pitchFamily="34" charset="0"/>
                <a:ea typeface="Aptos" panose="020B0004020202020204" pitchFamily="34" charset="0"/>
                <a:cs typeface="Arial" panose="020B0604020202020204" pitchFamily="34" charset="0"/>
              </a:rPr>
              <a:t>-siliceuses (6210), des prairies de fauche </a:t>
            </a:r>
            <a:r>
              <a:rPr lang="fr-FR" altLang="fr-FR" sz="1400" dirty="0" err="1">
                <a:latin typeface="Arial" panose="020B0604020202020204" pitchFamily="34" charset="0"/>
                <a:ea typeface="Aptos" panose="020B0004020202020204" pitchFamily="34" charset="0"/>
                <a:cs typeface="Arial" panose="020B0604020202020204" pitchFamily="34" charset="0"/>
              </a:rPr>
              <a:t>submontagnardes</a:t>
            </a:r>
            <a:r>
              <a:rPr lang="fr-FR" altLang="fr-FR" sz="1400" dirty="0">
                <a:latin typeface="Arial" panose="020B0604020202020204" pitchFamily="34" charset="0"/>
                <a:ea typeface="Aptos" panose="020B0004020202020204" pitchFamily="34" charset="0"/>
                <a:cs typeface="Arial" panose="020B0604020202020204" pitchFamily="34" charset="0"/>
              </a:rPr>
              <a:t> (6510), des formations à Genévrier (5130) ou des mégaphorbiaies (6430). </a:t>
            </a:r>
          </a:p>
          <a:p>
            <a:pPr lvl="0" eaLnBrk="0" fontAlgn="base" hangingPunct="0">
              <a:spcBef>
                <a:spcPct val="0"/>
              </a:spcBef>
              <a:spcAft>
                <a:spcPct val="0"/>
              </a:spcAft>
            </a:pPr>
            <a:endParaRPr lang="fr-FR" altLang="fr-FR" sz="1400" dirty="0"/>
          </a:p>
          <a:p>
            <a:pPr lvl="0" eaLnBrk="0" fontAlgn="base" hangingPunct="0">
              <a:spcBef>
                <a:spcPct val="0"/>
              </a:spcBef>
              <a:spcAft>
                <a:spcPct val="0"/>
              </a:spcAft>
            </a:pPr>
            <a:r>
              <a:rPr lang="fr-FR" altLang="fr-FR" sz="1400" dirty="0">
                <a:latin typeface="Arial" panose="020B0604020202020204" pitchFamily="34" charset="0"/>
                <a:ea typeface="Aptos" panose="020B0004020202020204" pitchFamily="34" charset="0"/>
                <a:cs typeface="Arial" panose="020B0604020202020204" pitchFamily="34" charset="0"/>
              </a:rPr>
              <a:t>Ces habitats couvrent une superficie de </a:t>
            </a:r>
            <a:r>
              <a:rPr lang="fr-FR" altLang="fr-FR" sz="1400" b="1" dirty="0">
                <a:latin typeface="Arial" panose="020B0604020202020204" pitchFamily="34" charset="0"/>
                <a:ea typeface="Aptos" panose="020B0004020202020204" pitchFamily="34" charset="0"/>
                <a:cs typeface="Arial" panose="020B0604020202020204" pitchFamily="34" charset="0"/>
              </a:rPr>
              <a:t>2,41 ha au sein de la </a:t>
            </a:r>
            <a:r>
              <a:rPr lang="fr-FR" altLang="fr-FR" sz="1400" b="1" dirty="0">
                <a:solidFill>
                  <a:srgbClr val="FF0000"/>
                </a:solidFill>
                <a:latin typeface="Arial" panose="020B0604020202020204" pitchFamily="34" charset="0"/>
                <a:ea typeface="Aptos" panose="020B0004020202020204" pitchFamily="34" charset="0"/>
                <a:cs typeface="Arial" panose="020B0604020202020204" pitchFamily="34" charset="0"/>
              </a:rPr>
              <a:t>ZIP</a:t>
            </a:r>
            <a:r>
              <a:rPr lang="fr-FR" altLang="fr-FR" sz="1400" dirty="0">
                <a:solidFill>
                  <a:srgbClr val="FF0000"/>
                </a:solidFill>
                <a:latin typeface="Arial" panose="020B0604020202020204" pitchFamily="34" charset="0"/>
                <a:ea typeface="Aptos" panose="020B0004020202020204" pitchFamily="34" charset="0"/>
                <a:cs typeface="Arial" panose="020B0604020202020204" pitchFamily="34" charset="0"/>
              </a:rPr>
              <a:t>, </a:t>
            </a:r>
            <a:r>
              <a:rPr lang="fr-FR" altLang="fr-FR" sz="1400" dirty="0">
                <a:latin typeface="Arial" panose="020B0604020202020204" pitchFamily="34" charset="0"/>
                <a:ea typeface="Aptos" panose="020B0004020202020204" pitchFamily="34" charset="0"/>
                <a:cs typeface="Arial" panose="020B0604020202020204" pitchFamily="34" charset="0"/>
              </a:rPr>
              <a:t>largement dominée par les pelouses </a:t>
            </a:r>
            <a:r>
              <a:rPr lang="fr-FR" altLang="fr-FR" sz="1400" dirty="0" err="1">
                <a:latin typeface="Arial" panose="020B0604020202020204" pitchFamily="34" charset="0"/>
                <a:ea typeface="Aptos" panose="020B0004020202020204" pitchFamily="34" charset="0"/>
                <a:cs typeface="Arial" panose="020B0604020202020204" pitchFamily="34" charset="0"/>
              </a:rPr>
              <a:t>semi-sèches</a:t>
            </a:r>
            <a:r>
              <a:rPr lang="fr-FR" altLang="fr-FR" sz="1400" dirty="0">
                <a:latin typeface="Arial" panose="020B0604020202020204" pitchFamily="34" charset="0"/>
                <a:ea typeface="Aptos" panose="020B0004020202020204" pitchFamily="34" charset="0"/>
                <a:cs typeface="Arial" panose="020B0604020202020204" pitchFamily="34" charset="0"/>
              </a:rPr>
              <a:t> calcaires (2,36 ha). Cela représente un recouvrement de </a:t>
            </a:r>
            <a:r>
              <a:rPr lang="fr-FR" altLang="fr-FR" sz="1400" b="1" dirty="0">
                <a:latin typeface="Arial" panose="020B0604020202020204" pitchFamily="34" charset="0"/>
                <a:ea typeface="Aptos" panose="020B0004020202020204" pitchFamily="34" charset="0"/>
                <a:cs typeface="Arial" panose="020B0604020202020204" pitchFamily="34" charset="0"/>
              </a:rPr>
              <a:t>35%</a:t>
            </a:r>
            <a:r>
              <a:rPr lang="fr-FR" altLang="fr-FR" sz="1400" dirty="0">
                <a:latin typeface="Arial" panose="020B0604020202020204" pitchFamily="34" charset="0"/>
                <a:ea typeface="Aptos" panose="020B0004020202020204" pitchFamily="34" charset="0"/>
                <a:cs typeface="Arial" panose="020B0604020202020204" pitchFamily="34" charset="0"/>
              </a:rPr>
              <a:t> de la surface de la ZIP (Figure 3).</a:t>
            </a:r>
          </a:p>
          <a:p>
            <a:pPr lvl="0" eaLnBrk="0" fontAlgn="base" hangingPunct="0">
              <a:spcBef>
                <a:spcPct val="0"/>
              </a:spcBef>
              <a:spcAft>
                <a:spcPct val="0"/>
              </a:spcAft>
            </a:pPr>
            <a:endParaRPr lang="fr-FR" altLang="fr-FR" sz="1400" dirty="0">
              <a:latin typeface="Arial" panose="020B0604020202020204" pitchFamily="34" charset="0"/>
              <a:ea typeface="Aptos" panose="020B0004020202020204" pitchFamily="34" charset="0"/>
              <a:cs typeface="Arial" panose="020B0604020202020204" pitchFamily="34" charset="0"/>
            </a:endParaRPr>
          </a:p>
          <a:p>
            <a:pPr lvl="0" eaLnBrk="0" fontAlgn="base" hangingPunct="0">
              <a:spcBef>
                <a:spcPct val="0"/>
              </a:spcBef>
              <a:spcAft>
                <a:spcPct val="0"/>
              </a:spcAft>
            </a:pPr>
            <a:r>
              <a:rPr lang="fr-FR" altLang="fr-FR" sz="1400" dirty="0">
                <a:latin typeface="Arial" panose="020B0604020202020204" pitchFamily="34" charset="0"/>
                <a:ea typeface="Aptos" panose="020B0004020202020204" pitchFamily="34" charset="0"/>
                <a:cs typeface="Arial" panose="020B0604020202020204" pitchFamily="34" charset="0"/>
              </a:rPr>
              <a:t> Notons que l’AER inclut 2,64 ha supplémentaires d’habitats d’intérêt communautaire ; surtout des prairies de fauche </a:t>
            </a:r>
            <a:r>
              <a:rPr lang="fr-FR" altLang="fr-FR" sz="1400" dirty="0" err="1">
                <a:latin typeface="Arial" panose="020B0604020202020204" pitchFamily="34" charset="0"/>
                <a:ea typeface="Aptos" panose="020B0004020202020204" pitchFamily="34" charset="0"/>
                <a:cs typeface="Arial" panose="020B0604020202020204" pitchFamily="34" charset="0"/>
              </a:rPr>
              <a:t>submontagnardes</a:t>
            </a:r>
            <a:r>
              <a:rPr lang="fr-FR" altLang="fr-FR" sz="1400" dirty="0">
                <a:latin typeface="Arial" panose="020B0604020202020204" pitchFamily="34" charset="0"/>
                <a:ea typeface="Aptos" panose="020B0004020202020204" pitchFamily="34" charset="0"/>
                <a:cs typeface="Arial" panose="020B0604020202020204" pitchFamily="34" charset="0"/>
              </a:rPr>
              <a:t> et des pelouses </a:t>
            </a:r>
            <a:r>
              <a:rPr lang="fr-FR" altLang="fr-FR" sz="1400" dirty="0" err="1">
                <a:latin typeface="Arial" panose="020B0604020202020204" pitchFamily="34" charset="0"/>
                <a:ea typeface="Aptos" panose="020B0004020202020204" pitchFamily="34" charset="0"/>
                <a:cs typeface="Arial" panose="020B0604020202020204" pitchFamily="34" charset="0"/>
              </a:rPr>
              <a:t>calcaréo</a:t>
            </a:r>
            <a:r>
              <a:rPr lang="fr-FR" altLang="fr-FR" sz="1400" dirty="0">
                <a:latin typeface="Arial" panose="020B0604020202020204" pitchFamily="34" charset="0"/>
                <a:ea typeface="Aptos" panose="020B0004020202020204" pitchFamily="34" charset="0"/>
                <a:cs typeface="Arial" panose="020B0604020202020204" pitchFamily="34" charset="0"/>
              </a:rPr>
              <a:t>-siliceuses. </a:t>
            </a:r>
            <a:endParaRPr lang="fr-FR" altLang="fr-FR" sz="1400" dirty="0"/>
          </a:p>
          <a:p>
            <a:endParaRPr lang="fr-FR" dirty="0"/>
          </a:p>
        </p:txBody>
      </p:sp>
      <p:sp>
        <p:nvSpPr>
          <p:cNvPr id="11" name="Espace réservé du numéro de diapositive 10">
            <a:extLst>
              <a:ext uri="{FF2B5EF4-FFF2-40B4-BE49-F238E27FC236}">
                <a16:creationId xmlns:a16="http://schemas.microsoft.com/office/drawing/2014/main" id="{FA5C3E54-1938-7F3F-6CD0-BBC1026D146F}"/>
              </a:ext>
            </a:extLst>
          </p:cNvPr>
          <p:cNvSpPr>
            <a:spLocks noGrp="1"/>
          </p:cNvSpPr>
          <p:nvPr>
            <p:ph type="sldNum" sz="quarter" idx="12"/>
          </p:nvPr>
        </p:nvSpPr>
        <p:spPr/>
        <p:txBody>
          <a:bodyPr/>
          <a:lstStyle/>
          <a:p>
            <a:fld id="{B89029C3-015E-4F01-859F-E20F5DA51342}" type="slidenum">
              <a:rPr lang="fr-FR" smtClean="0"/>
              <a:t>20</a:t>
            </a:fld>
            <a:endParaRPr lang="fr-FR"/>
          </a:p>
        </p:txBody>
      </p:sp>
    </p:spTree>
    <p:extLst>
      <p:ext uri="{BB962C8B-B14F-4D97-AF65-F5344CB8AC3E}">
        <p14:creationId xmlns:p14="http://schemas.microsoft.com/office/powerpoint/2010/main" val="104364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FCEAB-6108-4A08-780C-7CDDBE78DEF5}"/>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A908317C-E57F-0CFB-68EC-3D4D793820DE}"/>
              </a:ext>
            </a:extLst>
          </p:cNvPr>
          <p:cNvSpPr txBox="1"/>
          <p:nvPr/>
        </p:nvSpPr>
        <p:spPr>
          <a:xfrm>
            <a:off x="5517916" y="48490"/>
            <a:ext cx="5753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sng" strike="noStrike" kern="1200" cap="none" spc="0" normalizeH="0" baseline="0" noProof="0" dirty="0">
                <a:ln>
                  <a:noFill/>
                </a:ln>
                <a:solidFill>
                  <a:prstClr val="black"/>
                </a:solidFill>
                <a:effectLst/>
                <a:uLnTx/>
                <a:uFillTx/>
                <a:latin typeface="Calibri" panose="020F0502020204030204"/>
                <a:ea typeface="+mn-ea"/>
                <a:cs typeface="+mn-cs"/>
              </a:rPr>
              <a:t>Enjeux écologiques </a:t>
            </a:r>
          </a:p>
        </p:txBody>
      </p:sp>
      <p:sp>
        <p:nvSpPr>
          <p:cNvPr id="8" name="ZoneTexte 7">
            <a:extLst>
              <a:ext uri="{FF2B5EF4-FFF2-40B4-BE49-F238E27FC236}">
                <a16:creationId xmlns:a16="http://schemas.microsoft.com/office/drawing/2014/main" id="{796DEC3E-16DE-B39B-1646-8E0A7288648C}"/>
              </a:ext>
            </a:extLst>
          </p:cNvPr>
          <p:cNvSpPr txBox="1"/>
          <p:nvPr/>
        </p:nvSpPr>
        <p:spPr>
          <a:xfrm>
            <a:off x="5335187" y="633168"/>
            <a:ext cx="65749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Enjeux liés aux zones humides</a:t>
            </a:r>
          </a:p>
        </p:txBody>
      </p:sp>
      <p:pic>
        <p:nvPicPr>
          <p:cNvPr id="2" name="Image 1">
            <a:extLst>
              <a:ext uri="{FF2B5EF4-FFF2-40B4-BE49-F238E27FC236}">
                <a16:creationId xmlns:a16="http://schemas.microsoft.com/office/drawing/2014/main" id="{8CE48EFC-976D-AA7D-7892-0585C3A4360C}"/>
              </a:ext>
            </a:extLst>
          </p:cNvPr>
          <p:cNvPicPr>
            <a:picLocks noChangeAspect="1"/>
          </p:cNvPicPr>
          <p:nvPr/>
        </p:nvPicPr>
        <p:blipFill>
          <a:blip r:embed="rId2">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pic>
        <p:nvPicPr>
          <p:cNvPr id="3" name="Image 2">
            <a:extLst>
              <a:ext uri="{FF2B5EF4-FFF2-40B4-BE49-F238E27FC236}">
                <a16:creationId xmlns:a16="http://schemas.microsoft.com/office/drawing/2014/main" id="{8FAEA587-5349-8C28-A48D-D7F364FC87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655902" y="1271270"/>
            <a:ext cx="6102985" cy="4315460"/>
          </a:xfrm>
          <a:prstGeom prst="rect">
            <a:avLst/>
          </a:prstGeom>
          <a:noFill/>
          <a:ln>
            <a:noFill/>
          </a:ln>
        </p:spPr>
      </p:pic>
      <p:sp>
        <p:nvSpPr>
          <p:cNvPr id="5" name="ZoneTexte 4">
            <a:extLst>
              <a:ext uri="{FF2B5EF4-FFF2-40B4-BE49-F238E27FC236}">
                <a16:creationId xmlns:a16="http://schemas.microsoft.com/office/drawing/2014/main" id="{617F501C-EE8E-D3CF-135D-F74770170EEB}"/>
              </a:ext>
            </a:extLst>
          </p:cNvPr>
          <p:cNvSpPr txBox="1"/>
          <p:nvPr/>
        </p:nvSpPr>
        <p:spPr>
          <a:xfrm>
            <a:off x="345989" y="1235676"/>
            <a:ext cx="4687330"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L’inventaire mené selon le double critère (floristique et pédologique) a permis de recenser </a:t>
            </a:r>
            <a:r>
              <a:rPr kumimoji="0" lang="fr-FR" sz="1400" b="1" i="0" u="none" strike="noStrike" kern="1200" cap="none" spc="0" normalizeH="0" baseline="0" noProof="0" dirty="0">
                <a:ln>
                  <a:noFill/>
                </a:ln>
                <a:solidFill>
                  <a:prstClr val="black"/>
                </a:solidFill>
                <a:effectLst/>
                <a:uLnTx/>
                <a:uFillTx/>
                <a:latin typeface="Calibri" panose="020F0502020204030204"/>
                <a:ea typeface="+mn-ea"/>
                <a:cs typeface="+mn-cs"/>
              </a:rPr>
              <a:t>environ</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400" b="1" i="0" u="none" strike="noStrike" kern="1200" cap="none" spc="0" normalizeH="0" baseline="0" noProof="0" dirty="0">
                <a:ln>
                  <a:noFill/>
                </a:ln>
                <a:solidFill>
                  <a:prstClr val="black"/>
                </a:solidFill>
                <a:effectLst/>
                <a:uLnTx/>
                <a:uFillTx/>
                <a:latin typeface="Calibri" panose="020F0502020204030204"/>
                <a:ea typeface="+mn-ea"/>
                <a:cs typeface="+mn-cs"/>
              </a:rPr>
              <a:t>0,05 ha de zones humides</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(470 m²), </a:t>
            </a:r>
            <a:r>
              <a:rPr kumimoji="0" lang="fr-FR" sz="1400" b="1" i="0" u="none" strike="noStrike" kern="1200" cap="none" spc="0" normalizeH="0" baseline="0" noProof="0" dirty="0">
                <a:ln>
                  <a:noFill/>
                </a:ln>
                <a:solidFill>
                  <a:prstClr val="black"/>
                </a:solidFill>
                <a:effectLst/>
                <a:uLnTx/>
                <a:uFillTx/>
                <a:latin typeface="Calibri" panose="020F0502020204030204"/>
                <a:ea typeface="+mn-ea"/>
                <a:cs typeface="+mn-cs"/>
              </a:rPr>
              <a:t>au sein de la</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400" b="1" i="0" u="none" strike="noStrike" kern="1200" cap="none" spc="0" normalizeH="0" baseline="0" noProof="0" dirty="0">
                <a:ln>
                  <a:noFill/>
                </a:ln>
                <a:solidFill>
                  <a:prstClr val="black"/>
                </a:solidFill>
                <a:effectLst/>
                <a:uLnTx/>
                <a:uFillTx/>
                <a:latin typeface="Calibri" panose="020F0502020204030204"/>
                <a:ea typeface="+mn-ea"/>
                <a:cs typeface="+mn-cs"/>
              </a:rPr>
              <a:t>ZIP</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soit un recouvrement de </a:t>
            </a:r>
            <a:r>
              <a:rPr kumimoji="0" lang="fr-FR" sz="1400" b="1" i="0" u="none" strike="noStrike" kern="1200" cap="none" spc="0" normalizeH="0" baseline="0" noProof="0" dirty="0">
                <a:ln>
                  <a:noFill/>
                </a:ln>
                <a:solidFill>
                  <a:prstClr val="black"/>
                </a:solidFill>
                <a:effectLst/>
                <a:uLnTx/>
                <a:uFillTx/>
                <a:latin typeface="Calibri" panose="020F0502020204030204"/>
                <a:ea typeface="+mn-ea"/>
                <a:cs typeface="+mn-cs"/>
              </a:rPr>
              <a:t>0,7%</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de sa superficie ; l’AER abritant 0,05 ha de zones humides supplémentaires.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De plus, la ZIP abrite </a:t>
            </a:r>
            <a:r>
              <a:rPr kumimoji="0" lang="fr-FR" sz="1400" b="1" i="0" u="none" strike="noStrike" kern="1200" cap="none" spc="0" normalizeH="0" baseline="0" noProof="0" dirty="0">
                <a:ln>
                  <a:noFill/>
                </a:ln>
                <a:solidFill>
                  <a:prstClr val="black"/>
                </a:solidFill>
                <a:effectLst/>
                <a:uLnTx/>
                <a:uFillTx/>
                <a:latin typeface="Calibri" panose="020F0502020204030204"/>
                <a:ea typeface="+mn-ea"/>
                <a:cs typeface="+mn-cs"/>
              </a:rPr>
              <a:t>moins de 0,01 ha de surfaces aquatiques</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400" b="1" i="0" u="none" strike="noStrike" kern="1200" cap="none" spc="0" normalizeH="0" baseline="0" noProof="0" dirty="0">
                <a:ln>
                  <a:noFill/>
                </a:ln>
                <a:solidFill>
                  <a:prstClr val="black"/>
                </a:solidFill>
                <a:effectLst/>
                <a:uLnTx/>
                <a:uFillTx/>
                <a:latin typeface="Calibri" panose="020F0502020204030204"/>
                <a:ea typeface="+mn-ea"/>
                <a:cs typeface="+mn-cs"/>
              </a:rPr>
              <a:t>artificielles</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(30 m²).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L’enjeu du site vis-à-vis des zones humides se focalise sur quelques zones humides floristiques identifiées.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Image 9">
            <a:extLst>
              <a:ext uri="{FF2B5EF4-FFF2-40B4-BE49-F238E27FC236}">
                <a16:creationId xmlns:a16="http://schemas.microsoft.com/office/drawing/2014/main" id="{7AA9CCE9-937E-F15F-4F49-0889FB8DFD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302" y="4231803"/>
            <a:ext cx="6419850" cy="1590675"/>
          </a:xfrm>
          <a:prstGeom prst="rect">
            <a:avLst/>
          </a:prstGeom>
        </p:spPr>
      </p:pic>
      <p:sp>
        <p:nvSpPr>
          <p:cNvPr id="11" name="Espace réservé du numéro de diapositive 10">
            <a:extLst>
              <a:ext uri="{FF2B5EF4-FFF2-40B4-BE49-F238E27FC236}">
                <a16:creationId xmlns:a16="http://schemas.microsoft.com/office/drawing/2014/main" id="{80E97580-DF80-BA34-3001-EC3EC00D53AE}"/>
              </a:ext>
            </a:extLst>
          </p:cNvPr>
          <p:cNvSpPr>
            <a:spLocks noGrp="1"/>
          </p:cNvSpPr>
          <p:nvPr>
            <p:ph type="sldNum" sz="quarter" idx="12"/>
          </p:nvPr>
        </p:nvSpPr>
        <p:spPr/>
        <p:txBody>
          <a:bodyPr/>
          <a:lstStyle/>
          <a:p>
            <a:fld id="{B89029C3-015E-4F01-859F-E20F5DA51342}" type="slidenum">
              <a:rPr lang="fr-FR" smtClean="0"/>
              <a:t>21</a:t>
            </a:fld>
            <a:endParaRPr lang="fr-FR"/>
          </a:p>
        </p:txBody>
      </p:sp>
    </p:spTree>
    <p:extLst>
      <p:ext uri="{BB962C8B-B14F-4D97-AF65-F5344CB8AC3E}">
        <p14:creationId xmlns:p14="http://schemas.microsoft.com/office/powerpoint/2010/main" val="7889419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7ABA6-DB39-AA4E-C6A2-F5FEE67D1910}"/>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E332CCCC-1C1F-2E0C-AD3C-05F8F90190AC}"/>
              </a:ext>
            </a:extLst>
          </p:cNvPr>
          <p:cNvSpPr txBox="1"/>
          <p:nvPr/>
        </p:nvSpPr>
        <p:spPr>
          <a:xfrm>
            <a:off x="5517916" y="48490"/>
            <a:ext cx="5753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sng" strike="noStrike" kern="1200" cap="none" spc="0" normalizeH="0" baseline="0" noProof="0" dirty="0">
                <a:ln>
                  <a:noFill/>
                </a:ln>
                <a:solidFill>
                  <a:prstClr val="black"/>
                </a:solidFill>
                <a:effectLst/>
                <a:uLnTx/>
                <a:uFillTx/>
                <a:latin typeface="Calibri" panose="020F0502020204030204"/>
                <a:ea typeface="+mn-ea"/>
                <a:cs typeface="+mn-cs"/>
              </a:rPr>
              <a:t>Enjeux écologiques </a:t>
            </a:r>
          </a:p>
        </p:txBody>
      </p:sp>
      <p:sp>
        <p:nvSpPr>
          <p:cNvPr id="8" name="ZoneTexte 7">
            <a:extLst>
              <a:ext uri="{FF2B5EF4-FFF2-40B4-BE49-F238E27FC236}">
                <a16:creationId xmlns:a16="http://schemas.microsoft.com/office/drawing/2014/main" id="{A78BCFF8-ADAB-F83A-466F-079417A5AD6F}"/>
              </a:ext>
            </a:extLst>
          </p:cNvPr>
          <p:cNvSpPr txBox="1"/>
          <p:nvPr/>
        </p:nvSpPr>
        <p:spPr>
          <a:xfrm>
            <a:off x="1405189" y="314544"/>
            <a:ext cx="65749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Enjeux liés à la flore</a:t>
            </a:r>
          </a:p>
        </p:txBody>
      </p:sp>
      <p:pic>
        <p:nvPicPr>
          <p:cNvPr id="2" name="Image 1">
            <a:extLst>
              <a:ext uri="{FF2B5EF4-FFF2-40B4-BE49-F238E27FC236}">
                <a16:creationId xmlns:a16="http://schemas.microsoft.com/office/drawing/2014/main" id="{585125DC-11A1-E826-5AC7-FE15E1CE0AFF}"/>
              </a:ext>
            </a:extLst>
          </p:cNvPr>
          <p:cNvPicPr>
            <a:picLocks noChangeAspect="1"/>
          </p:cNvPicPr>
          <p:nvPr/>
        </p:nvPicPr>
        <p:blipFill>
          <a:blip r:embed="rId2">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sp>
        <p:nvSpPr>
          <p:cNvPr id="5" name="ZoneTexte 4">
            <a:extLst>
              <a:ext uri="{FF2B5EF4-FFF2-40B4-BE49-F238E27FC236}">
                <a16:creationId xmlns:a16="http://schemas.microsoft.com/office/drawing/2014/main" id="{5832E78C-6A71-863C-AD22-2996E02AE160}"/>
              </a:ext>
            </a:extLst>
          </p:cNvPr>
          <p:cNvSpPr txBox="1"/>
          <p:nvPr/>
        </p:nvSpPr>
        <p:spPr>
          <a:xfrm>
            <a:off x="424873" y="624603"/>
            <a:ext cx="4822630" cy="6157070"/>
          </a:xfrm>
          <a:prstGeom prst="rect">
            <a:avLst/>
          </a:prstGeom>
          <a:noFill/>
        </p:spPr>
        <p:txBody>
          <a:bodyPr wrap="square">
            <a:spAutoFit/>
          </a:bodyPr>
          <a:lstStyle/>
          <a:p>
            <a:pPr marL="0" marR="0" lvl="0" indent="0" algn="just" defTabSz="914400" rtl="0" eaLnBrk="1" fontAlgn="auto" latinLnBrk="0" hangingPunct="1">
              <a:lnSpc>
                <a:spcPct val="115000"/>
              </a:lnSpc>
              <a:spcBef>
                <a:spcPts val="600"/>
              </a:spcBef>
              <a:spcAft>
                <a:spcPts val="60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La bibliographie communale mentionne </a:t>
            </a:r>
            <a:r>
              <a:rPr kumimoji="0" lang="fr-FR" sz="1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652 espèces floristiques</a:t>
            </a: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dont </a:t>
            </a:r>
            <a:r>
              <a:rPr kumimoji="0" lang="fr-FR" sz="1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16 protégées et/ou patrimoniales</a:t>
            </a: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endParaRPr kumimoji="0" lang="fr-FR" sz="1400" b="0" i="0" u="none" strike="noStrike" kern="1200" cap="none" spc="0" normalizeH="0" baseline="0" noProof="0" dirty="0">
              <a:ln>
                <a:noFill/>
              </a:ln>
              <a:solidFill>
                <a:prstClr val="black"/>
              </a:solidFill>
              <a:effectLst/>
              <a:uLnTx/>
              <a:uFillTx/>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15000"/>
              </a:lnSpc>
              <a:spcBef>
                <a:spcPts val="600"/>
              </a:spcBef>
              <a:spcAft>
                <a:spcPts val="60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Aucune des espèces protégées ou patrimoniales n’est connue dans le périmètre de la ZIP ou l’AER ; mais plusieurs espèces d’orchidées sont recensées le long du chemin longeant le site, au nord. </a:t>
            </a:r>
          </a:p>
          <a:p>
            <a:pPr marL="0" marR="0" lvl="0" indent="0" algn="just" defTabSz="914400" rtl="0" eaLnBrk="1" fontAlgn="auto" latinLnBrk="0" hangingPunct="1">
              <a:lnSpc>
                <a:spcPct val="115000"/>
              </a:lnSpc>
              <a:spcBef>
                <a:spcPts val="600"/>
              </a:spcBef>
              <a:spcAft>
                <a:spcPts val="600"/>
              </a:spcAft>
              <a:buClrTx/>
              <a:buSzTx/>
              <a:buFontTx/>
              <a:buNone/>
              <a:tabLst/>
              <a:defRPr/>
            </a:pPr>
            <a:r>
              <a:rPr kumimoji="0" lang="fr-FR" sz="1400" b="1"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Aucune des espèces protégées et/ou patrimoniales, citées dans la bibliographie, n’est connue sur l’aire d’étude.</a:t>
            </a:r>
          </a:p>
          <a:p>
            <a:pPr marL="0" marR="0" lvl="0" indent="0" algn="just" defTabSz="914400" rtl="0" eaLnBrk="1" fontAlgn="auto" latinLnBrk="0" hangingPunct="1">
              <a:lnSpc>
                <a:spcPct val="115000"/>
              </a:lnSpc>
              <a:spcBef>
                <a:spcPts val="600"/>
              </a:spcBef>
              <a:spcAft>
                <a:spcPts val="60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L’inventaire mené a permis de recenser </a:t>
            </a:r>
            <a:r>
              <a:rPr kumimoji="0" lang="fr-FR" sz="1400" b="1"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251 espèces floristiques</a:t>
            </a:r>
            <a:r>
              <a:rPr kumimoji="0" lang="fr-FR" sz="14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 au sein de la ZIP et l’AER.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La flore recensée présente un certain équilibre de diversité entre les cortèges végétaux : espèces plutôt ubiquistes (34%), espèces des zones ouvertes herbacées (27%), espèces de lisières ou arbustives (22%), espèces forestières (13%). Les 4% restants sont représentés par des espèces rupicoles (associées à des zones rocheuses ou pierreuses) et à des espèces aquatiques ou connexes à ces milieux.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La végétation en présence est majoritairement composée d’</a:t>
            </a:r>
            <a:r>
              <a:rPr kumimoji="0" lang="fr-FR" sz="1400" b="1"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espèces mésophiles à mésoxérophiles</a:t>
            </a:r>
            <a:r>
              <a:rPr kumimoji="0" lang="fr-FR" sz="14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 les espèces mésohygrophiles, hygrophiles ou aquatiques étant peu nombreuses au sein du site.</a:t>
            </a:r>
          </a:p>
        </p:txBody>
      </p:sp>
      <p:pic>
        <p:nvPicPr>
          <p:cNvPr id="10" name="Image 9">
            <a:extLst>
              <a:ext uri="{FF2B5EF4-FFF2-40B4-BE49-F238E27FC236}">
                <a16:creationId xmlns:a16="http://schemas.microsoft.com/office/drawing/2014/main" id="{0BADD300-DC84-7039-6AC7-414AFCFBF656}"/>
              </a:ext>
            </a:extLst>
          </p:cNvPr>
          <p:cNvPicPr>
            <a:picLocks noChangeAspect="1"/>
          </p:cNvPicPr>
          <p:nvPr/>
        </p:nvPicPr>
        <p:blipFill>
          <a:blip r:embed="rId3"/>
          <a:stretch>
            <a:fillRect/>
          </a:stretch>
        </p:blipFill>
        <p:spPr>
          <a:xfrm>
            <a:off x="6161001" y="479545"/>
            <a:ext cx="6285089" cy="6132233"/>
          </a:xfrm>
          <a:prstGeom prst="rect">
            <a:avLst/>
          </a:prstGeom>
        </p:spPr>
      </p:pic>
      <p:sp>
        <p:nvSpPr>
          <p:cNvPr id="7" name="Espace réservé du numéro de diapositive 6">
            <a:extLst>
              <a:ext uri="{FF2B5EF4-FFF2-40B4-BE49-F238E27FC236}">
                <a16:creationId xmlns:a16="http://schemas.microsoft.com/office/drawing/2014/main" id="{38598248-F522-3CB7-A4B2-9C63C3290242}"/>
              </a:ext>
            </a:extLst>
          </p:cNvPr>
          <p:cNvSpPr>
            <a:spLocks noGrp="1"/>
          </p:cNvSpPr>
          <p:nvPr>
            <p:ph type="sldNum" sz="quarter" idx="12"/>
          </p:nvPr>
        </p:nvSpPr>
        <p:spPr/>
        <p:txBody>
          <a:bodyPr/>
          <a:lstStyle/>
          <a:p>
            <a:fld id="{B89029C3-015E-4F01-859F-E20F5DA51342}" type="slidenum">
              <a:rPr lang="fr-FR" smtClean="0"/>
              <a:t>22</a:t>
            </a:fld>
            <a:endParaRPr lang="fr-FR"/>
          </a:p>
        </p:txBody>
      </p:sp>
    </p:spTree>
    <p:extLst>
      <p:ext uri="{BB962C8B-B14F-4D97-AF65-F5344CB8AC3E}">
        <p14:creationId xmlns:p14="http://schemas.microsoft.com/office/powerpoint/2010/main" val="1592763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0CE89-88A4-05E1-499F-07D69ECDB90D}"/>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4EFF5721-BDB1-79F7-2CC3-049B76C18E48}"/>
              </a:ext>
            </a:extLst>
          </p:cNvPr>
          <p:cNvSpPr txBox="1"/>
          <p:nvPr/>
        </p:nvSpPr>
        <p:spPr>
          <a:xfrm>
            <a:off x="5517916" y="48490"/>
            <a:ext cx="5753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sng" strike="noStrike" kern="1200" cap="none" spc="0" normalizeH="0" baseline="0" noProof="0" dirty="0">
                <a:ln>
                  <a:noFill/>
                </a:ln>
                <a:solidFill>
                  <a:prstClr val="black"/>
                </a:solidFill>
                <a:effectLst/>
                <a:uLnTx/>
                <a:uFillTx/>
                <a:latin typeface="Calibri" panose="020F0502020204030204"/>
                <a:ea typeface="+mn-ea"/>
                <a:cs typeface="+mn-cs"/>
              </a:rPr>
              <a:t>Enjeux écologiques </a:t>
            </a:r>
          </a:p>
        </p:txBody>
      </p:sp>
      <p:sp>
        <p:nvSpPr>
          <p:cNvPr id="8" name="ZoneTexte 7">
            <a:extLst>
              <a:ext uri="{FF2B5EF4-FFF2-40B4-BE49-F238E27FC236}">
                <a16:creationId xmlns:a16="http://schemas.microsoft.com/office/drawing/2014/main" id="{5BBDD811-2C43-5254-4240-0A8815E54D10}"/>
              </a:ext>
            </a:extLst>
          </p:cNvPr>
          <p:cNvSpPr txBox="1"/>
          <p:nvPr/>
        </p:nvSpPr>
        <p:spPr>
          <a:xfrm>
            <a:off x="1405189" y="314544"/>
            <a:ext cx="65749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Enjeux liés à la flore</a:t>
            </a:r>
          </a:p>
        </p:txBody>
      </p:sp>
      <p:pic>
        <p:nvPicPr>
          <p:cNvPr id="2" name="Image 1">
            <a:extLst>
              <a:ext uri="{FF2B5EF4-FFF2-40B4-BE49-F238E27FC236}">
                <a16:creationId xmlns:a16="http://schemas.microsoft.com/office/drawing/2014/main" id="{58F78237-8B78-68D9-AEF5-D1440CC0EE30}"/>
              </a:ext>
            </a:extLst>
          </p:cNvPr>
          <p:cNvPicPr>
            <a:picLocks noChangeAspect="1"/>
          </p:cNvPicPr>
          <p:nvPr/>
        </p:nvPicPr>
        <p:blipFill>
          <a:blip r:embed="rId2">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sp>
        <p:nvSpPr>
          <p:cNvPr id="5" name="ZoneTexte 4">
            <a:extLst>
              <a:ext uri="{FF2B5EF4-FFF2-40B4-BE49-F238E27FC236}">
                <a16:creationId xmlns:a16="http://schemas.microsoft.com/office/drawing/2014/main" id="{A78DD107-C621-3E50-1EDE-B1AF2A4AFEAA}"/>
              </a:ext>
            </a:extLst>
          </p:cNvPr>
          <p:cNvSpPr txBox="1"/>
          <p:nvPr/>
        </p:nvSpPr>
        <p:spPr>
          <a:xfrm>
            <a:off x="424873" y="624603"/>
            <a:ext cx="4822630" cy="59093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L’inventaire mené n’a permis de recenser </a:t>
            </a:r>
            <a:r>
              <a:rPr kumimoji="0" lang="fr-FR" sz="1400" b="1"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aucune espèce protégée</a:t>
            </a:r>
            <a:r>
              <a:rPr kumimoji="0" lang="fr-FR" sz="14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 au niveau national ou régional.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En revanche, </a:t>
            </a:r>
            <a:r>
              <a:rPr kumimoji="0" lang="fr-FR" sz="1400" b="1"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2 espèces patrimoniales</a:t>
            </a:r>
            <a:r>
              <a:rPr kumimoji="0" lang="fr-FR" sz="14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 sont à signaler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L’Orchis à fleurs lâches (</a:t>
            </a:r>
            <a:r>
              <a:rPr kumimoji="0" lang="fr-FR" sz="1400" b="0" i="1" u="none" strike="noStrike" kern="1200" cap="none" spc="0" normalizeH="0" baseline="0" noProof="0" dirty="0" err="1">
                <a:ln>
                  <a:noFill/>
                </a:ln>
                <a:solidFill>
                  <a:prstClr val="black"/>
                </a:solidFill>
                <a:effectLst/>
                <a:uLnTx/>
                <a:uFillTx/>
                <a:latin typeface="Arial Nova" panose="020B0504020202020204" pitchFamily="34" charset="0"/>
                <a:ea typeface="+mn-ea"/>
                <a:cs typeface="+mn-cs"/>
              </a:rPr>
              <a:t>Anacamptis</a:t>
            </a:r>
            <a:r>
              <a:rPr kumimoji="0" lang="fr-FR" sz="1400" b="0" i="1"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 </a:t>
            </a:r>
            <a:r>
              <a:rPr kumimoji="0" lang="fr-FR" sz="1400" b="0" i="1" u="none" strike="noStrike" kern="1200" cap="none" spc="0" normalizeH="0" baseline="0" noProof="0" dirty="0" err="1">
                <a:ln>
                  <a:noFill/>
                </a:ln>
                <a:solidFill>
                  <a:prstClr val="black"/>
                </a:solidFill>
                <a:effectLst/>
                <a:uLnTx/>
                <a:uFillTx/>
                <a:latin typeface="Arial Nova" panose="020B0504020202020204" pitchFamily="34" charset="0"/>
                <a:ea typeface="+mn-ea"/>
                <a:cs typeface="+mn-cs"/>
              </a:rPr>
              <a:t>laxiflora</a:t>
            </a:r>
            <a:r>
              <a:rPr kumimoji="0" lang="fr-FR" sz="14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 menacée au niveau national, quasi-menacée et rare au niveau régional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L’Orobanche de la germandrée (</a:t>
            </a:r>
            <a:r>
              <a:rPr kumimoji="0" lang="fr-FR" sz="1400" b="0" i="1"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Orobanche </a:t>
            </a:r>
            <a:r>
              <a:rPr kumimoji="0" lang="fr-FR" sz="1400" b="0" i="1" u="none" strike="noStrike" kern="1200" cap="none" spc="0" normalizeH="0" baseline="0" noProof="0" dirty="0" err="1">
                <a:ln>
                  <a:noFill/>
                </a:ln>
                <a:solidFill>
                  <a:prstClr val="black"/>
                </a:solidFill>
                <a:effectLst/>
                <a:uLnTx/>
                <a:uFillTx/>
                <a:latin typeface="Arial Nova" panose="020B0504020202020204" pitchFamily="34" charset="0"/>
                <a:ea typeface="+mn-ea"/>
                <a:cs typeface="+mn-cs"/>
              </a:rPr>
              <a:t>teucrii</a:t>
            </a:r>
            <a:r>
              <a:rPr kumimoji="0" lang="fr-FR" sz="14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 rare à l’échelle régionale et même très rare localement.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Notons aussi </a:t>
            </a:r>
            <a:r>
              <a:rPr kumimoji="0" lang="fr-FR" sz="1400" b="1"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2 espèces</a:t>
            </a:r>
            <a:r>
              <a:rPr kumimoji="0" lang="fr-FR" sz="14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 </a:t>
            </a:r>
            <a:r>
              <a:rPr kumimoji="0" lang="fr-FR" sz="1400" b="1"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assez rares</a:t>
            </a:r>
            <a:r>
              <a:rPr kumimoji="0" lang="fr-FR" sz="14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 en limite de répartition à l’échelle locale (</a:t>
            </a:r>
            <a:r>
              <a:rPr kumimoji="0" lang="fr-FR" sz="1400" b="0" i="1"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Ophrys scolopax, Orchis </a:t>
            </a:r>
            <a:r>
              <a:rPr kumimoji="0" lang="fr-FR" sz="1400" b="0" i="1" u="none" strike="noStrike" kern="1200" cap="none" spc="0" normalizeH="0" baseline="0" noProof="0" dirty="0" err="1">
                <a:ln>
                  <a:noFill/>
                </a:ln>
                <a:solidFill>
                  <a:prstClr val="black"/>
                </a:solidFill>
                <a:effectLst/>
                <a:uLnTx/>
                <a:uFillTx/>
                <a:latin typeface="Arial Nova" panose="020B0504020202020204" pitchFamily="34" charset="0"/>
                <a:ea typeface="+mn-ea"/>
                <a:cs typeface="+mn-cs"/>
              </a:rPr>
              <a:t>militaris</a:t>
            </a:r>
            <a:r>
              <a:rPr kumimoji="0" lang="fr-FR" sz="14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 </a:t>
            </a:r>
            <a:r>
              <a:rPr kumimoji="0" lang="fr-FR" sz="1400" b="0" i="1"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L’ensemble de ces espèces possèdent des statuts de menace, de protection et/ou de rareté dans la région limitrophe d’Auvergne</a:t>
            </a:r>
            <a:r>
              <a:rPr kumimoji="0" lang="fr-FR" sz="14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Ces espèces font l’objet d’une description ci-dessous</a:t>
            </a:r>
            <a:r>
              <a:rPr kumimoji="0" lang="fr-FR" sz="14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La flore recensée se compose majoritairement d’espèces assez communes à très communes localement ; mais les espèces peu communes à rares représentent toutefois 12% du cortège global recensé.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De plus, le site se caractérise par sa </a:t>
            </a:r>
            <a:r>
              <a:rPr kumimoji="0" lang="fr-FR" sz="1400" b="1"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diversité en orchidées</a:t>
            </a:r>
            <a:r>
              <a:rPr kumimoji="0" lang="fr-FR" sz="14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 (14 espèces au total) ; avec des secteurs assez riches en espèces (diversité spécifique) ou en individus (abondance du nombre de pieds). Ceci est le cas sur des secteurs de pelouses </a:t>
            </a:r>
            <a:r>
              <a:rPr kumimoji="0" lang="fr-FR" sz="1400" b="0" i="0" u="none" strike="noStrike" kern="1200" cap="none" spc="0" normalizeH="0" baseline="0" noProof="0" dirty="0" err="1">
                <a:ln>
                  <a:noFill/>
                </a:ln>
                <a:solidFill>
                  <a:prstClr val="black"/>
                </a:solidFill>
                <a:effectLst/>
                <a:uLnTx/>
                <a:uFillTx/>
                <a:latin typeface="Arial Nova" panose="020B0504020202020204" pitchFamily="34" charset="0"/>
                <a:ea typeface="+mn-ea"/>
                <a:cs typeface="+mn-cs"/>
              </a:rPr>
              <a:t>semi-sèches</a:t>
            </a:r>
            <a:r>
              <a:rPr kumimoji="0" lang="fr-FR" sz="14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 sur des lisières thermophiles ou en sous-bois, principalement au nord-ouest et au sud-est de la ZIP, ainsi qu’au nord-est de l’AER.</a:t>
            </a:r>
          </a:p>
        </p:txBody>
      </p:sp>
      <p:pic>
        <p:nvPicPr>
          <p:cNvPr id="3" name="Image 2" descr="Une image contenant texte, carte&#10;&#10;Description générée automatiquement">
            <a:extLst>
              <a:ext uri="{FF2B5EF4-FFF2-40B4-BE49-F238E27FC236}">
                <a16:creationId xmlns:a16="http://schemas.microsoft.com/office/drawing/2014/main" id="{75A965FB-3682-6395-DB3B-ACD7FB1716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736465" y="468432"/>
            <a:ext cx="5162194" cy="3650725"/>
          </a:xfrm>
          <a:prstGeom prst="rect">
            <a:avLst/>
          </a:prstGeom>
          <a:noFill/>
          <a:ln>
            <a:noFill/>
          </a:ln>
        </p:spPr>
      </p:pic>
      <p:sp>
        <p:nvSpPr>
          <p:cNvPr id="9" name="Espace réservé du numéro de diapositive 8">
            <a:extLst>
              <a:ext uri="{FF2B5EF4-FFF2-40B4-BE49-F238E27FC236}">
                <a16:creationId xmlns:a16="http://schemas.microsoft.com/office/drawing/2014/main" id="{26119B8B-990C-C2DB-528F-B92E4F6DDD8B}"/>
              </a:ext>
            </a:extLst>
          </p:cNvPr>
          <p:cNvSpPr>
            <a:spLocks noGrp="1"/>
          </p:cNvSpPr>
          <p:nvPr>
            <p:ph type="sldNum" sz="quarter" idx="12"/>
          </p:nvPr>
        </p:nvSpPr>
        <p:spPr/>
        <p:txBody>
          <a:bodyPr/>
          <a:lstStyle/>
          <a:p>
            <a:fld id="{B89029C3-015E-4F01-859F-E20F5DA51342}" type="slidenum">
              <a:rPr lang="fr-FR" smtClean="0"/>
              <a:t>23</a:t>
            </a:fld>
            <a:endParaRPr lang="fr-FR"/>
          </a:p>
        </p:txBody>
      </p:sp>
    </p:spTree>
    <p:extLst>
      <p:ext uri="{BB962C8B-B14F-4D97-AF65-F5344CB8AC3E}">
        <p14:creationId xmlns:p14="http://schemas.microsoft.com/office/powerpoint/2010/main" val="33520251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EDE20-842F-D696-BC94-2129224F5D5E}"/>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D088A903-B772-850B-2789-2A9295288FF3}"/>
              </a:ext>
            </a:extLst>
          </p:cNvPr>
          <p:cNvSpPr txBox="1"/>
          <p:nvPr/>
        </p:nvSpPr>
        <p:spPr>
          <a:xfrm>
            <a:off x="5517916" y="48490"/>
            <a:ext cx="5753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sng" strike="noStrike" kern="1200" cap="none" spc="0" normalizeH="0" baseline="0" noProof="0" dirty="0">
                <a:ln>
                  <a:noFill/>
                </a:ln>
                <a:solidFill>
                  <a:prstClr val="black"/>
                </a:solidFill>
                <a:effectLst/>
                <a:uLnTx/>
                <a:uFillTx/>
                <a:latin typeface="Calibri" panose="020F0502020204030204"/>
                <a:ea typeface="+mn-ea"/>
                <a:cs typeface="+mn-cs"/>
              </a:rPr>
              <a:t>Enjeux écologiques </a:t>
            </a:r>
          </a:p>
        </p:txBody>
      </p:sp>
      <p:sp>
        <p:nvSpPr>
          <p:cNvPr id="8" name="ZoneTexte 7">
            <a:extLst>
              <a:ext uri="{FF2B5EF4-FFF2-40B4-BE49-F238E27FC236}">
                <a16:creationId xmlns:a16="http://schemas.microsoft.com/office/drawing/2014/main" id="{CC0F46D7-04D7-046A-8FEE-AAC381233676}"/>
              </a:ext>
            </a:extLst>
          </p:cNvPr>
          <p:cNvSpPr txBox="1"/>
          <p:nvPr/>
        </p:nvSpPr>
        <p:spPr>
          <a:xfrm>
            <a:off x="1405189" y="314544"/>
            <a:ext cx="65749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Enjeux liés à la flore</a:t>
            </a:r>
          </a:p>
        </p:txBody>
      </p:sp>
      <p:pic>
        <p:nvPicPr>
          <p:cNvPr id="2" name="Image 1">
            <a:extLst>
              <a:ext uri="{FF2B5EF4-FFF2-40B4-BE49-F238E27FC236}">
                <a16:creationId xmlns:a16="http://schemas.microsoft.com/office/drawing/2014/main" id="{70348865-50F6-053F-37B7-3E640BA512E2}"/>
              </a:ext>
            </a:extLst>
          </p:cNvPr>
          <p:cNvPicPr>
            <a:picLocks noChangeAspect="1"/>
          </p:cNvPicPr>
          <p:nvPr/>
        </p:nvPicPr>
        <p:blipFill>
          <a:blip r:embed="rId2">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sp>
        <p:nvSpPr>
          <p:cNvPr id="5" name="ZoneTexte 4">
            <a:extLst>
              <a:ext uri="{FF2B5EF4-FFF2-40B4-BE49-F238E27FC236}">
                <a16:creationId xmlns:a16="http://schemas.microsoft.com/office/drawing/2014/main" id="{4DD72CE2-0068-E068-E09A-CC7ED910574D}"/>
              </a:ext>
            </a:extLst>
          </p:cNvPr>
          <p:cNvSpPr txBox="1"/>
          <p:nvPr/>
        </p:nvSpPr>
        <p:spPr>
          <a:xfrm>
            <a:off x="424873" y="624603"/>
            <a:ext cx="482263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a:t>
            </a:r>
          </a:p>
        </p:txBody>
      </p:sp>
      <p:pic>
        <p:nvPicPr>
          <p:cNvPr id="6" name="Image 5" descr="Une image contenant texte, carte&#10;&#10;Description générée automatiquement">
            <a:extLst>
              <a:ext uri="{FF2B5EF4-FFF2-40B4-BE49-F238E27FC236}">
                <a16:creationId xmlns:a16="http://schemas.microsoft.com/office/drawing/2014/main" id="{6D4B85F4-C41F-139B-7170-4172B296EF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022326" y="2457231"/>
            <a:ext cx="5778500" cy="4086225"/>
          </a:xfrm>
          <a:prstGeom prst="rect">
            <a:avLst/>
          </a:prstGeom>
          <a:noFill/>
          <a:ln>
            <a:noFill/>
          </a:ln>
        </p:spPr>
      </p:pic>
      <p:pic>
        <p:nvPicPr>
          <p:cNvPr id="9" name="Image 8">
            <a:extLst>
              <a:ext uri="{FF2B5EF4-FFF2-40B4-BE49-F238E27FC236}">
                <a16:creationId xmlns:a16="http://schemas.microsoft.com/office/drawing/2014/main" id="{F2CC983A-2B9D-8956-3F19-7DFF8C4683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4499" y="468432"/>
            <a:ext cx="5505974" cy="3340189"/>
          </a:xfrm>
          <a:prstGeom prst="rect">
            <a:avLst/>
          </a:prstGeom>
        </p:spPr>
      </p:pic>
      <p:sp>
        <p:nvSpPr>
          <p:cNvPr id="11" name="ZoneTexte 10">
            <a:extLst>
              <a:ext uri="{FF2B5EF4-FFF2-40B4-BE49-F238E27FC236}">
                <a16:creationId xmlns:a16="http://schemas.microsoft.com/office/drawing/2014/main" id="{09E7837D-BA0A-0481-2C07-24466B6D72C6}"/>
              </a:ext>
            </a:extLst>
          </p:cNvPr>
          <p:cNvSpPr txBox="1"/>
          <p:nvPr/>
        </p:nvSpPr>
        <p:spPr>
          <a:xfrm>
            <a:off x="252426" y="778490"/>
            <a:ext cx="2490774" cy="603242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L’inventaire mené a permis de recenser </a:t>
            </a:r>
            <a:r>
              <a:rPr kumimoji="0" lang="fr-FR" sz="1200" b="1"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7 espèces exotiques envahissantes</a:t>
            </a:r>
            <a:r>
              <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 (EEE) aux échelles nationale et régionale ; ainsi qu’</a:t>
            </a:r>
            <a:r>
              <a:rPr kumimoji="0" lang="fr-FR" sz="1200" b="1"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une espèce à surveiller</a:t>
            </a:r>
            <a:r>
              <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 au niveau national.</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Parmi ces espèces, </a:t>
            </a:r>
            <a:r>
              <a:rPr kumimoji="0" lang="fr-FR" sz="1200" b="1"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2</a:t>
            </a:r>
            <a:r>
              <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 présentent un </a:t>
            </a:r>
            <a:r>
              <a:rPr kumimoji="0" lang="fr-FR" sz="1200" b="1"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risque majeur</a:t>
            </a:r>
            <a:r>
              <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 à l’échelle de la région Occitanie (Robinier faux-acacia, Séneçon du Cap), en lien avec leur large répartition et leur fort taux de recouvrement ; les autres espèces (hors Mélilot blanc) présentent un risque modéré au niveau régional.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Au sein du site, les espèces invasives se trouvent principalement sur des zones où la concurrence végétale est plus faible ; c’est-à-dire des secteurs facilement colonisables pour ces espèces pionnières (bords de routes, sentiers, zones abandonnées, friches, </a:t>
            </a:r>
            <a:r>
              <a:rPr kumimoji="0" lang="fr-FR" sz="1200" b="0" i="0" u="none" strike="noStrike" kern="1200" cap="none" spc="0" normalizeH="0" baseline="0" noProof="0" dirty="0" err="1">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prébois</a:t>
            </a:r>
            <a:r>
              <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 etc.), comme le long de la RD900, à l’ouest ; et au niveau de la carrière, sur la moitié nord. Les stations apparaissent </a:t>
            </a:r>
            <a:r>
              <a:rPr kumimoji="0" lang="fr-FR" sz="1200" b="1"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assez nombreuses</a:t>
            </a:r>
            <a:r>
              <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 et </a:t>
            </a:r>
            <a:r>
              <a:rPr kumimoji="0" lang="fr-FR" sz="1200" b="1"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disséminées</a:t>
            </a:r>
            <a:r>
              <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 au sein du site</a:t>
            </a: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a:t>
            </a:r>
          </a:p>
        </p:txBody>
      </p:sp>
      <p:sp>
        <p:nvSpPr>
          <p:cNvPr id="10" name="Espace réservé du numéro de diapositive 9">
            <a:extLst>
              <a:ext uri="{FF2B5EF4-FFF2-40B4-BE49-F238E27FC236}">
                <a16:creationId xmlns:a16="http://schemas.microsoft.com/office/drawing/2014/main" id="{8642D84A-1AA6-9844-07B1-70297FD40D70}"/>
              </a:ext>
            </a:extLst>
          </p:cNvPr>
          <p:cNvSpPr>
            <a:spLocks noGrp="1"/>
          </p:cNvSpPr>
          <p:nvPr>
            <p:ph type="sldNum" sz="quarter" idx="12"/>
          </p:nvPr>
        </p:nvSpPr>
        <p:spPr/>
        <p:txBody>
          <a:bodyPr/>
          <a:lstStyle/>
          <a:p>
            <a:fld id="{B89029C3-015E-4F01-859F-E20F5DA51342}" type="slidenum">
              <a:rPr lang="fr-FR" smtClean="0"/>
              <a:t>24</a:t>
            </a:fld>
            <a:endParaRPr lang="fr-FR"/>
          </a:p>
        </p:txBody>
      </p:sp>
    </p:spTree>
    <p:extLst>
      <p:ext uri="{BB962C8B-B14F-4D97-AF65-F5344CB8AC3E}">
        <p14:creationId xmlns:p14="http://schemas.microsoft.com/office/powerpoint/2010/main" val="1873704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050E8-E7CD-0B55-1EBE-D1BB5214C382}"/>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F1502001-85D2-7D5B-1138-1D13DB71CBA3}"/>
              </a:ext>
            </a:extLst>
          </p:cNvPr>
          <p:cNvSpPr txBox="1"/>
          <p:nvPr/>
        </p:nvSpPr>
        <p:spPr>
          <a:xfrm>
            <a:off x="3689116" y="77249"/>
            <a:ext cx="57531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sng" strike="noStrike" kern="1200" cap="none" spc="0" normalizeH="0" baseline="0" noProof="0" dirty="0">
                <a:ln>
                  <a:noFill/>
                </a:ln>
                <a:solidFill>
                  <a:prstClr val="black"/>
                </a:solidFill>
                <a:effectLst/>
                <a:uLnTx/>
                <a:uFillTx/>
                <a:latin typeface="Calibri" panose="020F0502020204030204"/>
                <a:ea typeface="+mn-ea"/>
                <a:cs typeface="+mn-cs"/>
              </a:rPr>
              <a:t>Enjeux écologiques </a:t>
            </a:r>
          </a:p>
        </p:txBody>
      </p:sp>
      <p:pic>
        <p:nvPicPr>
          <p:cNvPr id="6" name="Image 5">
            <a:extLst>
              <a:ext uri="{FF2B5EF4-FFF2-40B4-BE49-F238E27FC236}">
                <a16:creationId xmlns:a16="http://schemas.microsoft.com/office/drawing/2014/main" id="{1DD3B93D-6B13-909E-3A7D-1B2E5A58CACE}"/>
              </a:ext>
            </a:extLst>
          </p:cNvPr>
          <p:cNvPicPr>
            <a:picLocks noChangeAspect="1"/>
          </p:cNvPicPr>
          <p:nvPr/>
        </p:nvPicPr>
        <p:blipFill>
          <a:blip r:embed="rId2"/>
          <a:srcRect b="6560"/>
          <a:stretch/>
        </p:blipFill>
        <p:spPr>
          <a:xfrm>
            <a:off x="4353435" y="1103468"/>
            <a:ext cx="7838565" cy="5508310"/>
          </a:xfrm>
          <a:prstGeom prst="rect">
            <a:avLst/>
          </a:prstGeom>
        </p:spPr>
      </p:pic>
      <p:sp>
        <p:nvSpPr>
          <p:cNvPr id="8" name="ZoneTexte 7">
            <a:extLst>
              <a:ext uri="{FF2B5EF4-FFF2-40B4-BE49-F238E27FC236}">
                <a16:creationId xmlns:a16="http://schemas.microsoft.com/office/drawing/2014/main" id="{758838B7-2EAB-EBA1-11F2-38CF45370F88}"/>
              </a:ext>
            </a:extLst>
          </p:cNvPr>
          <p:cNvSpPr txBox="1"/>
          <p:nvPr/>
        </p:nvSpPr>
        <p:spPr>
          <a:xfrm>
            <a:off x="5335187" y="633168"/>
            <a:ext cx="65749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Enjeux liés aux habitats, aux zones humides et à la flore</a:t>
            </a:r>
          </a:p>
        </p:txBody>
      </p:sp>
      <p:sp>
        <p:nvSpPr>
          <p:cNvPr id="9" name="ZoneTexte 8">
            <a:extLst>
              <a:ext uri="{FF2B5EF4-FFF2-40B4-BE49-F238E27FC236}">
                <a16:creationId xmlns:a16="http://schemas.microsoft.com/office/drawing/2014/main" id="{D88BFD99-8DD9-4D9F-E339-C29E0F78429B}"/>
              </a:ext>
            </a:extLst>
          </p:cNvPr>
          <p:cNvSpPr txBox="1"/>
          <p:nvPr/>
        </p:nvSpPr>
        <p:spPr>
          <a:xfrm>
            <a:off x="0" y="6396335"/>
            <a:ext cx="407900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srgbClr val="5B9BD5"/>
                </a:solidFill>
                <a:effectLst/>
                <a:uLnTx/>
                <a:uFillTx/>
                <a:latin typeface="Calibri" panose="020F0502020204030204"/>
                <a:ea typeface="+mn-ea"/>
                <a:cs typeface="+mn-cs"/>
              </a:rPr>
              <a:t>ZIP : Zone d’Implantation du Projet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srgbClr val="5B9BD5"/>
                </a:solidFill>
                <a:effectLst/>
                <a:uLnTx/>
                <a:uFillTx/>
                <a:latin typeface="Calibri" panose="020F0502020204030204"/>
                <a:ea typeface="+mn-ea"/>
                <a:cs typeface="+mn-cs"/>
              </a:rPr>
              <a:t>AER : Aire d’Etude Rapprochée </a:t>
            </a:r>
          </a:p>
        </p:txBody>
      </p:sp>
      <p:pic>
        <p:nvPicPr>
          <p:cNvPr id="2" name="Image 1">
            <a:extLst>
              <a:ext uri="{FF2B5EF4-FFF2-40B4-BE49-F238E27FC236}">
                <a16:creationId xmlns:a16="http://schemas.microsoft.com/office/drawing/2014/main" id="{DD0E4527-87F4-F4EE-6880-C42828DC525C}"/>
              </a:ext>
            </a:extLst>
          </p:cNvPr>
          <p:cNvPicPr>
            <a:picLocks noChangeAspect="1"/>
          </p:cNvPicPr>
          <p:nvPr/>
        </p:nvPicPr>
        <p:blipFill>
          <a:blip r:embed="rId3">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sp>
        <p:nvSpPr>
          <p:cNvPr id="5" name="ZoneTexte 4">
            <a:extLst>
              <a:ext uri="{FF2B5EF4-FFF2-40B4-BE49-F238E27FC236}">
                <a16:creationId xmlns:a16="http://schemas.microsoft.com/office/drawing/2014/main" id="{8E2527FD-D542-6208-94AB-1C0D814EEE94}"/>
              </a:ext>
            </a:extLst>
          </p:cNvPr>
          <p:cNvSpPr txBox="1"/>
          <p:nvPr/>
        </p:nvSpPr>
        <p:spPr>
          <a:xfrm>
            <a:off x="197708" y="609104"/>
            <a:ext cx="3881296" cy="3809313"/>
          </a:xfrm>
          <a:prstGeom prst="rect">
            <a:avLst/>
          </a:prstGeom>
          <a:noFill/>
        </p:spPr>
        <p:txBody>
          <a:bodyPr wrap="square">
            <a:spAutoFit/>
          </a:bodyPr>
          <a:lstStyle/>
          <a:p>
            <a:pPr marL="1371600" marR="0" lvl="3" indent="0" algn="l" defTabSz="914400" rtl="0" eaLnBrk="1" fontAlgn="auto" latinLnBrk="0" hangingPunct="1">
              <a:lnSpc>
                <a:spcPct val="100000"/>
              </a:lnSpc>
              <a:spcBef>
                <a:spcPts val="800"/>
              </a:spcBef>
              <a:spcAft>
                <a:spcPts val="400"/>
              </a:spcAft>
              <a:buClrTx/>
              <a:buSzTx/>
              <a:buFontTx/>
              <a:buNone/>
              <a:tabLst/>
              <a:defRPr/>
            </a:pPr>
            <a:r>
              <a:rPr kumimoji="0" lang="fr-FR" sz="1200" b="1" i="0" u="none" strike="noStrike" kern="1200" cap="none" spc="0" normalizeH="0" baseline="0" noProof="0" dirty="0">
                <a:ln>
                  <a:noFill/>
                </a:ln>
                <a:solidFill>
                  <a:srgbClr val="00B050"/>
                </a:solidFill>
                <a:effectLst/>
                <a:uLnTx/>
                <a:uFillTx/>
                <a:latin typeface="Aptos Display" panose="020B0004020202020204" pitchFamily="34" charset="0"/>
                <a:ea typeface="DengXian Light" panose="020B0503020204020204" pitchFamily="2" charset="-122"/>
                <a:cs typeface="Times New Roman" panose="02020603050405020304" pitchFamily="18" charset="0"/>
              </a:rPr>
              <a:t>Synthèse concernant la flore sur l‘aire d’étude </a:t>
            </a:r>
            <a:endParaRPr kumimoji="0" lang="fr-FR" sz="1600" b="1" i="0" u="none" strike="noStrike" kern="1200" cap="none" spc="0" normalizeH="0" baseline="0" noProof="0" dirty="0">
              <a:ln>
                <a:noFill/>
              </a:ln>
              <a:solidFill>
                <a:srgbClr val="0F4761"/>
              </a:solidFill>
              <a:effectLst/>
              <a:uLnTx/>
              <a:uFillTx/>
              <a:latin typeface="Aptos Display" panose="020B0004020202020204" pitchFamily="34" charset="0"/>
              <a:ea typeface="DengXian Light" panose="020B0503020204020204" pitchFamily="2" charset="-122"/>
              <a:cs typeface="Times New Roman" panose="02020603050405020304" pitchFamily="18" charset="0"/>
            </a:endParaRPr>
          </a:p>
          <a:p>
            <a:pPr marL="0" marR="0" lvl="0" indent="0" algn="just" defTabSz="914400" rtl="0" eaLnBrk="1" fontAlgn="auto" latinLnBrk="0" hangingPunct="1">
              <a:lnSpc>
                <a:spcPct val="115000"/>
              </a:lnSpc>
              <a:spcBef>
                <a:spcPts val="600"/>
              </a:spcBef>
              <a:spcAft>
                <a:spcPts val="600"/>
              </a:spcAft>
              <a:buClr>
                <a:srgbClr val="92D050"/>
              </a:buClr>
              <a:buSzTx/>
              <a:buFontTx/>
              <a:buNone/>
              <a:tabLst/>
              <a:defRPr/>
            </a:pPr>
            <a:r>
              <a:rPr kumimoji="0" lang="fr-FR" sz="900" b="0" i="0" u="none" strike="noStrike" kern="12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Times New Roman" panose="02020603050405020304" pitchFamily="18" charset="0"/>
              </a:rPr>
              <a:t>Le site comprend 251 espèces floristiques, selon l’inventaire réalisé.</a:t>
            </a:r>
            <a:endParaRPr kumimoji="0" lang="fr-FR" sz="1000" b="1"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600"/>
              </a:spcBef>
              <a:spcAft>
                <a:spcPts val="600"/>
              </a:spcAft>
              <a:buClr>
                <a:srgbClr val="92D050"/>
              </a:buClr>
              <a:buSzTx/>
              <a:buFontTx/>
              <a:buNone/>
              <a:tabLst/>
              <a:defRPr/>
            </a:pPr>
            <a:r>
              <a:rPr kumimoji="0" lang="fr-FR" sz="900" b="0" i="0" u="none" strike="noStrike" kern="12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Times New Roman" panose="02020603050405020304" pitchFamily="18" charset="0"/>
              </a:rPr>
              <a:t>Le site n’abrite aucune espèce protégée, mais 2 espèces patrimoniales, rares, à enjeu fort (Orchis à fleurs lâches) et à enjeu assez fort (Orobanche de la germandrée) ; ainsi que 2 espèces en limite de répartition à l’échelle locale, à enjeu modéré (Ophrys bécasse, Orchis militaire).</a:t>
            </a:r>
            <a:endParaRPr kumimoji="0" lang="fr-FR" sz="1000" b="1"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600"/>
              </a:spcBef>
              <a:spcAft>
                <a:spcPts val="600"/>
              </a:spcAft>
              <a:buClr>
                <a:srgbClr val="92D050"/>
              </a:buClr>
              <a:buSzTx/>
              <a:buFontTx/>
              <a:buNone/>
              <a:tabLst/>
              <a:defRPr/>
            </a:pPr>
            <a:r>
              <a:rPr kumimoji="0" lang="fr-FR" sz="900" b="0" i="0" u="none" strike="noStrike" kern="12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Times New Roman" panose="02020603050405020304" pitchFamily="18" charset="0"/>
              </a:rPr>
              <a:t>Le site abrite également une bonne diversité d’orchidées (14 espèces), avec des secteurs assez riches en espèces ou en abondance d’individus. </a:t>
            </a:r>
            <a:endParaRPr kumimoji="0" lang="fr-FR" sz="1000" b="1"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600"/>
              </a:spcBef>
              <a:spcAft>
                <a:spcPts val="600"/>
              </a:spcAft>
              <a:buClr>
                <a:srgbClr val="92D050"/>
              </a:buClr>
              <a:buSzTx/>
              <a:buFontTx/>
              <a:buNone/>
              <a:tabLst/>
              <a:defRPr/>
            </a:pPr>
            <a:r>
              <a:rPr kumimoji="0" lang="fr-FR" sz="900" b="0" i="0" u="none" strike="noStrike" kern="12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Times New Roman" panose="02020603050405020304" pitchFamily="18" charset="0"/>
              </a:rPr>
              <a:t>Le site abrite au moins 8 espèces invasives, présentes de façon disséminée, sur la carrière et ses abords, ou le long de la RD900 ; dont 2 à risque régional majeur (Robinier faux-acacia, Séneçon du Cap)</a:t>
            </a:r>
          </a:p>
          <a:p>
            <a:pPr marL="0" marR="0" lvl="0" indent="0" algn="just" defTabSz="914400" rtl="0" eaLnBrk="1" fontAlgn="auto" latinLnBrk="0" hangingPunct="1">
              <a:lnSpc>
                <a:spcPct val="115000"/>
              </a:lnSpc>
              <a:spcBef>
                <a:spcPts val="600"/>
              </a:spcBef>
              <a:spcAft>
                <a:spcPts val="600"/>
              </a:spcAft>
              <a:buClr>
                <a:srgbClr val="92D050"/>
              </a:buClr>
              <a:buSzTx/>
              <a:buFontTx/>
              <a:buNone/>
              <a:tabLst/>
              <a:defRPr/>
            </a:pPr>
            <a:r>
              <a:rPr kumimoji="0" lang="fr-FR" sz="1000" b="1"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L’enjeu floristique du site se concentre sur les prairies de fauche, pelouses </a:t>
            </a:r>
            <a:r>
              <a:rPr kumimoji="0" lang="fr-FR" sz="1000" b="1" i="0" u="none" strike="noStrike" kern="1200" cap="none" spc="0" normalizeH="0" baseline="0" noProof="0" dirty="0" err="1">
                <a:ln>
                  <a:noFill/>
                </a:ln>
                <a:solidFill>
                  <a:prstClr val="black"/>
                </a:solidFill>
                <a:effectLst/>
                <a:uLnTx/>
                <a:uFillTx/>
                <a:latin typeface="Arial Nova" panose="020B0504020202020204" pitchFamily="34" charset="0"/>
                <a:ea typeface="+mn-ea"/>
                <a:cs typeface="+mn-cs"/>
              </a:rPr>
              <a:t>semi-sèches</a:t>
            </a:r>
            <a:r>
              <a:rPr kumimoji="0" lang="fr-FR" sz="1000" b="1"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 lisières et espaces boisés, abritant les stations d’espèces patrimoniales et remarquables ou possédant une certaine richesse en orchidées.</a:t>
            </a:r>
          </a:p>
        </p:txBody>
      </p:sp>
      <p:pic>
        <p:nvPicPr>
          <p:cNvPr id="10" name="Image 9">
            <a:extLst>
              <a:ext uri="{FF2B5EF4-FFF2-40B4-BE49-F238E27FC236}">
                <a16:creationId xmlns:a16="http://schemas.microsoft.com/office/drawing/2014/main" id="{4DD75530-DD68-EEFF-406F-5DE70D2FFDA6}"/>
              </a:ext>
            </a:extLst>
          </p:cNvPr>
          <p:cNvPicPr>
            <a:picLocks noChangeAspect="1"/>
          </p:cNvPicPr>
          <p:nvPr/>
        </p:nvPicPr>
        <p:blipFill>
          <a:blip r:embed="rId4"/>
          <a:stretch>
            <a:fillRect/>
          </a:stretch>
        </p:blipFill>
        <p:spPr>
          <a:xfrm>
            <a:off x="83128" y="4362450"/>
            <a:ext cx="6581775" cy="2495550"/>
          </a:xfrm>
          <a:prstGeom prst="rect">
            <a:avLst/>
          </a:prstGeom>
        </p:spPr>
      </p:pic>
      <p:sp>
        <p:nvSpPr>
          <p:cNvPr id="7" name="Espace réservé du numéro de diapositive 6">
            <a:extLst>
              <a:ext uri="{FF2B5EF4-FFF2-40B4-BE49-F238E27FC236}">
                <a16:creationId xmlns:a16="http://schemas.microsoft.com/office/drawing/2014/main" id="{F24A88A3-0816-0C78-2633-A53EA5A907EE}"/>
              </a:ext>
            </a:extLst>
          </p:cNvPr>
          <p:cNvSpPr>
            <a:spLocks noGrp="1"/>
          </p:cNvSpPr>
          <p:nvPr>
            <p:ph type="sldNum" sz="quarter" idx="12"/>
          </p:nvPr>
        </p:nvSpPr>
        <p:spPr>
          <a:xfrm>
            <a:off x="8918944" y="655232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029C3-015E-4F01-859F-E20F5DA51342}"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9369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EF6AF-9ABF-44B3-DD14-02B386DED319}"/>
            </a:ext>
          </a:extLst>
        </p:cNvPr>
        <p:cNvGrpSpPr/>
        <p:nvPr/>
      </p:nvGrpSpPr>
      <p:grpSpPr>
        <a:xfrm>
          <a:off x="0" y="0"/>
          <a:ext cx="0" cy="0"/>
          <a:chOff x="0" y="0"/>
          <a:chExt cx="0" cy="0"/>
        </a:xfrm>
      </p:grpSpPr>
      <p:pic>
        <p:nvPicPr>
          <p:cNvPr id="4" name="Image 3" descr="Une image contenant texte, carte, capture d’écran&#10;&#10;Description générée automatiquement">
            <a:extLst>
              <a:ext uri="{FF2B5EF4-FFF2-40B4-BE49-F238E27FC236}">
                <a16:creationId xmlns:a16="http://schemas.microsoft.com/office/drawing/2014/main" id="{0B9FCB3E-5E16-A9E9-2550-391F1BED30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03724" y="474144"/>
            <a:ext cx="4331573" cy="6124363"/>
          </a:xfrm>
          <a:prstGeom prst="rect">
            <a:avLst/>
          </a:prstGeom>
        </p:spPr>
      </p:pic>
      <p:sp>
        <p:nvSpPr>
          <p:cNvPr id="8" name="ZoneTexte 7">
            <a:extLst>
              <a:ext uri="{FF2B5EF4-FFF2-40B4-BE49-F238E27FC236}">
                <a16:creationId xmlns:a16="http://schemas.microsoft.com/office/drawing/2014/main" id="{36C33CE0-42D2-E325-BEEE-D47974CA5FB5}"/>
              </a:ext>
            </a:extLst>
          </p:cNvPr>
          <p:cNvSpPr txBox="1"/>
          <p:nvPr/>
        </p:nvSpPr>
        <p:spPr>
          <a:xfrm>
            <a:off x="2086708" y="159586"/>
            <a:ext cx="57531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sng" strike="noStrike" kern="1200" cap="none" spc="0" normalizeH="0" baseline="0" noProof="0" dirty="0">
                <a:ln>
                  <a:noFill/>
                </a:ln>
                <a:solidFill>
                  <a:prstClr val="black"/>
                </a:solidFill>
                <a:effectLst/>
                <a:uLnTx/>
                <a:uFillTx/>
                <a:latin typeface="Calibri" panose="020F0502020204030204"/>
                <a:ea typeface="+mn-ea"/>
                <a:cs typeface="+mn-cs"/>
              </a:rPr>
              <a:t>Enjeux écologiques </a:t>
            </a:r>
          </a:p>
        </p:txBody>
      </p:sp>
      <p:pic>
        <p:nvPicPr>
          <p:cNvPr id="2" name="Image 1">
            <a:extLst>
              <a:ext uri="{FF2B5EF4-FFF2-40B4-BE49-F238E27FC236}">
                <a16:creationId xmlns:a16="http://schemas.microsoft.com/office/drawing/2014/main" id="{0B2623C8-AEDF-23CB-1D0E-582C456AFE07}"/>
              </a:ext>
            </a:extLst>
          </p:cNvPr>
          <p:cNvPicPr>
            <a:picLocks noChangeAspect="1"/>
          </p:cNvPicPr>
          <p:nvPr/>
        </p:nvPicPr>
        <p:blipFill>
          <a:blip r:embed="rId3">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sp>
        <p:nvSpPr>
          <p:cNvPr id="5" name="Rectangle 4">
            <a:extLst>
              <a:ext uri="{FF2B5EF4-FFF2-40B4-BE49-F238E27FC236}">
                <a16:creationId xmlns:a16="http://schemas.microsoft.com/office/drawing/2014/main" id="{2C8C30A0-68D8-BE9C-3B31-AEF1AB936273}"/>
              </a:ext>
            </a:extLst>
          </p:cNvPr>
          <p:cNvSpPr/>
          <p:nvPr/>
        </p:nvSpPr>
        <p:spPr>
          <a:xfrm>
            <a:off x="3669773" y="741581"/>
            <a:ext cx="997527" cy="468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33467F1-87FE-5334-03A7-9B25FF530970}"/>
              </a:ext>
            </a:extLst>
          </p:cNvPr>
          <p:cNvSpPr/>
          <p:nvPr/>
        </p:nvSpPr>
        <p:spPr>
          <a:xfrm>
            <a:off x="7601829" y="544792"/>
            <a:ext cx="997527" cy="468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Image 9">
            <a:extLst>
              <a:ext uri="{FF2B5EF4-FFF2-40B4-BE49-F238E27FC236}">
                <a16:creationId xmlns:a16="http://schemas.microsoft.com/office/drawing/2014/main" id="{39B062E5-A88B-75DE-00EE-868AE70D182F}"/>
              </a:ext>
            </a:extLst>
          </p:cNvPr>
          <p:cNvPicPr>
            <a:picLocks noChangeAspect="1"/>
          </p:cNvPicPr>
          <p:nvPr/>
        </p:nvPicPr>
        <p:blipFill>
          <a:blip r:embed="rId4"/>
          <a:stretch>
            <a:fillRect/>
          </a:stretch>
        </p:blipFill>
        <p:spPr>
          <a:xfrm>
            <a:off x="83128" y="882375"/>
            <a:ext cx="7108504" cy="2154092"/>
          </a:xfrm>
          <a:prstGeom prst="rect">
            <a:avLst/>
          </a:prstGeom>
        </p:spPr>
      </p:pic>
      <p:sp>
        <p:nvSpPr>
          <p:cNvPr id="7" name="Espace réservé du numéro de diapositive 6">
            <a:extLst>
              <a:ext uri="{FF2B5EF4-FFF2-40B4-BE49-F238E27FC236}">
                <a16:creationId xmlns:a16="http://schemas.microsoft.com/office/drawing/2014/main" id="{AFA9D01D-40C9-28DD-CAFB-C6877D82B997}"/>
              </a:ext>
            </a:extLst>
          </p:cNvPr>
          <p:cNvSpPr>
            <a:spLocks noGrp="1"/>
          </p:cNvSpPr>
          <p:nvPr>
            <p:ph type="sldNum" sz="quarter" idx="12"/>
          </p:nvPr>
        </p:nvSpPr>
        <p:spPr>
          <a:xfrm>
            <a:off x="8599356" y="6415945"/>
            <a:ext cx="2743200" cy="365125"/>
          </a:xfrm>
        </p:spPr>
        <p:txBody>
          <a:bodyPr/>
          <a:lstStyle/>
          <a:p>
            <a:fld id="{B89029C3-015E-4F01-859F-E20F5DA51342}" type="slidenum">
              <a:rPr lang="fr-FR" smtClean="0"/>
              <a:t>26</a:t>
            </a:fld>
            <a:endParaRPr lang="fr-FR" dirty="0"/>
          </a:p>
        </p:txBody>
      </p:sp>
    </p:spTree>
    <p:extLst>
      <p:ext uri="{BB962C8B-B14F-4D97-AF65-F5344CB8AC3E}">
        <p14:creationId xmlns:p14="http://schemas.microsoft.com/office/powerpoint/2010/main" val="14466910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 carte, capture d’écran&#10;&#10;Description générée automatiquement">
            <a:extLst>
              <a:ext uri="{FF2B5EF4-FFF2-40B4-BE49-F238E27FC236}">
                <a16:creationId xmlns:a16="http://schemas.microsoft.com/office/drawing/2014/main" id="{72CF2620-8D7F-5214-536B-8F8ED84D64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03724" y="474144"/>
            <a:ext cx="4331573" cy="6124363"/>
          </a:xfrm>
          <a:prstGeom prst="rect">
            <a:avLst/>
          </a:prstGeom>
        </p:spPr>
      </p:pic>
      <p:sp>
        <p:nvSpPr>
          <p:cNvPr id="8" name="ZoneTexte 7">
            <a:extLst>
              <a:ext uri="{FF2B5EF4-FFF2-40B4-BE49-F238E27FC236}">
                <a16:creationId xmlns:a16="http://schemas.microsoft.com/office/drawing/2014/main" id="{19A2D3EE-88AF-048E-5205-0234841FE486}"/>
              </a:ext>
            </a:extLst>
          </p:cNvPr>
          <p:cNvSpPr txBox="1"/>
          <p:nvPr/>
        </p:nvSpPr>
        <p:spPr>
          <a:xfrm>
            <a:off x="1859973" y="76327"/>
            <a:ext cx="57531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sng" strike="noStrike" kern="1200" cap="none" spc="0" normalizeH="0" baseline="0" noProof="0" dirty="0">
                <a:ln>
                  <a:noFill/>
                </a:ln>
                <a:solidFill>
                  <a:prstClr val="black"/>
                </a:solidFill>
                <a:effectLst/>
                <a:uLnTx/>
                <a:uFillTx/>
                <a:latin typeface="Calibri" panose="020F0502020204030204"/>
                <a:ea typeface="+mn-ea"/>
                <a:cs typeface="+mn-cs"/>
              </a:rPr>
              <a:t>Enjeux écologiques </a:t>
            </a:r>
          </a:p>
        </p:txBody>
      </p:sp>
      <p:pic>
        <p:nvPicPr>
          <p:cNvPr id="2" name="Image 1">
            <a:extLst>
              <a:ext uri="{FF2B5EF4-FFF2-40B4-BE49-F238E27FC236}">
                <a16:creationId xmlns:a16="http://schemas.microsoft.com/office/drawing/2014/main" id="{94D432B3-EE35-C8F3-D7F8-07798FB87774}"/>
              </a:ext>
            </a:extLst>
          </p:cNvPr>
          <p:cNvPicPr>
            <a:picLocks noChangeAspect="1"/>
          </p:cNvPicPr>
          <p:nvPr/>
        </p:nvPicPr>
        <p:blipFill>
          <a:blip r:embed="rId3">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sp>
        <p:nvSpPr>
          <p:cNvPr id="5" name="Rectangle 4">
            <a:extLst>
              <a:ext uri="{FF2B5EF4-FFF2-40B4-BE49-F238E27FC236}">
                <a16:creationId xmlns:a16="http://schemas.microsoft.com/office/drawing/2014/main" id="{A69FEC5E-F77F-E53B-9E54-9C3EBF2FE47E}"/>
              </a:ext>
            </a:extLst>
          </p:cNvPr>
          <p:cNvSpPr/>
          <p:nvPr/>
        </p:nvSpPr>
        <p:spPr>
          <a:xfrm>
            <a:off x="3669773" y="741581"/>
            <a:ext cx="997527" cy="468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3E15A28-BC2C-8371-5E7D-7DF729E398C9}"/>
              </a:ext>
            </a:extLst>
          </p:cNvPr>
          <p:cNvSpPr/>
          <p:nvPr/>
        </p:nvSpPr>
        <p:spPr>
          <a:xfrm>
            <a:off x="7613073" y="528486"/>
            <a:ext cx="997527" cy="468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Image 9">
            <a:extLst>
              <a:ext uri="{FF2B5EF4-FFF2-40B4-BE49-F238E27FC236}">
                <a16:creationId xmlns:a16="http://schemas.microsoft.com/office/drawing/2014/main" id="{7194C7CE-81B4-B378-4C02-11C88F693747}"/>
              </a:ext>
            </a:extLst>
          </p:cNvPr>
          <p:cNvPicPr>
            <a:picLocks noChangeAspect="1"/>
          </p:cNvPicPr>
          <p:nvPr/>
        </p:nvPicPr>
        <p:blipFill>
          <a:blip r:embed="rId4"/>
          <a:stretch>
            <a:fillRect/>
          </a:stretch>
        </p:blipFill>
        <p:spPr>
          <a:xfrm>
            <a:off x="83128" y="882375"/>
            <a:ext cx="7108504" cy="2154092"/>
          </a:xfrm>
          <a:prstGeom prst="rect">
            <a:avLst/>
          </a:prstGeom>
        </p:spPr>
      </p:pic>
      <p:sp>
        <p:nvSpPr>
          <p:cNvPr id="7" name="Espace réservé du numéro de diapositive 6">
            <a:extLst>
              <a:ext uri="{FF2B5EF4-FFF2-40B4-BE49-F238E27FC236}">
                <a16:creationId xmlns:a16="http://schemas.microsoft.com/office/drawing/2014/main" id="{A906FF27-F4CC-314E-6418-9E9F77262878}"/>
              </a:ext>
            </a:extLst>
          </p:cNvPr>
          <p:cNvSpPr>
            <a:spLocks noGrp="1"/>
          </p:cNvSpPr>
          <p:nvPr>
            <p:ph type="sldNum" sz="quarter" idx="12"/>
          </p:nvPr>
        </p:nvSpPr>
        <p:spPr>
          <a:xfrm>
            <a:off x="8610600" y="6492875"/>
            <a:ext cx="2743200" cy="365125"/>
          </a:xfrm>
        </p:spPr>
        <p:txBody>
          <a:bodyPr/>
          <a:lstStyle/>
          <a:p>
            <a:fld id="{B89029C3-015E-4F01-859F-E20F5DA51342}" type="slidenum">
              <a:rPr lang="fr-FR" smtClean="0"/>
              <a:t>27</a:t>
            </a:fld>
            <a:endParaRPr lang="fr-FR"/>
          </a:p>
        </p:txBody>
      </p:sp>
    </p:spTree>
    <p:extLst>
      <p:ext uri="{BB962C8B-B14F-4D97-AF65-F5344CB8AC3E}">
        <p14:creationId xmlns:p14="http://schemas.microsoft.com/office/powerpoint/2010/main" val="23474390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D3AFB-8C54-0D18-A569-BC4C52D5ADC8}"/>
            </a:ext>
          </a:extLst>
        </p:cNvPr>
        <p:cNvGrpSpPr/>
        <p:nvPr/>
      </p:nvGrpSpPr>
      <p:grpSpPr>
        <a:xfrm>
          <a:off x="0" y="0"/>
          <a:ext cx="0" cy="0"/>
          <a:chOff x="0" y="0"/>
          <a:chExt cx="0" cy="0"/>
        </a:xfrm>
      </p:grpSpPr>
      <p:pic>
        <p:nvPicPr>
          <p:cNvPr id="3" name="Image 2" descr="Une image contenant texte, carte, atlas&#10;&#10;Description générée automatiquement">
            <a:extLst>
              <a:ext uri="{FF2B5EF4-FFF2-40B4-BE49-F238E27FC236}">
                <a16:creationId xmlns:a16="http://schemas.microsoft.com/office/drawing/2014/main" id="{D5964C29-2CD8-FD68-A1FD-18749CCCA3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62119" y="544792"/>
            <a:ext cx="4430171" cy="6264406"/>
          </a:xfrm>
          <a:prstGeom prst="rect">
            <a:avLst/>
          </a:prstGeom>
        </p:spPr>
      </p:pic>
      <p:pic>
        <p:nvPicPr>
          <p:cNvPr id="6" name="Image 5">
            <a:extLst>
              <a:ext uri="{FF2B5EF4-FFF2-40B4-BE49-F238E27FC236}">
                <a16:creationId xmlns:a16="http://schemas.microsoft.com/office/drawing/2014/main" id="{9155113B-75B0-B853-5D80-C1661ACEEB64}"/>
              </a:ext>
            </a:extLst>
          </p:cNvPr>
          <p:cNvPicPr>
            <a:picLocks noChangeAspect="1"/>
          </p:cNvPicPr>
          <p:nvPr/>
        </p:nvPicPr>
        <p:blipFill>
          <a:blip r:embed="rId3"/>
          <a:stretch>
            <a:fillRect/>
          </a:stretch>
        </p:blipFill>
        <p:spPr>
          <a:xfrm>
            <a:off x="540430" y="4677839"/>
            <a:ext cx="6258685" cy="1588290"/>
          </a:xfrm>
          <a:prstGeom prst="rect">
            <a:avLst/>
          </a:prstGeom>
        </p:spPr>
      </p:pic>
      <p:sp>
        <p:nvSpPr>
          <p:cNvPr id="8" name="ZoneTexte 7">
            <a:extLst>
              <a:ext uri="{FF2B5EF4-FFF2-40B4-BE49-F238E27FC236}">
                <a16:creationId xmlns:a16="http://schemas.microsoft.com/office/drawing/2014/main" id="{FD8E2817-C740-F972-DE75-043CF306D47B}"/>
              </a:ext>
            </a:extLst>
          </p:cNvPr>
          <p:cNvSpPr txBox="1"/>
          <p:nvPr/>
        </p:nvSpPr>
        <p:spPr>
          <a:xfrm>
            <a:off x="4168536" y="104813"/>
            <a:ext cx="5753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sng" strike="noStrike" kern="1200" cap="none" spc="0" normalizeH="0" baseline="0" noProof="0" dirty="0">
                <a:ln>
                  <a:noFill/>
                </a:ln>
                <a:solidFill>
                  <a:prstClr val="black"/>
                </a:solidFill>
                <a:effectLst/>
                <a:uLnTx/>
                <a:uFillTx/>
                <a:latin typeface="Calibri" panose="020F0502020204030204"/>
                <a:ea typeface="+mn-ea"/>
                <a:cs typeface="+mn-cs"/>
              </a:rPr>
              <a:t>Enjeux écologiques </a:t>
            </a:r>
          </a:p>
        </p:txBody>
      </p:sp>
      <p:pic>
        <p:nvPicPr>
          <p:cNvPr id="2" name="Image 1">
            <a:extLst>
              <a:ext uri="{FF2B5EF4-FFF2-40B4-BE49-F238E27FC236}">
                <a16:creationId xmlns:a16="http://schemas.microsoft.com/office/drawing/2014/main" id="{AD550F7F-B87F-079B-5BA9-CBE27FE045F4}"/>
              </a:ext>
            </a:extLst>
          </p:cNvPr>
          <p:cNvPicPr>
            <a:picLocks noChangeAspect="1"/>
          </p:cNvPicPr>
          <p:nvPr/>
        </p:nvPicPr>
        <p:blipFill>
          <a:blip r:embed="rId4">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sp>
        <p:nvSpPr>
          <p:cNvPr id="5" name="Rectangle 4">
            <a:extLst>
              <a:ext uri="{FF2B5EF4-FFF2-40B4-BE49-F238E27FC236}">
                <a16:creationId xmlns:a16="http://schemas.microsoft.com/office/drawing/2014/main" id="{31129DA3-D83C-C775-6FDC-CF3638176EC9}"/>
              </a:ext>
            </a:extLst>
          </p:cNvPr>
          <p:cNvSpPr/>
          <p:nvPr/>
        </p:nvSpPr>
        <p:spPr>
          <a:xfrm>
            <a:off x="3669773" y="741581"/>
            <a:ext cx="997527" cy="468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AEF6B703-608C-D2B8-A084-BB221F36B70F}"/>
              </a:ext>
            </a:extLst>
          </p:cNvPr>
          <p:cNvSpPr/>
          <p:nvPr/>
        </p:nvSpPr>
        <p:spPr>
          <a:xfrm>
            <a:off x="6950492" y="507348"/>
            <a:ext cx="1108987" cy="468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ZoneTexte 9">
            <a:extLst>
              <a:ext uri="{FF2B5EF4-FFF2-40B4-BE49-F238E27FC236}">
                <a16:creationId xmlns:a16="http://schemas.microsoft.com/office/drawing/2014/main" id="{37A2872A-9F8A-C5A9-64FE-450692FF0618}"/>
              </a:ext>
            </a:extLst>
          </p:cNvPr>
          <p:cNvSpPr txBox="1"/>
          <p:nvPr/>
        </p:nvSpPr>
        <p:spPr>
          <a:xfrm>
            <a:off x="466062" y="2208152"/>
            <a:ext cx="6096000"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1200"/>
              </a:spcBef>
              <a:spcAft>
                <a:spcPts val="60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Il s’agit de 4 espèces dites bocagères, c’est-à-dire nicheuses au sein des haies et alignement d’arbres. Ces 4 espèces à enjeu localement sont : </a:t>
            </a:r>
          </a:p>
          <a:p>
            <a:pPr marL="742950" marR="0" lvl="1" indent="-285750" algn="l" defTabSz="914400" rtl="0" eaLnBrk="1" fontAlgn="auto" latinLnBrk="0" hangingPunct="1">
              <a:lnSpc>
                <a:spcPct val="100000"/>
              </a:lnSpc>
              <a:spcBef>
                <a:spcPts val="1200"/>
              </a:spcBef>
              <a:spcAft>
                <a:spcPts val="600"/>
              </a:spcAft>
              <a:buClr>
                <a:srgbClr val="00B050"/>
              </a:buClr>
              <a:buSzTx/>
              <a:buFont typeface="Symbol" panose="05050102010706020507" pitchFamily="18" charset="2"/>
              <a:buChar char=""/>
              <a:tabLst/>
              <a:defRPr/>
            </a:pPr>
            <a:r>
              <a:rPr kumimoji="0" lang="fr-FR" sz="1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L’Accenteur mouchet (</a:t>
            </a:r>
            <a:r>
              <a:rPr kumimoji="0" lang="fr-FR" sz="1000" b="0" i="1"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Prunella</a:t>
            </a:r>
            <a:r>
              <a:rPr kumimoji="0" lang="fr-FR" sz="1000" b="0" i="1"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fr-FR" sz="1000" b="0" i="1"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modularis</a:t>
            </a:r>
            <a:r>
              <a:rPr kumimoji="0" lang="fr-FR" sz="1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fr-FR" sz="10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endParaRPr>
          </a:p>
          <a:p>
            <a:pPr marL="742950" marR="0" lvl="1" indent="-285750" algn="l" defTabSz="914400" rtl="0" eaLnBrk="1" fontAlgn="auto" latinLnBrk="0" hangingPunct="1">
              <a:lnSpc>
                <a:spcPct val="100000"/>
              </a:lnSpc>
              <a:spcBef>
                <a:spcPts val="1200"/>
              </a:spcBef>
              <a:spcAft>
                <a:spcPts val="600"/>
              </a:spcAft>
              <a:buClr>
                <a:srgbClr val="00B050"/>
              </a:buClr>
              <a:buSzTx/>
              <a:buFont typeface="Symbol" panose="05050102010706020507" pitchFamily="18" charset="2"/>
              <a:buChar char=""/>
              <a:tabLst/>
              <a:defRPr/>
            </a:pPr>
            <a:r>
              <a:rPr kumimoji="0" lang="fr-FR" sz="1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La Linotte mélodieuse (</a:t>
            </a:r>
            <a:r>
              <a:rPr kumimoji="0" lang="fr-FR" sz="1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Carduelis</a:t>
            </a:r>
            <a:r>
              <a:rPr kumimoji="0" lang="fr-FR" sz="1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fr-FR" sz="1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cannabina</a:t>
            </a:r>
            <a:r>
              <a:rPr kumimoji="0" lang="fr-FR" sz="1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fr-FR" sz="10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endParaRPr>
          </a:p>
          <a:p>
            <a:pPr marL="742950" marR="0" lvl="1" indent="-285750" algn="l" defTabSz="914400" rtl="0" eaLnBrk="1" fontAlgn="auto" latinLnBrk="0" hangingPunct="1">
              <a:lnSpc>
                <a:spcPct val="100000"/>
              </a:lnSpc>
              <a:spcBef>
                <a:spcPts val="1200"/>
              </a:spcBef>
              <a:spcAft>
                <a:spcPts val="600"/>
              </a:spcAft>
              <a:buClr>
                <a:srgbClr val="00B050"/>
              </a:buClr>
              <a:buSzTx/>
              <a:buFont typeface="Symbol" panose="05050102010706020507" pitchFamily="18" charset="2"/>
              <a:buChar char=""/>
              <a:tabLst/>
              <a:defRPr/>
            </a:pPr>
            <a:r>
              <a:rPr kumimoji="0" lang="fr-FR" sz="1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La Pie-grièche écorcheur (</a:t>
            </a:r>
            <a:r>
              <a:rPr kumimoji="0" lang="fr-FR" sz="1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Lanius</a:t>
            </a:r>
            <a:r>
              <a:rPr kumimoji="0" lang="fr-FR" sz="1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fr-FR" sz="1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collurio</a:t>
            </a:r>
            <a:r>
              <a:rPr kumimoji="0" lang="fr-FR" sz="1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fr-FR" sz="10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endParaRPr>
          </a:p>
          <a:p>
            <a:pPr marL="742950" marR="0" lvl="1" indent="-285750" algn="l" defTabSz="914400" rtl="0" eaLnBrk="1" fontAlgn="auto" latinLnBrk="0" hangingPunct="1">
              <a:lnSpc>
                <a:spcPct val="100000"/>
              </a:lnSpc>
              <a:spcBef>
                <a:spcPts val="1200"/>
              </a:spcBef>
              <a:spcAft>
                <a:spcPts val="600"/>
              </a:spcAft>
              <a:buClr>
                <a:srgbClr val="00B050"/>
              </a:buClr>
              <a:buSzTx/>
              <a:buFont typeface="Symbol" panose="05050102010706020507" pitchFamily="18" charset="2"/>
              <a:buChar char=""/>
              <a:tabLst/>
              <a:defRPr/>
            </a:pPr>
            <a:r>
              <a:rPr kumimoji="0" lang="it-IT" sz="1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Le Târier pâtre (</a:t>
            </a:r>
            <a:r>
              <a:rPr kumimoji="0" lang="it-IT" sz="1000" b="0" i="1"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Saxicola torquata</a:t>
            </a:r>
            <a:r>
              <a:rPr kumimoji="0" lang="it-IT" sz="1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fr-FR" sz="10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endParaRPr>
          </a:p>
        </p:txBody>
      </p:sp>
      <p:sp>
        <p:nvSpPr>
          <p:cNvPr id="12" name="ZoneTexte 11">
            <a:extLst>
              <a:ext uri="{FF2B5EF4-FFF2-40B4-BE49-F238E27FC236}">
                <a16:creationId xmlns:a16="http://schemas.microsoft.com/office/drawing/2014/main" id="{D64B910E-CE21-9DC4-0364-8F0D19300127}"/>
              </a:ext>
            </a:extLst>
          </p:cNvPr>
          <p:cNvSpPr txBox="1"/>
          <p:nvPr/>
        </p:nvSpPr>
        <p:spPr>
          <a:xfrm>
            <a:off x="377745" y="1392742"/>
            <a:ext cx="6258685" cy="625812"/>
          </a:xfrm>
          <a:prstGeom prst="rect">
            <a:avLst/>
          </a:prstGeom>
          <a:noFill/>
        </p:spPr>
        <p:txBody>
          <a:bodyPr wrap="square">
            <a:spAutoFit/>
          </a:bodyPr>
          <a:lstStyle/>
          <a:p>
            <a:pPr marL="0" marR="0" lvl="0" indent="0" algn="ctr" defTabSz="914400" rtl="0" eaLnBrk="1" fontAlgn="auto" latinLnBrk="0" hangingPunct="1">
              <a:lnSpc>
                <a:spcPts val="1000"/>
              </a:lnSpc>
              <a:spcBef>
                <a:spcPts val="1200"/>
              </a:spcBef>
              <a:spcAft>
                <a:spcPts val="600"/>
              </a:spcAft>
              <a:buClrTx/>
              <a:buSzTx/>
              <a:buFontTx/>
              <a:buNone/>
              <a:tabLst/>
              <a:defRPr/>
            </a:pPr>
            <a:r>
              <a:rPr kumimoji="0" lang="fr-FR" sz="1400" b="0" i="0" u="none" strike="noStrike" kern="1200" cap="none" spc="0" normalizeH="0" baseline="0" noProof="0" dirty="0">
                <a:ln>
                  <a:noFill/>
                </a:ln>
                <a:solidFill>
                  <a:srgbClr val="00B050"/>
                </a:solidFill>
                <a:effectLst/>
                <a:uLnTx/>
                <a:uFillTx/>
                <a:latin typeface="Arial Nova" panose="020B0504020202020204" pitchFamily="34" charset="0"/>
                <a:ea typeface="Aptos" panose="020B0004020202020204" pitchFamily="34" charset="0"/>
                <a:cs typeface="Mangal" panose="02040503050203030202" pitchFamily="18" charset="0"/>
              </a:rPr>
              <a:t>Selon la méthodologie utilisée, les observations sur la ZIP et l’évolution récente de la liste rouge des oiseaux nicheurs d’Occitanie (2024), 4 espèces présentes sur le projet de renouvellement et l’extension de la carrière de Taussac présentent des enjeux locaux de conservation</a:t>
            </a:r>
            <a:r>
              <a:rPr kumimoji="0" lang="fr-FR" sz="1800" b="0" i="0" u="none" strike="noStrike" kern="1200" cap="none" spc="0" normalizeH="0" baseline="0" noProof="0" dirty="0">
                <a:ln>
                  <a:noFill/>
                </a:ln>
                <a:solidFill>
                  <a:srgbClr val="00B050"/>
                </a:solidFill>
                <a:effectLst/>
                <a:uLnTx/>
                <a:uFillTx/>
                <a:latin typeface="Arial" panose="020B0604020202020204" pitchFamily="34" charset="0"/>
                <a:ea typeface="Aptos" panose="020B0004020202020204" pitchFamily="34" charset="0"/>
                <a:cs typeface="Mangal" panose="02040503050203030202" pitchFamily="18" charset="0"/>
              </a:rPr>
              <a:t>.</a:t>
            </a:r>
            <a:endParaRPr kumimoji="0" lang="fr-FR" sz="1600" b="0" i="0" u="none" strike="noStrike" kern="1200" cap="none" spc="0" normalizeH="0" baseline="0" noProof="0" dirty="0">
              <a:ln>
                <a:noFill/>
              </a:ln>
              <a:solidFill>
                <a:srgbClr val="E97132"/>
              </a:solidFill>
              <a:effectLst/>
              <a:uLnTx/>
              <a:uFillTx/>
              <a:latin typeface="Arial" panose="020B0604020202020204" pitchFamily="34" charset="0"/>
              <a:ea typeface="Aptos" panose="020B0004020202020204" pitchFamily="34" charset="0"/>
              <a:cs typeface="Mangal" panose="02040503050203030202" pitchFamily="18" charset="0"/>
            </a:endParaRPr>
          </a:p>
        </p:txBody>
      </p:sp>
      <p:sp>
        <p:nvSpPr>
          <p:cNvPr id="11" name="Espace réservé du numéro de diapositive 10">
            <a:extLst>
              <a:ext uri="{FF2B5EF4-FFF2-40B4-BE49-F238E27FC236}">
                <a16:creationId xmlns:a16="http://schemas.microsoft.com/office/drawing/2014/main" id="{75A8EC07-20EB-0799-54DE-6B834ADF335D}"/>
              </a:ext>
            </a:extLst>
          </p:cNvPr>
          <p:cNvSpPr>
            <a:spLocks noGrp="1"/>
          </p:cNvSpPr>
          <p:nvPr>
            <p:ph type="sldNum" sz="quarter" idx="12"/>
          </p:nvPr>
        </p:nvSpPr>
        <p:spPr>
          <a:xfrm>
            <a:off x="8774779" y="6388062"/>
            <a:ext cx="2743200" cy="365125"/>
          </a:xfrm>
        </p:spPr>
        <p:txBody>
          <a:bodyPr/>
          <a:lstStyle/>
          <a:p>
            <a:fld id="{B89029C3-015E-4F01-859F-E20F5DA51342}" type="slidenum">
              <a:rPr lang="fr-FR" smtClean="0"/>
              <a:t>28</a:t>
            </a:fld>
            <a:endParaRPr lang="fr-FR" dirty="0"/>
          </a:p>
        </p:txBody>
      </p:sp>
    </p:spTree>
    <p:extLst>
      <p:ext uri="{BB962C8B-B14F-4D97-AF65-F5344CB8AC3E}">
        <p14:creationId xmlns:p14="http://schemas.microsoft.com/office/powerpoint/2010/main" val="6592008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BBB5B76-5B89-CDD3-5BA6-98E95F4DDA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76037" y="369332"/>
            <a:ext cx="4517199" cy="6387808"/>
          </a:xfrm>
          <a:prstGeom prst="rect">
            <a:avLst/>
          </a:prstGeom>
        </p:spPr>
      </p:pic>
      <p:sp>
        <p:nvSpPr>
          <p:cNvPr id="6" name="ZoneTexte 5">
            <a:extLst>
              <a:ext uri="{FF2B5EF4-FFF2-40B4-BE49-F238E27FC236}">
                <a16:creationId xmlns:a16="http://schemas.microsoft.com/office/drawing/2014/main" id="{DDB4A8DA-61A3-3B74-AB9F-B320C838CF3E}"/>
              </a:ext>
            </a:extLst>
          </p:cNvPr>
          <p:cNvSpPr txBox="1"/>
          <p:nvPr/>
        </p:nvSpPr>
        <p:spPr>
          <a:xfrm>
            <a:off x="4022235" y="32328"/>
            <a:ext cx="5753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sng" strike="noStrike" kern="1200" cap="none" spc="0" normalizeH="0" baseline="0" noProof="0" dirty="0">
                <a:ln>
                  <a:noFill/>
                </a:ln>
                <a:solidFill>
                  <a:prstClr val="black"/>
                </a:solidFill>
                <a:effectLst/>
                <a:uLnTx/>
                <a:uFillTx/>
                <a:latin typeface="Calibri" panose="020F0502020204030204"/>
                <a:ea typeface="+mn-ea"/>
                <a:cs typeface="+mn-cs"/>
              </a:rPr>
              <a:t>Enjeux écologiques  </a:t>
            </a:r>
          </a:p>
        </p:txBody>
      </p:sp>
      <p:pic>
        <p:nvPicPr>
          <p:cNvPr id="3" name="Image 2">
            <a:extLst>
              <a:ext uri="{FF2B5EF4-FFF2-40B4-BE49-F238E27FC236}">
                <a16:creationId xmlns:a16="http://schemas.microsoft.com/office/drawing/2014/main" id="{837F5C24-4F02-E226-D0F4-F27DABEAAB72}"/>
              </a:ext>
            </a:extLst>
          </p:cNvPr>
          <p:cNvPicPr>
            <a:picLocks noChangeAspect="1"/>
          </p:cNvPicPr>
          <p:nvPr/>
        </p:nvPicPr>
        <p:blipFill>
          <a:blip r:embed="rId3">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sp>
        <p:nvSpPr>
          <p:cNvPr id="7" name="Rectangle 6">
            <a:extLst>
              <a:ext uri="{FF2B5EF4-FFF2-40B4-BE49-F238E27FC236}">
                <a16:creationId xmlns:a16="http://schemas.microsoft.com/office/drawing/2014/main" id="{C9E368B3-8A71-A802-BC13-B10C0C9D3DE2}"/>
              </a:ext>
            </a:extLst>
          </p:cNvPr>
          <p:cNvSpPr/>
          <p:nvPr/>
        </p:nvSpPr>
        <p:spPr>
          <a:xfrm>
            <a:off x="7219476" y="433987"/>
            <a:ext cx="1219818" cy="468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Image 7">
            <a:extLst>
              <a:ext uri="{FF2B5EF4-FFF2-40B4-BE49-F238E27FC236}">
                <a16:creationId xmlns:a16="http://schemas.microsoft.com/office/drawing/2014/main" id="{62DC7428-46F5-0963-00A7-5234FD2DCB4A}"/>
              </a:ext>
            </a:extLst>
          </p:cNvPr>
          <p:cNvPicPr>
            <a:picLocks noChangeAspect="1"/>
          </p:cNvPicPr>
          <p:nvPr/>
        </p:nvPicPr>
        <p:blipFill>
          <a:blip r:embed="rId4"/>
          <a:stretch>
            <a:fillRect/>
          </a:stretch>
        </p:blipFill>
        <p:spPr>
          <a:xfrm>
            <a:off x="766619" y="1401528"/>
            <a:ext cx="5753100" cy="4054944"/>
          </a:xfrm>
          <a:prstGeom prst="rect">
            <a:avLst/>
          </a:prstGeom>
        </p:spPr>
      </p:pic>
      <p:sp>
        <p:nvSpPr>
          <p:cNvPr id="9" name="Espace réservé du numéro de diapositive 8">
            <a:extLst>
              <a:ext uri="{FF2B5EF4-FFF2-40B4-BE49-F238E27FC236}">
                <a16:creationId xmlns:a16="http://schemas.microsoft.com/office/drawing/2014/main" id="{FCAD58AC-DEF4-81EF-F730-B8C0EAE8A28A}"/>
              </a:ext>
            </a:extLst>
          </p:cNvPr>
          <p:cNvSpPr>
            <a:spLocks noGrp="1"/>
          </p:cNvSpPr>
          <p:nvPr>
            <p:ph type="sldNum" sz="quarter" idx="12"/>
          </p:nvPr>
        </p:nvSpPr>
        <p:spPr>
          <a:xfrm>
            <a:off x="9227288" y="6488668"/>
            <a:ext cx="2743200" cy="365125"/>
          </a:xfrm>
        </p:spPr>
        <p:txBody>
          <a:bodyPr/>
          <a:lstStyle/>
          <a:p>
            <a:fld id="{B89029C3-015E-4F01-859F-E20F5DA51342}" type="slidenum">
              <a:rPr lang="fr-FR" smtClean="0"/>
              <a:t>29</a:t>
            </a:fld>
            <a:endParaRPr lang="fr-FR" dirty="0"/>
          </a:p>
        </p:txBody>
      </p:sp>
    </p:spTree>
    <p:extLst>
      <p:ext uri="{BB962C8B-B14F-4D97-AF65-F5344CB8AC3E}">
        <p14:creationId xmlns:p14="http://schemas.microsoft.com/office/powerpoint/2010/main" val="2898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0A5807F-6862-9034-A905-B8FD04A0172F}"/>
              </a:ext>
            </a:extLst>
          </p:cNvPr>
          <p:cNvSpPr txBox="1"/>
          <p:nvPr/>
        </p:nvSpPr>
        <p:spPr>
          <a:xfrm>
            <a:off x="4004498" y="0"/>
            <a:ext cx="5937913" cy="369332"/>
          </a:xfrm>
          <a:prstGeom prst="rect">
            <a:avLst/>
          </a:prstGeom>
          <a:noFill/>
        </p:spPr>
        <p:txBody>
          <a:bodyPr wrap="square" rtlCol="0">
            <a:spAutoFit/>
          </a:bodyPr>
          <a:lstStyle/>
          <a:p>
            <a:r>
              <a:rPr lang="fr-FR" b="1" u="sng" dirty="0"/>
              <a:t>Fonctionnement du site </a:t>
            </a:r>
          </a:p>
        </p:txBody>
      </p:sp>
      <p:sp>
        <p:nvSpPr>
          <p:cNvPr id="5" name="ZoneTexte 4">
            <a:extLst>
              <a:ext uri="{FF2B5EF4-FFF2-40B4-BE49-F238E27FC236}">
                <a16:creationId xmlns:a16="http://schemas.microsoft.com/office/drawing/2014/main" id="{4BAC3A7A-0C53-DD57-AB38-FAD798345A80}"/>
              </a:ext>
            </a:extLst>
          </p:cNvPr>
          <p:cNvSpPr txBox="1"/>
          <p:nvPr/>
        </p:nvSpPr>
        <p:spPr>
          <a:xfrm>
            <a:off x="110836" y="895927"/>
            <a:ext cx="3057236" cy="6124754"/>
          </a:xfrm>
          <a:prstGeom prst="rect">
            <a:avLst/>
          </a:prstGeom>
          <a:noFill/>
        </p:spPr>
        <p:txBody>
          <a:bodyPr wrap="square" rtlCol="0">
            <a:spAutoFit/>
          </a:bodyPr>
          <a:lstStyle/>
          <a:p>
            <a:pPr marL="285750" indent="-285750">
              <a:buFont typeface="Wingdings" panose="05000000000000000000" pitchFamily="2" charset="2"/>
              <a:buChar char="q"/>
            </a:pPr>
            <a:r>
              <a:rPr lang="fr-FR" b="1" dirty="0"/>
              <a:t>Mode d’extraction:</a:t>
            </a:r>
          </a:p>
          <a:p>
            <a:pPr marL="742950" lvl="1" indent="-285750">
              <a:buFont typeface="Wingdings" panose="05000000000000000000" pitchFamily="2" charset="2"/>
              <a:buChar char="ü"/>
            </a:pPr>
            <a:r>
              <a:rPr lang="fr-FR" sz="1600" dirty="0"/>
              <a:t>Extraction 100% mécanique (pelle hydraulique),</a:t>
            </a:r>
          </a:p>
          <a:p>
            <a:pPr marL="742950" lvl="1" indent="-285750">
              <a:buFont typeface="Wingdings" panose="05000000000000000000" pitchFamily="2" charset="2"/>
              <a:buChar char="ü"/>
            </a:pPr>
            <a:r>
              <a:rPr lang="fr-FR" sz="1600" dirty="0"/>
              <a:t>Aucun tir de mine</a:t>
            </a:r>
          </a:p>
          <a:p>
            <a:pPr lvl="1"/>
            <a:r>
              <a:rPr lang="fr-FR" sz="1600" dirty="0"/>
              <a:t>      (Zéro explosif).</a:t>
            </a:r>
          </a:p>
          <a:p>
            <a:pPr marL="285750" indent="-285750">
              <a:buFont typeface="Wingdings" panose="05000000000000000000" pitchFamily="2" charset="2"/>
              <a:buChar char="q"/>
            </a:pPr>
            <a:r>
              <a:rPr lang="fr-FR" b="1" dirty="0"/>
              <a:t>Traitement et stockage :</a:t>
            </a:r>
          </a:p>
          <a:p>
            <a:pPr marL="742950" lvl="1" indent="-285750">
              <a:buFont typeface="Wingdings" panose="05000000000000000000" pitchFamily="2" charset="2"/>
              <a:buChar char="ü"/>
            </a:pPr>
            <a:r>
              <a:rPr lang="fr-FR" sz="1600" dirty="0"/>
              <a:t>Concasseur mobile installé à l’intérieur du grand hangar pour limiter le bruit et les poussières.</a:t>
            </a:r>
          </a:p>
          <a:p>
            <a:pPr marL="742950" lvl="1" indent="-285750">
              <a:buFont typeface="Wingdings" panose="05000000000000000000" pitchFamily="2" charset="2"/>
              <a:buChar char="ü"/>
            </a:pPr>
            <a:r>
              <a:rPr lang="fr-FR" sz="1600" dirty="0"/>
              <a:t>Stockage des produits finis sous le hangar ( à l’abri du vent et de la pluie).</a:t>
            </a:r>
          </a:p>
          <a:p>
            <a:pPr marL="285750" indent="-285750">
              <a:buFont typeface="Wingdings" panose="05000000000000000000" pitchFamily="2" charset="2"/>
              <a:buChar char="q"/>
            </a:pPr>
            <a:r>
              <a:rPr lang="fr-FR" b="1" dirty="0"/>
              <a:t>Rythme de vie : </a:t>
            </a:r>
          </a:p>
          <a:p>
            <a:pPr marL="742950" lvl="1" indent="-285750">
              <a:buFont typeface="Wingdings" panose="05000000000000000000" pitchFamily="2" charset="2"/>
              <a:buChar char="ü"/>
            </a:pPr>
            <a:r>
              <a:rPr lang="fr-FR" sz="1600" dirty="0"/>
              <a:t>Horaires : Lundi au vendredi, de 8h00 à 17h30.</a:t>
            </a:r>
          </a:p>
          <a:p>
            <a:pPr marL="742950" lvl="1" indent="-285750">
              <a:buFont typeface="Wingdings" panose="05000000000000000000" pitchFamily="2" charset="2"/>
              <a:buChar char="ü"/>
            </a:pPr>
            <a:r>
              <a:rPr lang="fr-FR" sz="1600" dirty="0"/>
              <a:t>Effectif : 1 salarié toute l’année et 2 en période d’exploitation</a:t>
            </a:r>
          </a:p>
          <a:p>
            <a:pPr lvl="1"/>
            <a:endParaRPr lang="fr-FR" sz="1600" dirty="0"/>
          </a:p>
          <a:p>
            <a:endParaRPr lang="fr-FR" dirty="0"/>
          </a:p>
        </p:txBody>
      </p:sp>
      <p:pic>
        <p:nvPicPr>
          <p:cNvPr id="9" name="Image 8">
            <a:extLst>
              <a:ext uri="{FF2B5EF4-FFF2-40B4-BE49-F238E27FC236}">
                <a16:creationId xmlns:a16="http://schemas.microsoft.com/office/drawing/2014/main" id="{4B9ACF91-2093-21BD-3001-CE20B49087BA}"/>
              </a:ext>
            </a:extLst>
          </p:cNvPr>
          <p:cNvPicPr>
            <a:picLocks noChangeAspect="1"/>
          </p:cNvPicPr>
          <p:nvPr/>
        </p:nvPicPr>
        <p:blipFill>
          <a:blip r:embed="rId2"/>
          <a:stretch>
            <a:fillRect/>
          </a:stretch>
        </p:blipFill>
        <p:spPr>
          <a:xfrm>
            <a:off x="3335496" y="1481197"/>
            <a:ext cx="6403715" cy="4557030"/>
          </a:xfrm>
          <a:prstGeom prst="rect">
            <a:avLst/>
          </a:prstGeom>
        </p:spPr>
      </p:pic>
      <p:pic>
        <p:nvPicPr>
          <p:cNvPr id="4" name="Image 3">
            <a:extLst>
              <a:ext uri="{FF2B5EF4-FFF2-40B4-BE49-F238E27FC236}">
                <a16:creationId xmlns:a16="http://schemas.microsoft.com/office/drawing/2014/main" id="{74CA5F66-584E-F323-0CC6-DEA969369152}"/>
              </a:ext>
            </a:extLst>
          </p:cNvPr>
          <p:cNvPicPr>
            <a:picLocks noChangeAspect="1"/>
          </p:cNvPicPr>
          <p:nvPr/>
        </p:nvPicPr>
        <p:blipFill>
          <a:blip r:embed="rId3"/>
          <a:stretch>
            <a:fillRect/>
          </a:stretch>
        </p:blipFill>
        <p:spPr>
          <a:xfrm>
            <a:off x="8516280" y="507877"/>
            <a:ext cx="3533191" cy="2255934"/>
          </a:xfrm>
          <a:prstGeom prst="rect">
            <a:avLst/>
          </a:prstGeom>
          <a:ln>
            <a:solidFill>
              <a:schemeClr val="tx1"/>
            </a:solidFill>
          </a:ln>
        </p:spPr>
      </p:pic>
      <p:cxnSp>
        <p:nvCxnSpPr>
          <p:cNvPr id="11" name="Connecteur droit avec flèche 10">
            <a:extLst>
              <a:ext uri="{FF2B5EF4-FFF2-40B4-BE49-F238E27FC236}">
                <a16:creationId xmlns:a16="http://schemas.microsoft.com/office/drawing/2014/main" id="{68B38FD5-D272-B39B-379F-13C771DCD9F4}"/>
              </a:ext>
            </a:extLst>
          </p:cNvPr>
          <p:cNvCxnSpPr>
            <a:cxnSpLocks/>
          </p:cNvCxnSpPr>
          <p:nvPr/>
        </p:nvCxnSpPr>
        <p:spPr>
          <a:xfrm flipH="1">
            <a:off x="5430982" y="1801091"/>
            <a:ext cx="3085298" cy="11012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 name="Image 2">
            <a:extLst>
              <a:ext uri="{FF2B5EF4-FFF2-40B4-BE49-F238E27FC236}">
                <a16:creationId xmlns:a16="http://schemas.microsoft.com/office/drawing/2014/main" id="{5CCE3C07-9550-5656-0BF4-4CB1D47EE5B0}"/>
              </a:ext>
            </a:extLst>
          </p:cNvPr>
          <p:cNvPicPr>
            <a:picLocks noChangeAspect="1"/>
          </p:cNvPicPr>
          <p:nvPr/>
        </p:nvPicPr>
        <p:blipFill>
          <a:blip r:embed="rId4">
            <a:extLst>
              <a:ext uri="{28A0092B-C50C-407E-A947-70E740481C1C}">
                <a14:useLocalDpi xmlns:a14="http://schemas.microsoft.com/office/drawing/2010/main" val="0"/>
              </a:ext>
            </a:extLst>
          </a:blip>
          <a:srcRect l="53873"/>
          <a:stretch/>
        </p:blipFill>
        <p:spPr>
          <a:xfrm>
            <a:off x="71051" y="88030"/>
            <a:ext cx="541387" cy="371067"/>
          </a:xfrm>
          <a:prstGeom prst="rect">
            <a:avLst/>
          </a:prstGeom>
        </p:spPr>
      </p:pic>
      <p:sp>
        <p:nvSpPr>
          <p:cNvPr id="8" name="Espace réservé du numéro de diapositive 7">
            <a:extLst>
              <a:ext uri="{FF2B5EF4-FFF2-40B4-BE49-F238E27FC236}">
                <a16:creationId xmlns:a16="http://schemas.microsoft.com/office/drawing/2014/main" id="{607BA978-75FA-C374-3DB7-D37F6F9361D9}"/>
              </a:ext>
            </a:extLst>
          </p:cNvPr>
          <p:cNvSpPr>
            <a:spLocks noGrp="1"/>
          </p:cNvSpPr>
          <p:nvPr>
            <p:ph type="sldNum" sz="quarter" idx="12"/>
          </p:nvPr>
        </p:nvSpPr>
        <p:spPr/>
        <p:txBody>
          <a:bodyPr/>
          <a:lstStyle/>
          <a:p>
            <a:fld id="{B89029C3-015E-4F01-859F-E20F5DA51342}" type="slidenum">
              <a:rPr lang="fr-FR" smtClean="0"/>
              <a:t>3</a:t>
            </a:fld>
            <a:endParaRPr lang="fr-FR"/>
          </a:p>
        </p:txBody>
      </p:sp>
    </p:spTree>
    <p:extLst>
      <p:ext uri="{BB962C8B-B14F-4D97-AF65-F5344CB8AC3E}">
        <p14:creationId xmlns:p14="http://schemas.microsoft.com/office/powerpoint/2010/main" val="28413044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DCCAF-9BCE-AD60-E163-32DD99759962}"/>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B24ED0D8-2FA6-4C2E-048F-A004D35E02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76037" y="369332"/>
            <a:ext cx="4517199" cy="6387808"/>
          </a:xfrm>
          <a:prstGeom prst="rect">
            <a:avLst/>
          </a:prstGeom>
        </p:spPr>
      </p:pic>
      <p:pic>
        <p:nvPicPr>
          <p:cNvPr id="4" name="Image 3">
            <a:extLst>
              <a:ext uri="{FF2B5EF4-FFF2-40B4-BE49-F238E27FC236}">
                <a16:creationId xmlns:a16="http://schemas.microsoft.com/office/drawing/2014/main" id="{BC4477B9-CCA7-76B7-2490-4A0CBB2067C8}"/>
              </a:ext>
            </a:extLst>
          </p:cNvPr>
          <p:cNvPicPr>
            <a:picLocks noChangeAspect="1"/>
          </p:cNvPicPr>
          <p:nvPr/>
        </p:nvPicPr>
        <p:blipFill>
          <a:blip r:embed="rId3"/>
          <a:stretch>
            <a:fillRect/>
          </a:stretch>
        </p:blipFill>
        <p:spPr>
          <a:xfrm>
            <a:off x="509237" y="5558968"/>
            <a:ext cx="6666800" cy="1025662"/>
          </a:xfrm>
          <a:prstGeom prst="rect">
            <a:avLst/>
          </a:prstGeom>
        </p:spPr>
      </p:pic>
      <p:sp>
        <p:nvSpPr>
          <p:cNvPr id="6" name="ZoneTexte 5">
            <a:extLst>
              <a:ext uri="{FF2B5EF4-FFF2-40B4-BE49-F238E27FC236}">
                <a16:creationId xmlns:a16="http://schemas.microsoft.com/office/drawing/2014/main" id="{1AE72BEB-B093-6773-DFE8-44963CD5652F}"/>
              </a:ext>
            </a:extLst>
          </p:cNvPr>
          <p:cNvSpPr txBox="1"/>
          <p:nvPr/>
        </p:nvSpPr>
        <p:spPr>
          <a:xfrm>
            <a:off x="4556869" y="-6035"/>
            <a:ext cx="5753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sng" strike="noStrike" kern="1200" cap="none" spc="0" normalizeH="0" baseline="0" noProof="0" dirty="0">
                <a:ln>
                  <a:noFill/>
                </a:ln>
                <a:solidFill>
                  <a:prstClr val="black"/>
                </a:solidFill>
                <a:effectLst/>
                <a:uLnTx/>
                <a:uFillTx/>
                <a:latin typeface="Calibri" panose="020F0502020204030204"/>
                <a:ea typeface="+mn-ea"/>
                <a:cs typeface="+mn-cs"/>
              </a:rPr>
              <a:t>Enjeux écologiques  </a:t>
            </a:r>
          </a:p>
        </p:txBody>
      </p:sp>
      <p:pic>
        <p:nvPicPr>
          <p:cNvPr id="3" name="Image 2">
            <a:extLst>
              <a:ext uri="{FF2B5EF4-FFF2-40B4-BE49-F238E27FC236}">
                <a16:creationId xmlns:a16="http://schemas.microsoft.com/office/drawing/2014/main" id="{A4818A63-62A1-73F6-6335-A6D3E977C5DB}"/>
              </a:ext>
            </a:extLst>
          </p:cNvPr>
          <p:cNvPicPr>
            <a:picLocks noChangeAspect="1"/>
          </p:cNvPicPr>
          <p:nvPr/>
        </p:nvPicPr>
        <p:blipFill>
          <a:blip r:embed="rId4">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sp>
        <p:nvSpPr>
          <p:cNvPr id="7" name="Rectangle 6">
            <a:extLst>
              <a:ext uri="{FF2B5EF4-FFF2-40B4-BE49-F238E27FC236}">
                <a16:creationId xmlns:a16="http://schemas.microsoft.com/office/drawing/2014/main" id="{C9071EE5-9201-D9E8-2B5C-7B8AF378D7EB}"/>
              </a:ext>
            </a:extLst>
          </p:cNvPr>
          <p:cNvSpPr/>
          <p:nvPr/>
        </p:nvSpPr>
        <p:spPr>
          <a:xfrm>
            <a:off x="7219476" y="433987"/>
            <a:ext cx="1219818" cy="468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ZoneTexte 9">
            <a:extLst>
              <a:ext uri="{FF2B5EF4-FFF2-40B4-BE49-F238E27FC236}">
                <a16:creationId xmlns:a16="http://schemas.microsoft.com/office/drawing/2014/main" id="{48F3860B-106E-ED72-0B68-898D380F7630}"/>
              </a:ext>
            </a:extLst>
          </p:cNvPr>
          <p:cNvSpPr txBox="1"/>
          <p:nvPr/>
        </p:nvSpPr>
        <p:spPr>
          <a:xfrm>
            <a:off x="498764" y="4871393"/>
            <a:ext cx="6096000" cy="461665"/>
          </a:xfrm>
          <a:prstGeom prst="rect">
            <a:avLst/>
          </a:prstGeom>
          <a:noFill/>
        </p:spPr>
        <p:txBody>
          <a:bodyPr wrap="square">
            <a:spAutoFit/>
          </a:bodyPr>
          <a:lstStyle/>
          <a:p>
            <a:pPr marL="0" marR="0" lvl="0" indent="0" algn="just" defTabSz="914400" rtl="0" eaLnBrk="1" fontAlgn="auto" latinLnBrk="0" hangingPunct="1">
              <a:lnSpc>
                <a:spcPct val="100000"/>
              </a:lnSpc>
              <a:spcBef>
                <a:spcPts val="1200"/>
              </a:spcBef>
              <a:spcAft>
                <a:spcPts val="60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Aucune zone présente n’est favorable à la reproduction d’amphibiens sur la ZIP du projet de renouvellement et d’extension de la carrière de Taussac. </a:t>
            </a:r>
          </a:p>
        </p:txBody>
      </p:sp>
      <p:pic>
        <p:nvPicPr>
          <p:cNvPr id="9" name="Image 8">
            <a:extLst>
              <a:ext uri="{FF2B5EF4-FFF2-40B4-BE49-F238E27FC236}">
                <a16:creationId xmlns:a16="http://schemas.microsoft.com/office/drawing/2014/main" id="{AB1997AB-4093-5B3D-D1E0-11D2A808E5A4}"/>
              </a:ext>
            </a:extLst>
          </p:cNvPr>
          <p:cNvPicPr>
            <a:picLocks noChangeAspect="1"/>
          </p:cNvPicPr>
          <p:nvPr/>
        </p:nvPicPr>
        <p:blipFill>
          <a:blip r:embed="rId5"/>
          <a:stretch>
            <a:fillRect/>
          </a:stretch>
        </p:blipFill>
        <p:spPr>
          <a:xfrm>
            <a:off x="424873" y="1055505"/>
            <a:ext cx="6400800" cy="3305175"/>
          </a:xfrm>
          <a:prstGeom prst="rect">
            <a:avLst/>
          </a:prstGeom>
        </p:spPr>
      </p:pic>
      <p:sp>
        <p:nvSpPr>
          <p:cNvPr id="11" name="Espace réservé du numéro de diapositive 10">
            <a:extLst>
              <a:ext uri="{FF2B5EF4-FFF2-40B4-BE49-F238E27FC236}">
                <a16:creationId xmlns:a16="http://schemas.microsoft.com/office/drawing/2014/main" id="{5D746E53-782C-2BA5-0659-70184CE1C339}"/>
              </a:ext>
            </a:extLst>
          </p:cNvPr>
          <p:cNvSpPr>
            <a:spLocks noGrp="1"/>
          </p:cNvSpPr>
          <p:nvPr>
            <p:ph type="sldNum" sz="quarter" idx="12"/>
          </p:nvPr>
        </p:nvSpPr>
        <p:spPr>
          <a:xfrm>
            <a:off x="9184758" y="6488668"/>
            <a:ext cx="2743200" cy="365125"/>
          </a:xfrm>
        </p:spPr>
        <p:txBody>
          <a:bodyPr/>
          <a:lstStyle/>
          <a:p>
            <a:fld id="{B89029C3-015E-4F01-859F-E20F5DA51342}" type="slidenum">
              <a:rPr lang="fr-FR" smtClean="0"/>
              <a:t>30</a:t>
            </a:fld>
            <a:endParaRPr lang="fr-FR" dirty="0"/>
          </a:p>
        </p:txBody>
      </p:sp>
    </p:spTree>
    <p:extLst>
      <p:ext uri="{BB962C8B-B14F-4D97-AF65-F5344CB8AC3E}">
        <p14:creationId xmlns:p14="http://schemas.microsoft.com/office/powerpoint/2010/main" val="28898763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texte, carte&#10;&#10;Description générée automatiquement">
            <a:extLst>
              <a:ext uri="{FF2B5EF4-FFF2-40B4-BE49-F238E27FC236}">
                <a16:creationId xmlns:a16="http://schemas.microsoft.com/office/drawing/2014/main" id="{B1612BF4-4723-F666-308F-9CF8020C68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51817" y="451140"/>
            <a:ext cx="4530583" cy="6406859"/>
          </a:xfrm>
          <a:prstGeom prst="rect">
            <a:avLst/>
          </a:prstGeom>
        </p:spPr>
      </p:pic>
      <p:pic>
        <p:nvPicPr>
          <p:cNvPr id="4" name="Image 3">
            <a:extLst>
              <a:ext uri="{FF2B5EF4-FFF2-40B4-BE49-F238E27FC236}">
                <a16:creationId xmlns:a16="http://schemas.microsoft.com/office/drawing/2014/main" id="{4F5693C3-EB33-E227-98DB-5B15E0ED91B7}"/>
              </a:ext>
            </a:extLst>
          </p:cNvPr>
          <p:cNvPicPr>
            <a:picLocks noChangeAspect="1"/>
          </p:cNvPicPr>
          <p:nvPr/>
        </p:nvPicPr>
        <p:blipFill>
          <a:blip r:embed="rId3"/>
          <a:stretch>
            <a:fillRect/>
          </a:stretch>
        </p:blipFill>
        <p:spPr>
          <a:xfrm>
            <a:off x="766619" y="4801570"/>
            <a:ext cx="5552312" cy="858740"/>
          </a:xfrm>
          <a:prstGeom prst="rect">
            <a:avLst/>
          </a:prstGeom>
        </p:spPr>
      </p:pic>
      <p:sp>
        <p:nvSpPr>
          <p:cNvPr id="6" name="ZoneTexte 5">
            <a:extLst>
              <a:ext uri="{FF2B5EF4-FFF2-40B4-BE49-F238E27FC236}">
                <a16:creationId xmlns:a16="http://schemas.microsoft.com/office/drawing/2014/main" id="{7925C4FA-7404-9547-67DC-3B5C65C927EA}"/>
              </a:ext>
            </a:extLst>
          </p:cNvPr>
          <p:cNvSpPr txBox="1"/>
          <p:nvPr/>
        </p:nvSpPr>
        <p:spPr>
          <a:xfrm>
            <a:off x="4533455" y="60290"/>
            <a:ext cx="5753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sng" strike="noStrike" kern="1200" cap="none" spc="0" normalizeH="0" baseline="0" noProof="0" dirty="0">
                <a:ln>
                  <a:noFill/>
                </a:ln>
                <a:solidFill>
                  <a:prstClr val="black"/>
                </a:solidFill>
                <a:effectLst/>
                <a:uLnTx/>
                <a:uFillTx/>
                <a:latin typeface="Calibri" panose="020F0502020204030204"/>
                <a:ea typeface="+mn-ea"/>
                <a:cs typeface="+mn-cs"/>
              </a:rPr>
              <a:t>Enjeux écologiques </a:t>
            </a:r>
          </a:p>
        </p:txBody>
      </p:sp>
      <p:sp>
        <p:nvSpPr>
          <p:cNvPr id="7" name="ZoneTexte 6">
            <a:extLst>
              <a:ext uri="{FF2B5EF4-FFF2-40B4-BE49-F238E27FC236}">
                <a16:creationId xmlns:a16="http://schemas.microsoft.com/office/drawing/2014/main" id="{E0204A65-9F2B-61E3-E79B-42BFABFB2DE3}"/>
              </a:ext>
            </a:extLst>
          </p:cNvPr>
          <p:cNvSpPr txBox="1"/>
          <p:nvPr/>
        </p:nvSpPr>
        <p:spPr>
          <a:xfrm>
            <a:off x="177140" y="6484140"/>
            <a:ext cx="407900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5B9BD5"/>
                </a:solidFill>
                <a:effectLst/>
                <a:uLnTx/>
                <a:uFillTx/>
                <a:latin typeface="Calibri" panose="020F0502020204030204"/>
                <a:ea typeface="+mn-ea"/>
                <a:cs typeface="+mn-cs"/>
              </a:rPr>
              <a:t>ZIP : Zone d’Implantation du Projet </a:t>
            </a:r>
          </a:p>
        </p:txBody>
      </p:sp>
      <p:pic>
        <p:nvPicPr>
          <p:cNvPr id="3" name="Image 2">
            <a:extLst>
              <a:ext uri="{FF2B5EF4-FFF2-40B4-BE49-F238E27FC236}">
                <a16:creationId xmlns:a16="http://schemas.microsoft.com/office/drawing/2014/main" id="{F47088B3-66C6-3647-341B-42BCE144967B}"/>
              </a:ext>
            </a:extLst>
          </p:cNvPr>
          <p:cNvPicPr>
            <a:picLocks noChangeAspect="1"/>
          </p:cNvPicPr>
          <p:nvPr/>
        </p:nvPicPr>
        <p:blipFill>
          <a:blip r:embed="rId4">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sp>
        <p:nvSpPr>
          <p:cNvPr id="8" name="Rectangle 7">
            <a:extLst>
              <a:ext uri="{FF2B5EF4-FFF2-40B4-BE49-F238E27FC236}">
                <a16:creationId xmlns:a16="http://schemas.microsoft.com/office/drawing/2014/main" id="{C306692E-E5DC-B5DE-7BB1-9204749B2B33}"/>
              </a:ext>
            </a:extLst>
          </p:cNvPr>
          <p:cNvSpPr/>
          <p:nvPr/>
        </p:nvSpPr>
        <p:spPr>
          <a:xfrm>
            <a:off x="7164513" y="544792"/>
            <a:ext cx="1112260" cy="468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Image 8">
            <a:extLst>
              <a:ext uri="{FF2B5EF4-FFF2-40B4-BE49-F238E27FC236}">
                <a16:creationId xmlns:a16="http://schemas.microsoft.com/office/drawing/2014/main" id="{0A35DAB5-1052-B3E0-6B29-112737058FAA}"/>
              </a:ext>
            </a:extLst>
          </p:cNvPr>
          <p:cNvPicPr>
            <a:picLocks noChangeAspect="1"/>
          </p:cNvPicPr>
          <p:nvPr/>
        </p:nvPicPr>
        <p:blipFill>
          <a:blip r:embed="rId5"/>
          <a:stretch>
            <a:fillRect/>
          </a:stretch>
        </p:blipFill>
        <p:spPr>
          <a:xfrm>
            <a:off x="424873" y="1013257"/>
            <a:ext cx="6372225" cy="1952625"/>
          </a:xfrm>
          <a:prstGeom prst="rect">
            <a:avLst/>
          </a:prstGeom>
        </p:spPr>
      </p:pic>
      <p:sp>
        <p:nvSpPr>
          <p:cNvPr id="11" name="ZoneTexte 10">
            <a:extLst>
              <a:ext uri="{FF2B5EF4-FFF2-40B4-BE49-F238E27FC236}">
                <a16:creationId xmlns:a16="http://schemas.microsoft.com/office/drawing/2014/main" id="{4DC41949-B3BC-E000-2F61-10ACE12560A0}"/>
              </a:ext>
            </a:extLst>
          </p:cNvPr>
          <p:cNvSpPr txBox="1"/>
          <p:nvPr/>
        </p:nvSpPr>
        <p:spPr>
          <a:xfrm>
            <a:off x="562985" y="3283561"/>
            <a:ext cx="6096000"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1200"/>
              </a:spcBef>
              <a:spcAft>
                <a:spcPts val="60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L’inventaire s’est déroulé durant la période favorable à l’observation des espèces et sur l’ensemble de la période printanière, il est peu probable que de nouvelles espèces non observées soient présentes sur la ZIP. </a:t>
            </a:r>
          </a:p>
        </p:txBody>
      </p:sp>
      <p:sp>
        <p:nvSpPr>
          <p:cNvPr id="12" name="Espace réservé du numéro de diapositive 11">
            <a:extLst>
              <a:ext uri="{FF2B5EF4-FFF2-40B4-BE49-F238E27FC236}">
                <a16:creationId xmlns:a16="http://schemas.microsoft.com/office/drawing/2014/main" id="{92962CF6-8499-2372-BBE7-83AE90DA82C2}"/>
              </a:ext>
            </a:extLst>
          </p:cNvPr>
          <p:cNvSpPr>
            <a:spLocks noGrp="1"/>
          </p:cNvSpPr>
          <p:nvPr>
            <p:ph type="sldNum" sz="quarter" idx="12"/>
          </p:nvPr>
        </p:nvSpPr>
        <p:spPr>
          <a:xfrm>
            <a:off x="9232032" y="6432585"/>
            <a:ext cx="2743200" cy="365125"/>
          </a:xfrm>
        </p:spPr>
        <p:txBody>
          <a:bodyPr/>
          <a:lstStyle/>
          <a:p>
            <a:fld id="{B89029C3-015E-4F01-859F-E20F5DA51342}" type="slidenum">
              <a:rPr lang="fr-FR" smtClean="0"/>
              <a:t>31</a:t>
            </a:fld>
            <a:endParaRPr lang="fr-FR" dirty="0"/>
          </a:p>
        </p:txBody>
      </p:sp>
    </p:spTree>
    <p:extLst>
      <p:ext uri="{BB962C8B-B14F-4D97-AF65-F5344CB8AC3E}">
        <p14:creationId xmlns:p14="http://schemas.microsoft.com/office/powerpoint/2010/main" val="24509913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48432B7-F7BD-0393-8387-59C5A721A245}"/>
              </a:ext>
            </a:extLst>
          </p:cNvPr>
          <p:cNvPicPr>
            <a:picLocks noChangeAspect="1"/>
          </p:cNvPicPr>
          <p:nvPr/>
        </p:nvPicPr>
        <p:blipFill>
          <a:blip r:embed="rId2"/>
          <a:stretch>
            <a:fillRect/>
          </a:stretch>
        </p:blipFill>
        <p:spPr>
          <a:xfrm>
            <a:off x="187688" y="957950"/>
            <a:ext cx="5316217" cy="3645229"/>
          </a:xfrm>
          <a:prstGeom prst="rect">
            <a:avLst/>
          </a:prstGeom>
          <a:ln>
            <a:solidFill>
              <a:schemeClr val="tx1"/>
            </a:solidFill>
          </a:ln>
        </p:spPr>
      </p:pic>
      <p:pic>
        <p:nvPicPr>
          <p:cNvPr id="4" name="Image 3" descr="Une image contenant texte, carte, capture d’écran&#10;&#10;Description générée automatiquement">
            <a:extLst>
              <a:ext uri="{FF2B5EF4-FFF2-40B4-BE49-F238E27FC236}">
                <a16:creationId xmlns:a16="http://schemas.microsoft.com/office/drawing/2014/main" id="{F2AD4ABA-4CC6-AE6A-CD97-56278588C9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1854" y="310559"/>
            <a:ext cx="4594366" cy="6496713"/>
          </a:xfrm>
          <a:prstGeom prst="rect">
            <a:avLst/>
          </a:prstGeom>
        </p:spPr>
      </p:pic>
      <p:pic>
        <p:nvPicPr>
          <p:cNvPr id="6" name="Image 5">
            <a:extLst>
              <a:ext uri="{FF2B5EF4-FFF2-40B4-BE49-F238E27FC236}">
                <a16:creationId xmlns:a16="http://schemas.microsoft.com/office/drawing/2014/main" id="{8DBB7672-8986-C0AA-66DB-4195F0A1A576}"/>
              </a:ext>
            </a:extLst>
          </p:cNvPr>
          <p:cNvPicPr>
            <a:picLocks noChangeAspect="1"/>
          </p:cNvPicPr>
          <p:nvPr/>
        </p:nvPicPr>
        <p:blipFill>
          <a:blip r:embed="rId4"/>
          <a:stretch>
            <a:fillRect/>
          </a:stretch>
        </p:blipFill>
        <p:spPr>
          <a:xfrm>
            <a:off x="232904" y="4838459"/>
            <a:ext cx="5271001" cy="1061591"/>
          </a:xfrm>
          <a:prstGeom prst="rect">
            <a:avLst/>
          </a:prstGeom>
          <a:ln>
            <a:solidFill>
              <a:schemeClr val="tx1"/>
            </a:solidFill>
          </a:ln>
        </p:spPr>
      </p:pic>
      <p:sp>
        <p:nvSpPr>
          <p:cNvPr id="8" name="ZoneTexte 7">
            <a:extLst>
              <a:ext uri="{FF2B5EF4-FFF2-40B4-BE49-F238E27FC236}">
                <a16:creationId xmlns:a16="http://schemas.microsoft.com/office/drawing/2014/main" id="{8568FDA7-697C-DF97-1D9D-7E5BFFEAC997}"/>
              </a:ext>
            </a:extLst>
          </p:cNvPr>
          <p:cNvSpPr txBox="1"/>
          <p:nvPr/>
        </p:nvSpPr>
        <p:spPr>
          <a:xfrm>
            <a:off x="4431647" y="11672"/>
            <a:ext cx="5753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sng" strike="noStrike" kern="1200" cap="none" spc="0" normalizeH="0" baseline="0" noProof="0" dirty="0">
                <a:ln>
                  <a:noFill/>
                </a:ln>
                <a:solidFill>
                  <a:prstClr val="black"/>
                </a:solidFill>
                <a:effectLst/>
                <a:uLnTx/>
                <a:uFillTx/>
                <a:latin typeface="Calibri" panose="020F0502020204030204"/>
                <a:ea typeface="+mn-ea"/>
                <a:cs typeface="+mn-cs"/>
              </a:rPr>
              <a:t>Enjeux écologiques  </a:t>
            </a:r>
          </a:p>
        </p:txBody>
      </p:sp>
      <p:sp>
        <p:nvSpPr>
          <p:cNvPr id="9" name="ZoneTexte 8">
            <a:extLst>
              <a:ext uri="{FF2B5EF4-FFF2-40B4-BE49-F238E27FC236}">
                <a16:creationId xmlns:a16="http://schemas.microsoft.com/office/drawing/2014/main" id="{186894EF-5D77-7D13-E4C2-7408AC4E0CD0}"/>
              </a:ext>
            </a:extLst>
          </p:cNvPr>
          <p:cNvSpPr txBox="1"/>
          <p:nvPr/>
        </p:nvSpPr>
        <p:spPr>
          <a:xfrm>
            <a:off x="187688" y="6356245"/>
            <a:ext cx="407900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srgbClr val="5B9BD5"/>
                </a:solidFill>
                <a:effectLst/>
                <a:uLnTx/>
                <a:uFillTx/>
                <a:latin typeface="Calibri" panose="020F0502020204030204"/>
                <a:ea typeface="+mn-ea"/>
                <a:cs typeface="+mn-cs"/>
              </a:rPr>
              <a:t>ZIP : Zone d’Implantation du Projet </a:t>
            </a:r>
          </a:p>
        </p:txBody>
      </p:sp>
      <p:pic>
        <p:nvPicPr>
          <p:cNvPr id="2" name="Image 1">
            <a:extLst>
              <a:ext uri="{FF2B5EF4-FFF2-40B4-BE49-F238E27FC236}">
                <a16:creationId xmlns:a16="http://schemas.microsoft.com/office/drawing/2014/main" id="{1C85DC5C-425A-40C3-FA60-B3B5EC1CBD8E}"/>
              </a:ext>
            </a:extLst>
          </p:cNvPr>
          <p:cNvPicPr>
            <a:picLocks noChangeAspect="1"/>
          </p:cNvPicPr>
          <p:nvPr/>
        </p:nvPicPr>
        <p:blipFill>
          <a:blip r:embed="rId5">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sp>
        <p:nvSpPr>
          <p:cNvPr id="5" name="Rectangle 4">
            <a:extLst>
              <a:ext uri="{FF2B5EF4-FFF2-40B4-BE49-F238E27FC236}">
                <a16:creationId xmlns:a16="http://schemas.microsoft.com/office/drawing/2014/main" id="{021A4E5D-AB0A-9D3E-9D13-62F06B8AACEB}"/>
              </a:ext>
            </a:extLst>
          </p:cNvPr>
          <p:cNvSpPr/>
          <p:nvPr/>
        </p:nvSpPr>
        <p:spPr>
          <a:xfrm>
            <a:off x="6871854" y="398457"/>
            <a:ext cx="1250910" cy="468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Espace réservé du numéro de diapositive 10">
            <a:extLst>
              <a:ext uri="{FF2B5EF4-FFF2-40B4-BE49-F238E27FC236}">
                <a16:creationId xmlns:a16="http://schemas.microsoft.com/office/drawing/2014/main" id="{93C85A6A-20D5-E2F4-5A5E-79A30815753C}"/>
              </a:ext>
            </a:extLst>
          </p:cNvPr>
          <p:cNvSpPr>
            <a:spLocks noGrp="1"/>
          </p:cNvSpPr>
          <p:nvPr>
            <p:ph type="sldNum" sz="quarter" idx="12"/>
          </p:nvPr>
        </p:nvSpPr>
        <p:spPr>
          <a:xfrm>
            <a:off x="9169037" y="6396750"/>
            <a:ext cx="2743200" cy="365125"/>
          </a:xfrm>
        </p:spPr>
        <p:txBody>
          <a:bodyPr/>
          <a:lstStyle/>
          <a:p>
            <a:fld id="{B89029C3-015E-4F01-859F-E20F5DA51342}" type="slidenum">
              <a:rPr lang="fr-FR" smtClean="0"/>
              <a:t>32</a:t>
            </a:fld>
            <a:endParaRPr lang="fr-FR" dirty="0"/>
          </a:p>
        </p:txBody>
      </p:sp>
    </p:spTree>
    <p:extLst>
      <p:ext uri="{BB962C8B-B14F-4D97-AF65-F5344CB8AC3E}">
        <p14:creationId xmlns:p14="http://schemas.microsoft.com/office/powerpoint/2010/main" val="29347854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781107F2-632B-3457-12DB-EF3D8637B8A8}"/>
              </a:ext>
            </a:extLst>
          </p:cNvPr>
          <p:cNvSpPr txBox="1"/>
          <p:nvPr/>
        </p:nvSpPr>
        <p:spPr>
          <a:xfrm>
            <a:off x="5078399" y="0"/>
            <a:ext cx="5753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sng" strike="noStrike" kern="1200" cap="none" spc="0" normalizeH="0" baseline="0" noProof="0" dirty="0">
                <a:ln>
                  <a:noFill/>
                </a:ln>
                <a:solidFill>
                  <a:prstClr val="black"/>
                </a:solidFill>
                <a:effectLst/>
                <a:uLnTx/>
                <a:uFillTx/>
                <a:latin typeface="Calibri" panose="020F0502020204030204"/>
                <a:ea typeface="+mn-ea"/>
                <a:cs typeface="+mn-cs"/>
              </a:rPr>
              <a:t>Enjeux écologiques </a:t>
            </a:r>
          </a:p>
        </p:txBody>
      </p:sp>
      <p:sp>
        <p:nvSpPr>
          <p:cNvPr id="12" name="ZoneTexte 11">
            <a:extLst>
              <a:ext uri="{FF2B5EF4-FFF2-40B4-BE49-F238E27FC236}">
                <a16:creationId xmlns:a16="http://schemas.microsoft.com/office/drawing/2014/main" id="{FB6ED5B5-EF31-1324-664F-E3D3190DAC0A}"/>
              </a:ext>
            </a:extLst>
          </p:cNvPr>
          <p:cNvSpPr txBox="1"/>
          <p:nvPr/>
        </p:nvSpPr>
        <p:spPr>
          <a:xfrm>
            <a:off x="7598930" y="927594"/>
            <a:ext cx="375904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Localisation des points d’écoute sur l’aire d’étude</a:t>
            </a:r>
          </a:p>
        </p:txBody>
      </p:sp>
      <p:pic>
        <p:nvPicPr>
          <p:cNvPr id="2" name="Image 1">
            <a:extLst>
              <a:ext uri="{FF2B5EF4-FFF2-40B4-BE49-F238E27FC236}">
                <a16:creationId xmlns:a16="http://schemas.microsoft.com/office/drawing/2014/main" id="{239E50E3-E362-EB04-0C4F-5CFF7B85A382}"/>
              </a:ext>
            </a:extLst>
          </p:cNvPr>
          <p:cNvPicPr>
            <a:picLocks noChangeAspect="1"/>
          </p:cNvPicPr>
          <p:nvPr/>
        </p:nvPicPr>
        <p:blipFill>
          <a:blip r:embed="rId2">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pic>
        <p:nvPicPr>
          <p:cNvPr id="4" name="Image 3" descr="Une image contenant carte, Photographie aérienne, capture d’écran, Vue plongeante&#10;&#10;Description générée automatiquement">
            <a:extLst>
              <a:ext uri="{FF2B5EF4-FFF2-40B4-BE49-F238E27FC236}">
                <a16:creationId xmlns:a16="http://schemas.microsoft.com/office/drawing/2014/main" id="{E6E6F046-3EA7-6422-A8A4-4426EC7C196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26604" y="1460422"/>
            <a:ext cx="6102985" cy="4316095"/>
          </a:xfrm>
          <a:prstGeom prst="rect">
            <a:avLst/>
          </a:prstGeom>
        </p:spPr>
      </p:pic>
      <p:sp>
        <p:nvSpPr>
          <p:cNvPr id="7" name="ZoneTexte 6">
            <a:extLst>
              <a:ext uri="{FF2B5EF4-FFF2-40B4-BE49-F238E27FC236}">
                <a16:creationId xmlns:a16="http://schemas.microsoft.com/office/drawing/2014/main" id="{396414E1-11BD-02F2-3B8C-DDA12FBB4F1F}"/>
              </a:ext>
            </a:extLst>
          </p:cNvPr>
          <p:cNvSpPr txBox="1"/>
          <p:nvPr/>
        </p:nvSpPr>
        <p:spPr>
          <a:xfrm>
            <a:off x="83128" y="1081482"/>
            <a:ext cx="5521744" cy="14182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L’étude des Chiroptères s’est attachée à :</a:t>
            </a:r>
            <a:endPar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endParaRPr>
          </a:p>
          <a:p>
            <a:pPr marL="342900" marR="0" lvl="0" indent="-342900" algn="l" defTabSz="914400" rtl="0" eaLnBrk="1" fontAlgn="auto" latinLnBrk="0" hangingPunct="1">
              <a:lnSpc>
                <a:spcPct val="107000"/>
              </a:lnSpc>
              <a:spcBef>
                <a:spcPts val="0"/>
              </a:spcBef>
              <a:spcAft>
                <a:spcPts val="800"/>
              </a:spcAft>
              <a:buClr>
                <a:srgbClr val="00B050"/>
              </a:buClr>
              <a:buSzTx/>
              <a:buFont typeface="Symbol" panose="05050102010706020507" pitchFamily="18" charset="2"/>
              <a:buChar char=""/>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Recenser les gîtes de reproduction (bâtis / arbres à cavités) sur l’aire d’étude et les alentours immédiats,</a:t>
            </a:r>
            <a:endPar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endParaRPr>
          </a:p>
          <a:p>
            <a:pPr marL="342900" marR="0" lvl="0" indent="-342900" algn="l" defTabSz="914400" rtl="0" eaLnBrk="1" fontAlgn="auto" latinLnBrk="0" hangingPunct="1">
              <a:lnSpc>
                <a:spcPct val="107000"/>
              </a:lnSpc>
              <a:spcBef>
                <a:spcPts val="0"/>
              </a:spcBef>
              <a:spcAft>
                <a:spcPts val="800"/>
              </a:spcAft>
              <a:buClr>
                <a:srgbClr val="00B050"/>
              </a:buClr>
              <a:buSzTx/>
              <a:buFont typeface="Symbol" panose="05050102010706020507" pitchFamily="18" charset="2"/>
              <a:buChar char=""/>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Identifier des zones de chasse privilégiées,</a:t>
            </a:r>
            <a:endPar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endParaRPr>
          </a:p>
          <a:p>
            <a:pPr marL="342900" marR="0" lvl="0" indent="-342900" algn="l" defTabSz="914400" rtl="0" eaLnBrk="1" fontAlgn="auto" latinLnBrk="0" hangingPunct="1">
              <a:lnSpc>
                <a:spcPct val="107000"/>
              </a:lnSpc>
              <a:spcBef>
                <a:spcPts val="0"/>
              </a:spcBef>
              <a:spcAft>
                <a:spcPts val="800"/>
              </a:spcAft>
              <a:buClr>
                <a:srgbClr val="00B050"/>
              </a:buClr>
              <a:buSzTx/>
              <a:buFont typeface="Symbol" panose="05050102010706020507" pitchFamily="18" charset="2"/>
              <a:buChar char=""/>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Identifier les principaux axes de déplacement.</a:t>
            </a:r>
            <a:endPar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endParaRPr>
          </a:p>
        </p:txBody>
      </p:sp>
      <p:pic>
        <p:nvPicPr>
          <p:cNvPr id="10" name="Image 9">
            <a:extLst>
              <a:ext uri="{FF2B5EF4-FFF2-40B4-BE49-F238E27FC236}">
                <a16:creationId xmlns:a16="http://schemas.microsoft.com/office/drawing/2014/main" id="{E5F8396F-7994-32D2-98E0-6E2D18EE61E5}"/>
              </a:ext>
            </a:extLst>
          </p:cNvPr>
          <p:cNvPicPr>
            <a:picLocks noChangeAspect="1"/>
          </p:cNvPicPr>
          <p:nvPr/>
        </p:nvPicPr>
        <p:blipFill>
          <a:blip r:embed="rId4"/>
          <a:stretch>
            <a:fillRect/>
          </a:stretch>
        </p:blipFill>
        <p:spPr>
          <a:xfrm>
            <a:off x="321276" y="2499755"/>
            <a:ext cx="5341851" cy="3301505"/>
          </a:xfrm>
          <a:prstGeom prst="rect">
            <a:avLst/>
          </a:prstGeom>
        </p:spPr>
      </p:pic>
      <p:sp>
        <p:nvSpPr>
          <p:cNvPr id="6" name="Espace réservé du numéro de diapositive 5">
            <a:extLst>
              <a:ext uri="{FF2B5EF4-FFF2-40B4-BE49-F238E27FC236}">
                <a16:creationId xmlns:a16="http://schemas.microsoft.com/office/drawing/2014/main" id="{37E30D63-40A8-9313-EA98-D91930D65611}"/>
              </a:ext>
            </a:extLst>
          </p:cNvPr>
          <p:cNvSpPr>
            <a:spLocks noGrp="1"/>
          </p:cNvSpPr>
          <p:nvPr>
            <p:ph type="sldNum" sz="quarter" idx="12"/>
          </p:nvPr>
        </p:nvSpPr>
        <p:spPr/>
        <p:txBody>
          <a:bodyPr/>
          <a:lstStyle/>
          <a:p>
            <a:fld id="{B89029C3-015E-4F01-859F-E20F5DA51342}" type="slidenum">
              <a:rPr lang="fr-FR" smtClean="0"/>
              <a:t>33</a:t>
            </a:fld>
            <a:endParaRPr lang="fr-FR"/>
          </a:p>
        </p:txBody>
      </p:sp>
    </p:spTree>
    <p:extLst>
      <p:ext uri="{BB962C8B-B14F-4D97-AF65-F5344CB8AC3E}">
        <p14:creationId xmlns:p14="http://schemas.microsoft.com/office/powerpoint/2010/main" val="29845273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332E2-AD30-65EA-4930-C6803471CC48}"/>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9595A806-5F96-0E97-9A3E-11AE61AF87FD}"/>
              </a:ext>
            </a:extLst>
          </p:cNvPr>
          <p:cNvPicPr>
            <a:picLocks noChangeAspect="1"/>
          </p:cNvPicPr>
          <p:nvPr/>
        </p:nvPicPr>
        <p:blipFill>
          <a:blip r:embed="rId2"/>
          <a:srcRect t="1968" b="4433"/>
          <a:stretch/>
        </p:blipFill>
        <p:spPr>
          <a:xfrm>
            <a:off x="6869202" y="1610449"/>
            <a:ext cx="5246254" cy="2359212"/>
          </a:xfrm>
          <a:prstGeom prst="rect">
            <a:avLst/>
          </a:prstGeom>
        </p:spPr>
      </p:pic>
      <p:pic>
        <p:nvPicPr>
          <p:cNvPr id="5" name="Image 4">
            <a:extLst>
              <a:ext uri="{FF2B5EF4-FFF2-40B4-BE49-F238E27FC236}">
                <a16:creationId xmlns:a16="http://schemas.microsoft.com/office/drawing/2014/main" id="{514C1A8A-4459-B682-FD2A-053009B61D38}"/>
              </a:ext>
            </a:extLst>
          </p:cNvPr>
          <p:cNvPicPr>
            <a:picLocks noChangeAspect="1"/>
          </p:cNvPicPr>
          <p:nvPr/>
        </p:nvPicPr>
        <p:blipFill>
          <a:blip r:embed="rId3"/>
          <a:stretch>
            <a:fillRect/>
          </a:stretch>
        </p:blipFill>
        <p:spPr>
          <a:xfrm>
            <a:off x="7513829" y="4074615"/>
            <a:ext cx="4089939" cy="1402855"/>
          </a:xfrm>
          <a:prstGeom prst="rect">
            <a:avLst/>
          </a:prstGeom>
        </p:spPr>
      </p:pic>
      <p:pic>
        <p:nvPicPr>
          <p:cNvPr id="9" name="Image 8">
            <a:extLst>
              <a:ext uri="{FF2B5EF4-FFF2-40B4-BE49-F238E27FC236}">
                <a16:creationId xmlns:a16="http://schemas.microsoft.com/office/drawing/2014/main" id="{8860DB45-3284-1594-06D0-FF4DC1BED3E8}"/>
              </a:ext>
            </a:extLst>
          </p:cNvPr>
          <p:cNvPicPr>
            <a:picLocks noChangeAspect="1"/>
          </p:cNvPicPr>
          <p:nvPr/>
        </p:nvPicPr>
        <p:blipFill>
          <a:blip r:embed="rId4"/>
          <a:stretch>
            <a:fillRect/>
          </a:stretch>
        </p:blipFill>
        <p:spPr>
          <a:xfrm>
            <a:off x="930072" y="3969661"/>
            <a:ext cx="5631177" cy="1402855"/>
          </a:xfrm>
          <a:prstGeom prst="rect">
            <a:avLst/>
          </a:prstGeom>
        </p:spPr>
      </p:pic>
      <p:sp>
        <p:nvSpPr>
          <p:cNvPr id="11" name="ZoneTexte 10">
            <a:extLst>
              <a:ext uri="{FF2B5EF4-FFF2-40B4-BE49-F238E27FC236}">
                <a16:creationId xmlns:a16="http://schemas.microsoft.com/office/drawing/2014/main" id="{E02EFCB9-53D1-2321-3CCB-B4B0531D27F1}"/>
              </a:ext>
            </a:extLst>
          </p:cNvPr>
          <p:cNvSpPr txBox="1"/>
          <p:nvPr/>
        </p:nvSpPr>
        <p:spPr>
          <a:xfrm>
            <a:off x="4976799" y="0"/>
            <a:ext cx="5753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sng" strike="noStrike" kern="1200" cap="none" spc="0" normalizeH="0" baseline="0" noProof="0" dirty="0">
                <a:ln>
                  <a:noFill/>
                </a:ln>
                <a:solidFill>
                  <a:prstClr val="black"/>
                </a:solidFill>
                <a:effectLst/>
                <a:uLnTx/>
                <a:uFillTx/>
                <a:latin typeface="Calibri" panose="020F0502020204030204"/>
                <a:ea typeface="+mn-ea"/>
                <a:cs typeface="+mn-cs"/>
              </a:rPr>
              <a:t>Enjeux écologiques </a:t>
            </a:r>
          </a:p>
        </p:txBody>
      </p:sp>
      <p:sp>
        <p:nvSpPr>
          <p:cNvPr id="12" name="ZoneTexte 11">
            <a:extLst>
              <a:ext uri="{FF2B5EF4-FFF2-40B4-BE49-F238E27FC236}">
                <a16:creationId xmlns:a16="http://schemas.microsoft.com/office/drawing/2014/main" id="{2F8B3F65-E735-DF07-8A8E-ECECF2133D06}"/>
              </a:ext>
            </a:extLst>
          </p:cNvPr>
          <p:cNvSpPr txBox="1"/>
          <p:nvPr/>
        </p:nvSpPr>
        <p:spPr>
          <a:xfrm>
            <a:off x="6869202" y="1056171"/>
            <a:ext cx="473456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Localisation du gîte favorable aux chiroptères sur l’aire d’étude</a:t>
            </a:r>
          </a:p>
        </p:txBody>
      </p:sp>
      <p:pic>
        <p:nvPicPr>
          <p:cNvPr id="2" name="Image 1">
            <a:extLst>
              <a:ext uri="{FF2B5EF4-FFF2-40B4-BE49-F238E27FC236}">
                <a16:creationId xmlns:a16="http://schemas.microsoft.com/office/drawing/2014/main" id="{A3452D7D-1D00-9471-4262-EB3D63C1515D}"/>
              </a:ext>
            </a:extLst>
          </p:cNvPr>
          <p:cNvPicPr>
            <a:picLocks noChangeAspect="1"/>
          </p:cNvPicPr>
          <p:nvPr/>
        </p:nvPicPr>
        <p:blipFill>
          <a:blip r:embed="rId5">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sp>
        <p:nvSpPr>
          <p:cNvPr id="6" name="ZoneTexte 5">
            <a:extLst>
              <a:ext uri="{FF2B5EF4-FFF2-40B4-BE49-F238E27FC236}">
                <a16:creationId xmlns:a16="http://schemas.microsoft.com/office/drawing/2014/main" id="{2674568B-9D4E-9685-F224-512A6E1627DB}"/>
              </a:ext>
            </a:extLst>
          </p:cNvPr>
          <p:cNvSpPr txBox="1"/>
          <p:nvPr/>
        </p:nvSpPr>
        <p:spPr>
          <a:xfrm>
            <a:off x="490776" y="710997"/>
            <a:ext cx="6096000" cy="3354765"/>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600"/>
              </a:spcBef>
              <a:spcAft>
                <a:spcPts val="0"/>
              </a:spcAft>
              <a:buClr>
                <a:srgbClr val="00B050"/>
              </a:buClr>
              <a:buSzTx/>
              <a:buFont typeface="Symbol" panose="05050102010706020507" pitchFamily="18" charset="2"/>
              <a:buChar char=""/>
              <a:tabLst/>
              <a:defRPr/>
            </a:pPr>
            <a:r>
              <a:rPr kumimoji="0" lang="x-none" sz="10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L’aire d’étude se situe dans un contexte caractéristique du massif central, de plateau entrecoupé de vallées encaissées. La commune de Taussac et alentours domine les vallées du Goul à l’ouest et celle de la Bromme et plus largement le complexe de la vallée de la Truyère à l’est. Ces composantes paysagères très marquées et préservées sont très favorables aux chiroptères. Il n’est pas rare de trouver un grand nombre d’espèces dans ces conditions. La petite surface du projet et de l’aire d’étude cumulé avec sa position plutôt au sommet géographique, induit souvent une faible attractivité pour les chauves-souris en territoire de chasse. </a:t>
            </a:r>
            <a:endParaRPr kumimoji="0" lang="fr-FR" sz="10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endParaRPr>
          </a:p>
          <a:p>
            <a:pPr marL="342900" marR="0" lvl="0" indent="-342900" algn="just" defTabSz="914400" rtl="0" eaLnBrk="1" fontAlgn="auto" latinLnBrk="0" hangingPunct="1">
              <a:lnSpc>
                <a:spcPct val="100000"/>
              </a:lnSpc>
              <a:spcBef>
                <a:spcPts val="600"/>
              </a:spcBef>
              <a:spcAft>
                <a:spcPts val="0"/>
              </a:spcAft>
              <a:buClr>
                <a:srgbClr val="00B050"/>
              </a:buClr>
              <a:buSzTx/>
              <a:buFont typeface="Symbol" panose="05050102010706020507" pitchFamily="18" charset="2"/>
              <a:buChar char=""/>
              <a:tabLst/>
              <a:defRPr/>
            </a:pPr>
            <a:r>
              <a:rPr kumimoji="0" lang="x-none" sz="10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L’inventaire ici mené a permis de dénombrer 10 espèces différentes (9 en acoustique). Cette richesse spécifique est considérée comme faible au regard des espèces présentes à une échelle biogéographique plus large (une trentaine sur le massif central). </a:t>
            </a:r>
            <a:endParaRPr kumimoji="0" lang="fr-FR" sz="10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endParaRPr>
          </a:p>
          <a:p>
            <a:pPr marL="342900" marR="0" lvl="0" indent="-342900" algn="just" defTabSz="914400" rtl="0" eaLnBrk="1" fontAlgn="auto" latinLnBrk="0" hangingPunct="1">
              <a:lnSpc>
                <a:spcPct val="100000"/>
              </a:lnSpc>
              <a:spcBef>
                <a:spcPts val="600"/>
              </a:spcBef>
              <a:spcAft>
                <a:spcPts val="0"/>
              </a:spcAft>
              <a:buClr>
                <a:srgbClr val="00B050"/>
              </a:buClr>
              <a:buSzTx/>
              <a:buFont typeface="Symbol" panose="05050102010706020507" pitchFamily="18" charset="2"/>
              <a:buChar char=""/>
              <a:tabLst/>
              <a:defRPr/>
            </a:pPr>
            <a:r>
              <a:rPr kumimoji="0" lang="x-none" sz="10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Les niveaux d’activité acoustique sont faibles pour 4 espèces et moyens pour les 5 autres. </a:t>
            </a:r>
            <a:endParaRPr kumimoji="0" lang="fr-FR" sz="10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endParaRPr>
          </a:p>
          <a:p>
            <a:pPr marL="342900" marR="0" lvl="0" indent="-342900" algn="just" defTabSz="914400" rtl="0" eaLnBrk="1" fontAlgn="auto" latinLnBrk="0" hangingPunct="1">
              <a:lnSpc>
                <a:spcPct val="100000"/>
              </a:lnSpc>
              <a:spcBef>
                <a:spcPts val="600"/>
              </a:spcBef>
              <a:spcAft>
                <a:spcPts val="0"/>
              </a:spcAft>
              <a:buClr>
                <a:srgbClr val="00B050"/>
              </a:buClr>
              <a:buSzTx/>
              <a:buFont typeface="Symbol" panose="05050102010706020507" pitchFamily="18" charset="2"/>
              <a:buChar char=""/>
              <a:tabLst/>
              <a:defRPr/>
            </a:pPr>
            <a:r>
              <a:rPr kumimoji="0" lang="x-none" sz="10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La présence d’un gite avéré relève le niveau d’enjeu pour les chiroptères, notamment pour le Petit Rhinolophe, également présent en chasse sur l’aire d’étude (seule espèce à enjeu modéré). Ce dernier devra au maximum être conservé. </a:t>
            </a:r>
            <a:endParaRPr kumimoji="0" lang="fr-FR" sz="10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endParaRPr>
          </a:p>
          <a:p>
            <a:pPr marL="342900" marR="0" lvl="0" indent="-342900" algn="just" defTabSz="914400" rtl="0" eaLnBrk="1" fontAlgn="auto" latinLnBrk="0" hangingPunct="1">
              <a:lnSpc>
                <a:spcPct val="100000"/>
              </a:lnSpc>
              <a:spcBef>
                <a:spcPts val="600"/>
              </a:spcBef>
              <a:spcAft>
                <a:spcPts val="0"/>
              </a:spcAft>
              <a:buClr>
                <a:srgbClr val="00B050"/>
              </a:buClr>
              <a:buSzTx/>
              <a:buFont typeface="Symbol" panose="05050102010706020507" pitchFamily="18" charset="2"/>
              <a:buChar char=""/>
              <a:tabLst/>
              <a:defRPr/>
            </a:pPr>
            <a:r>
              <a:rPr kumimoji="0" lang="x-none" sz="10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L’intérêt majeur de l’aire d’étude réside principalement par l’ensemble de corridors arborés (haies et arbres ponctuels) qui l’entourent. Ces corridors qui délimitent l’aire d’étude sont très fréquentés par les chauves-souris et leur permettent de transiter dans l’ensemble du secteur englobant l’aire d’étude. </a:t>
            </a:r>
            <a:endParaRPr kumimoji="0" lang="fr-FR" sz="10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endParaRPr>
          </a:p>
        </p:txBody>
      </p:sp>
      <p:sp>
        <p:nvSpPr>
          <p:cNvPr id="8" name="Espace réservé du numéro de diapositive 7">
            <a:extLst>
              <a:ext uri="{FF2B5EF4-FFF2-40B4-BE49-F238E27FC236}">
                <a16:creationId xmlns:a16="http://schemas.microsoft.com/office/drawing/2014/main" id="{8B4BB38C-B9ED-A887-07AE-8E6E669A0B67}"/>
              </a:ext>
            </a:extLst>
          </p:cNvPr>
          <p:cNvSpPr>
            <a:spLocks noGrp="1"/>
          </p:cNvSpPr>
          <p:nvPr>
            <p:ph type="sldNum" sz="quarter" idx="12"/>
          </p:nvPr>
        </p:nvSpPr>
        <p:spPr/>
        <p:txBody>
          <a:bodyPr/>
          <a:lstStyle/>
          <a:p>
            <a:fld id="{B89029C3-015E-4F01-859F-E20F5DA51342}" type="slidenum">
              <a:rPr lang="fr-FR" smtClean="0"/>
              <a:t>34</a:t>
            </a:fld>
            <a:endParaRPr lang="fr-FR"/>
          </a:p>
        </p:txBody>
      </p:sp>
    </p:spTree>
    <p:extLst>
      <p:ext uri="{BB962C8B-B14F-4D97-AF65-F5344CB8AC3E}">
        <p14:creationId xmlns:p14="http://schemas.microsoft.com/office/powerpoint/2010/main" val="9288441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47797BC1-C4F5-FE1D-D317-DBE0EDB7580C}"/>
              </a:ext>
            </a:extLst>
          </p:cNvPr>
          <p:cNvSpPr txBox="1"/>
          <p:nvPr/>
        </p:nvSpPr>
        <p:spPr>
          <a:xfrm>
            <a:off x="5161527" y="0"/>
            <a:ext cx="5753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sng" strike="noStrike" kern="1200" cap="none" spc="0" normalizeH="0" baseline="0" noProof="0" dirty="0">
                <a:ln>
                  <a:noFill/>
                </a:ln>
                <a:solidFill>
                  <a:prstClr val="black"/>
                </a:solidFill>
                <a:effectLst/>
                <a:uLnTx/>
                <a:uFillTx/>
                <a:latin typeface="Calibri" panose="020F0502020204030204"/>
                <a:ea typeface="+mn-ea"/>
                <a:cs typeface="+mn-cs"/>
              </a:rPr>
              <a:t>Enjeux écologiques </a:t>
            </a:r>
          </a:p>
        </p:txBody>
      </p:sp>
      <p:sp>
        <p:nvSpPr>
          <p:cNvPr id="10" name="ZoneTexte 9">
            <a:extLst>
              <a:ext uri="{FF2B5EF4-FFF2-40B4-BE49-F238E27FC236}">
                <a16:creationId xmlns:a16="http://schemas.microsoft.com/office/drawing/2014/main" id="{0AAF7B73-F115-BE27-F085-E1A9B767D7BB}"/>
              </a:ext>
            </a:extLst>
          </p:cNvPr>
          <p:cNvSpPr txBox="1"/>
          <p:nvPr/>
        </p:nvSpPr>
        <p:spPr>
          <a:xfrm>
            <a:off x="0" y="6396335"/>
            <a:ext cx="407900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srgbClr val="5B9BD5"/>
                </a:solidFill>
                <a:effectLst/>
                <a:uLnTx/>
                <a:uFillTx/>
                <a:latin typeface="Calibri" panose="020F0502020204030204"/>
                <a:ea typeface="+mn-ea"/>
                <a:cs typeface="+mn-cs"/>
              </a:rPr>
              <a:t>ZIP : Zone d’Implantation du Projet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srgbClr val="5B9BD5"/>
                </a:solidFill>
                <a:effectLst/>
                <a:uLnTx/>
                <a:uFillTx/>
                <a:latin typeface="Calibri" panose="020F0502020204030204"/>
                <a:ea typeface="+mn-ea"/>
                <a:cs typeface="+mn-cs"/>
              </a:rPr>
              <a:t>AER : Aire d’Etude Rapprochée </a:t>
            </a:r>
          </a:p>
        </p:txBody>
      </p:sp>
      <p:pic>
        <p:nvPicPr>
          <p:cNvPr id="2" name="Image 1">
            <a:extLst>
              <a:ext uri="{FF2B5EF4-FFF2-40B4-BE49-F238E27FC236}">
                <a16:creationId xmlns:a16="http://schemas.microsoft.com/office/drawing/2014/main" id="{7D1E2A7C-4D6D-BE4B-511B-C6EB7AB07DA0}"/>
              </a:ext>
            </a:extLst>
          </p:cNvPr>
          <p:cNvPicPr>
            <a:picLocks noChangeAspect="1"/>
          </p:cNvPicPr>
          <p:nvPr/>
        </p:nvPicPr>
        <p:blipFill>
          <a:blip r:embed="rId2">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pic>
        <p:nvPicPr>
          <p:cNvPr id="5" name="Image 4">
            <a:extLst>
              <a:ext uri="{FF2B5EF4-FFF2-40B4-BE49-F238E27FC236}">
                <a16:creationId xmlns:a16="http://schemas.microsoft.com/office/drawing/2014/main" id="{2160A3CF-0599-9E3D-7320-9B26DFDE8498}"/>
              </a:ext>
            </a:extLst>
          </p:cNvPr>
          <p:cNvPicPr>
            <a:picLocks noChangeAspect="1"/>
          </p:cNvPicPr>
          <p:nvPr/>
        </p:nvPicPr>
        <p:blipFill>
          <a:blip r:embed="rId3"/>
          <a:stretch>
            <a:fillRect/>
          </a:stretch>
        </p:blipFill>
        <p:spPr>
          <a:xfrm>
            <a:off x="227339" y="2155480"/>
            <a:ext cx="4825478" cy="1722947"/>
          </a:xfrm>
          <a:prstGeom prst="rect">
            <a:avLst/>
          </a:prstGeom>
        </p:spPr>
      </p:pic>
      <p:sp>
        <p:nvSpPr>
          <p:cNvPr id="11" name="ZoneTexte 10">
            <a:extLst>
              <a:ext uri="{FF2B5EF4-FFF2-40B4-BE49-F238E27FC236}">
                <a16:creationId xmlns:a16="http://schemas.microsoft.com/office/drawing/2014/main" id="{EA7A3B2C-5514-938D-79B4-891075CF8299}"/>
              </a:ext>
            </a:extLst>
          </p:cNvPr>
          <p:cNvSpPr txBox="1"/>
          <p:nvPr/>
        </p:nvSpPr>
        <p:spPr>
          <a:xfrm>
            <a:off x="5052817" y="1263942"/>
            <a:ext cx="6845416" cy="36856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L’inventaire mené n’a permis de recenser </a:t>
            </a:r>
            <a:r>
              <a:rPr kumimoji="0" lang="fr-FR" sz="1000" b="1"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aucune espèce protégée </a:t>
            </a:r>
            <a:r>
              <a:rPr kumimoji="0" lang="fr-FR" sz="10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au sein du site.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En revanche, </a:t>
            </a:r>
            <a:r>
              <a:rPr kumimoji="0" lang="fr-FR" sz="1000" b="1"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5 espèces patrimoniales</a:t>
            </a:r>
            <a:r>
              <a:rPr kumimoji="0" lang="fr-FR" sz="10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 sont à signaler :</a:t>
            </a:r>
          </a:p>
          <a:p>
            <a:pPr marL="0" marR="0" lvl="0" indent="0" algn="just" defTabSz="914400" rtl="0" eaLnBrk="1" fontAlgn="auto" latinLnBrk="0" hangingPunct="1">
              <a:lnSpc>
                <a:spcPct val="115000"/>
              </a:lnSpc>
              <a:spcBef>
                <a:spcPts val="600"/>
              </a:spcBef>
              <a:spcAft>
                <a:spcPts val="60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L’Hespérie du brome, papillon quasi-menacé, déterminant de ZNIEFF et rare à l’échelle régionale, également en limite de répartition populationnelle au niveau national ;</a:t>
            </a:r>
          </a:p>
          <a:p>
            <a:pPr marL="0" marR="0" lvl="0" indent="0" algn="just" defTabSz="914400" rtl="0" eaLnBrk="1" fontAlgn="auto" latinLnBrk="0" hangingPunct="1">
              <a:lnSpc>
                <a:spcPct val="115000"/>
              </a:lnSpc>
              <a:spcBef>
                <a:spcPts val="600"/>
              </a:spcBef>
              <a:spcAft>
                <a:spcPts val="60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L’Ecaille chinée, papillon classé d’intérêt communautaire, mais commun à différentes échelles du territoire.</a:t>
            </a:r>
            <a:r>
              <a:rPr kumimoji="0" lang="fr-FR" sz="1000" b="0" i="1"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 Seule la sous-espèce endémique de l’île de Rhodes serait réellement d’intérêt européen, selon le groupe d’experts de la convention de Berne (LEGAKIS A., 1997).</a:t>
            </a:r>
            <a:r>
              <a:rPr kumimoji="0" lang="fr-FR" sz="10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 Ainsi, l’espèce ne présente qu’un enjeu faible à l’échelle locale, </a:t>
            </a:r>
            <a:r>
              <a:rPr kumimoji="0" lang="fr-FR" sz="1000" b="0" i="1"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et ne fait pas l’objet d’une description ci-après</a:t>
            </a:r>
            <a:r>
              <a:rPr kumimoji="0" lang="fr-FR" sz="10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 ;</a:t>
            </a:r>
          </a:p>
          <a:p>
            <a:pPr marL="0" marR="0" lvl="0" indent="0" algn="just" defTabSz="914400" rtl="0" eaLnBrk="1" fontAlgn="auto" latinLnBrk="0" hangingPunct="1">
              <a:lnSpc>
                <a:spcPct val="115000"/>
              </a:lnSpc>
              <a:spcBef>
                <a:spcPts val="600"/>
              </a:spcBef>
              <a:spcAft>
                <a:spcPts val="60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Le </a:t>
            </a:r>
            <a:r>
              <a:rPr kumimoji="0" lang="fr-FR" sz="1000" b="0" i="0" u="none" strike="noStrike" kern="1200" cap="none" spc="0" normalizeH="0" baseline="0" noProof="0" dirty="0" err="1">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Gomphocère</a:t>
            </a:r>
            <a:r>
              <a:rPr kumimoji="0" lang="fr-FR" sz="10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 roux, criquet menacé à l’échelle régionale ;</a:t>
            </a:r>
          </a:p>
          <a:p>
            <a:pPr marL="0" marR="0" lvl="0" indent="0" algn="just" defTabSz="914400" rtl="0" eaLnBrk="1" fontAlgn="auto" latinLnBrk="0" hangingPunct="1">
              <a:lnSpc>
                <a:spcPct val="115000"/>
              </a:lnSpc>
              <a:spcBef>
                <a:spcPts val="600"/>
              </a:spcBef>
              <a:spcAft>
                <a:spcPts val="60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Le Criquet rouge-queue, criquet quasi-menacé à l’échelle régionale ;</a:t>
            </a:r>
          </a:p>
          <a:p>
            <a:pPr marL="0" marR="0" lvl="0" indent="0" algn="just" defTabSz="914400" rtl="0" eaLnBrk="1" fontAlgn="auto" latinLnBrk="0" hangingPunct="1">
              <a:lnSpc>
                <a:spcPct val="115000"/>
              </a:lnSpc>
              <a:spcBef>
                <a:spcPts val="600"/>
              </a:spcBef>
              <a:spcAft>
                <a:spcPts val="60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Le </a:t>
            </a:r>
            <a:r>
              <a:rPr kumimoji="0" lang="fr-FR" sz="1000" b="0" i="0" u="none" strike="noStrike" kern="1200" cap="none" spc="0" normalizeH="0" baseline="0" noProof="0" dirty="0" err="1">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Phanéroptère</a:t>
            </a:r>
            <a:r>
              <a:rPr kumimoji="0" lang="fr-FR" sz="10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 commun, sauterelle quasi-menacée à l’échelle régionale.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De plus, </a:t>
            </a:r>
            <a:r>
              <a:rPr kumimoji="0" lang="fr-FR" sz="1000" b="1"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2 espèces remarquables</a:t>
            </a:r>
            <a:r>
              <a:rPr kumimoji="0" lang="fr-FR" sz="10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 assez rares à l’échelle locale, sont à noter (Hespérie de l’alchémille, </a:t>
            </a:r>
            <a:r>
              <a:rPr kumimoji="0" lang="fr-FR" sz="1000" b="0" i="0" u="none" strike="noStrike" kern="1200" cap="none" spc="0" normalizeH="0" baseline="0" noProof="0" dirty="0" err="1">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Tétrix</a:t>
            </a:r>
            <a:r>
              <a:rPr kumimoji="0" lang="fr-FR" sz="10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 des carrières).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L’entomofaune recensée se compose majoritairement d’espèces communes à très communes, mais les espèces peu communes à rares représentent toutefois près de 15 % du cortège global. </a:t>
            </a:r>
            <a:endParaRPr kumimoji="0" lang="fr-FR" sz="10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endParaRPr>
          </a:p>
        </p:txBody>
      </p:sp>
      <p:sp>
        <p:nvSpPr>
          <p:cNvPr id="6" name="Espace réservé du numéro de diapositive 5">
            <a:extLst>
              <a:ext uri="{FF2B5EF4-FFF2-40B4-BE49-F238E27FC236}">
                <a16:creationId xmlns:a16="http://schemas.microsoft.com/office/drawing/2014/main" id="{1D5A01D7-BD04-1309-BA81-86DE74EE9D46}"/>
              </a:ext>
            </a:extLst>
          </p:cNvPr>
          <p:cNvSpPr>
            <a:spLocks noGrp="1"/>
          </p:cNvSpPr>
          <p:nvPr>
            <p:ph type="sldNum" sz="quarter" idx="12"/>
          </p:nvPr>
        </p:nvSpPr>
        <p:spPr/>
        <p:txBody>
          <a:bodyPr/>
          <a:lstStyle/>
          <a:p>
            <a:fld id="{B89029C3-015E-4F01-859F-E20F5DA51342}" type="slidenum">
              <a:rPr lang="fr-FR" smtClean="0"/>
              <a:t>35</a:t>
            </a:fld>
            <a:endParaRPr lang="fr-FR"/>
          </a:p>
        </p:txBody>
      </p:sp>
    </p:spTree>
    <p:extLst>
      <p:ext uri="{BB962C8B-B14F-4D97-AF65-F5344CB8AC3E}">
        <p14:creationId xmlns:p14="http://schemas.microsoft.com/office/powerpoint/2010/main" val="36418716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162D4-1E9F-9E5E-1D85-A58A0DF0943C}"/>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008C9871-92C3-2188-95D1-8D74E462BBF7}"/>
              </a:ext>
            </a:extLst>
          </p:cNvPr>
          <p:cNvPicPr>
            <a:picLocks noChangeAspect="1"/>
          </p:cNvPicPr>
          <p:nvPr/>
        </p:nvPicPr>
        <p:blipFill>
          <a:blip r:embed="rId2"/>
          <a:srcRect b="4997"/>
          <a:stretch/>
        </p:blipFill>
        <p:spPr>
          <a:xfrm>
            <a:off x="4898512" y="1443246"/>
            <a:ext cx="7293488" cy="5214797"/>
          </a:xfrm>
          <a:prstGeom prst="rect">
            <a:avLst/>
          </a:prstGeom>
        </p:spPr>
      </p:pic>
      <p:pic>
        <p:nvPicPr>
          <p:cNvPr id="6" name="Image 5">
            <a:extLst>
              <a:ext uri="{FF2B5EF4-FFF2-40B4-BE49-F238E27FC236}">
                <a16:creationId xmlns:a16="http://schemas.microsoft.com/office/drawing/2014/main" id="{8D0071A6-B6F3-EF9F-0E63-7E79F52F5D52}"/>
              </a:ext>
            </a:extLst>
          </p:cNvPr>
          <p:cNvPicPr>
            <a:picLocks noChangeAspect="1"/>
          </p:cNvPicPr>
          <p:nvPr/>
        </p:nvPicPr>
        <p:blipFill>
          <a:blip r:embed="rId3"/>
          <a:stretch>
            <a:fillRect/>
          </a:stretch>
        </p:blipFill>
        <p:spPr>
          <a:xfrm>
            <a:off x="424873" y="3046002"/>
            <a:ext cx="4410761" cy="1390405"/>
          </a:xfrm>
          <a:prstGeom prst="rect">
            <a:avLst/>
          </a:prstGeom>
        </p:spPr>
      </p:pic>
      <p:sp>
        <p:nvSpPr>
          <p:cNvPr id="8" name="ZoneTexte 7">
            <a:extLst>
              <a:ext uri="{FF2B5EF4-FFF2-40B4-BE49-F238E27FC236}">
                <a16:creationId xmlns:a16="http://schemas.microsoft.com/office/drawing/2014/main" id="{7B7929C8-5071-1D9C-FC75-BF5376F31AC0}"/>
              </a:ext>
            </a:extLst>
          </p:cNvPr>
          <p:cNvSpPr txBox="1"/>
          <p:nvPr/>
        </p:nvSpPr>
        <p:spPr>
          <a:xfrm>
            <a:off x="5161527" y="0"/>
            <a:ext cx="5753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sng" strike="noStrike" kern="1200" cap="none" spc="0" normalizeH="0" baseline="0" noProof="0" dirty="0">
                <a:ln>
                  <a:noFill/>
                </a:ln>
                <a:effectLst/>
                <a:uLnTx/>
                <a:uFillTx/>
                <a:latin typeface="Calibri" panose="020F0502020204030204"/>
                <a:ea typeface="+mn-ea"/>
                <a:cs typeface="+mn-cs"/>
              </a:rPr>
              <a:t>Enjeux écologiques </a:t>
            </a:r>
          </a:p>
        </p:txBody>
      </p:sp>
      <p:sp>
        <p:nvSpPr>
          <p:cNvPr id="9" name="ZoneTexte 8">
            <a:extLst>
              <a:ext uri="{FF2B5EF4-FFF2-40B4-BE49-F238E27FC236}">
                <a16:creationId xmlns:a16="http://schemas.microsoft.com/office/drawing/2014/main" id="{FE147649-DFBB-AF00-1DB8-8EFF0073DE6F}"/>
              </a:ext>
            </a:extLst>
          </p:cNvPr>
          <p:cNvSpPr txBox="1"/>
          <p:nvPr/>
        </p:nvSpPr>
        <p:spPr>
          <a:xfrm>
            <a:off x="6417429" y="1261452"/>
            <a:ext cx="72734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Localisation de l’entomofaune patrimoniale et des biotopes favorables </a:t>
            </a:r>
          </a:p>
        </p:txBody>
      </p:sp>
      <p:sp>
        <p:nvSpPr>
          <p:cNvPr id="10" name="ZoneTexte 9">
            <a:extLst>
              <a:ext uri="{FF2B5EF4-FFF2-40B4-BE49-F238E27FC236}">
                <a16:creationId xmlns:a16="http://schemas.microsoft.com/office/drawing/2014/main" id="{7F8B79F8-3893-8850-BA47-D4DC295375F1}"/>
              </a:ext>
            </a:extLst>
          </p:cNvPr>
          <p:cNvSpPr txBox="1"/>
          <p:nvPr/>
        </p:nvSpPr>
        <p:spPr>
          <a:xfrm>
            <a:off x="0" y="6396335"/>
            <a:ext cx="407900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srgbClr val="5B9BD5"/>
                </a:solidFill>
                <a:effectLst/>
                <a:uLnTx/>
                <a:uFillTx/>
                <a:latin typeface="Calibri" panose="020F0502020204030204"/>
                <a:ea typeface="+mn-ea"/>
                <a:cs typeface="+mn-cs"/>
              </a:rPr>
              <a:t>ZIP : Zone d’Implantation du Projet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srgbClr val="5B9BD5"/>
                </a:solidFill>
                <a:effectLst/>
                <a:uLnTx/>
                <a:uFillTx/>
                <a:latin typeface="Calibri" panose="020F0502020204030204"/>
                <a:ea typeface="+mn-ea"/>
                <a:cs typeface="+mn-cs"/>
              </a:rPr>
              <a:t>AER : Aire d’Etude Rapprochée </a:t>
            </a:r>
          </a:p>
        </p:txBody>
      </p:sp>
      <p:pic>
        <p:nvPicPr>
          <p:cNvPr id="2" name="Image 1">
            <a:extLst>
              <a:ext uri="{FF2B5EF4-FFF2-40B4-BE49-F238E27FC236}">
                <a16:creationId xmlns:a16="http://schemas.microsoft.com/office/drawing/2014/main" id="{4E92CF60-0F4A-B16C-28D5-83B936494BA0}"/>
              </a:ext>
            </a:extLst>
          </p:cNvPr>
          <p:cNvPicPr>
            <a:picLocks noChangeAspect="1"/>
          </p:cNvPicPr>
          <p:nvPr/>
        </p:nvPicPr>
        <p:blipFill>
          <a:blip r:embed="rId4">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sp>
        <p:nvSpPr>
          <p:cNvPr id="7" name="ZoneTexte 6">
            <a:extLst>
              <a:ext uri="{FF2B5EF4-FFF2-40B4-BE49-F238E27FC236}">
                <a16:creationId xmlns:a16="http://schemas.microsoft.com/office/drawing/2014/main" id="{D0F015F7-1FFF-34E2-A0E7-CAE2DFA576A8}"/>
              </a:ext>
            </a:extLst>
          </p:cNvPr>
          <p:cNvSpPr txBox="1"/>
          <p:nvPr/>
        </p:nvSpPr>
        <p:spPr>
          <a:xfrm>
            <a:off x="578840" y="1670899"/>
            <a:ext cx="4079004" cy="625812"/>
          </a:xfrm>
          <a:prstGeom prst="rect">
            <a:avLst/>
          </a:prstGeom>
          <a:noFill/>
        </p:spPr>
        <p:txBody>
          <a:bodyPr wrap="square">
            <a:spAutoFit/>
          </a:bodyPr>
          <a:lstStyle/>
          <a:p>
            <a:pPr marL="0" marR="0" lvl="0" indent="0" algn="ctr" defTabSz="914400" rtl="0" eaLnBrk="1" fontAlgn="auto" latinLnBrk="0" hangingPunct="1">
              <a:lnSpc>
                <a:spcPts val="1000"/>
              </a:lnSpc>
              <a:spcBef>
                <a:spcPts val="1200"/>
              </a:spcBef>
              <a:spcAft>
                <a:spcPts val="600"/>
              </a:spcAft>
              <a:buClrTx/>
              <a:buSzTx/>
              <a:buFontTx/>
              <a:buNone/>
              <a:tabLst>
                <a:tab pos="2286000" algn="l"/>
              </a:tabLst>
              <a:defRPr/>
            </a:pPr>
            <a:r>
              <a:rPr kumimoji="0" lang="fr-FR" sz="1000" b="1" i="0" u="none" strike="noStrike" kern="1200" cap="none" spc="0" normalizeH="0" baseline="0" noProof="0" dirty="0">
                <a:ln>
                  <a:noFill/>
                </a:ln>
                <a:solidFill>
                  <a:srgbClr val="00B050"/>
                </a:solidFill>
                <a:effectLst/>
                <a:uLnTx/>
                <a:uFillTx/>
                <a:latin typeface="Arial" panose="020B0604020202020204" pitchFamily="34" charset="0"/>
                <a:ea typeface="Aptos" panose="020B0004020202020204" pitchFamily="34" charset="0"/>
                <a:cs typeface="Mangal" panose="02040503050203030202" pitchFamily="18" charset="0"/>
              </a:rPr>
              <a:t>L’enjeu entomologique du site se concentre sur les lisières arbustives à boisées, pelouses </a:t>
            </a:r>
            <a:r>
              <a:rPr kumimoji="0" lang="fr-FR" sz="1000" b="1" i="0" u="none" strike="noStrike" kern="1200" cap="none" spc="0" normalizeH="0" baseline="0" noProof="0" dirty="0" err="1">
                <a:ln>
                  <a:noFill/>
                </a:ln>
                <a:solidFill>
                  <a:srgbClr val="00B050"/>
                </a:solidFill>
                <a:effectLst/>
                <a:uLnTx/>
                <a:uFillTx/>
                <a:latin typeface="Arial" panose="020B0604020202020204" pitchFamily="34" charset="0"/>
                <a:ea typeface="Aptos" panose="020B0004020202020204" pitchFamily="34" charset="0"/>
                <a:cs typeface="Mangal" panose="02040503050203030202" pitchFamily="18" charset="0"/>
              </a:rPr>
              <a:t>semi-sèches</a:t>
            </a:r>
            <a:r>
              <a:rPr kumimoji="0" lang="fr-FR" sz="1000" b="1" i="0" u="none" strike="noStrike" kern="1200" cap="none" spc="0" normalizeH="0" baseline="0" noProof="0" dirty="0">
                <a:ln>
                  <a:noFill/>
                </a:ln>
                <a:solidFill>
                  <a:srgbClr val="00B050"/>
                </a:solidFill>
                <a:effectLst/>
                <a:uLnTx/>
                <a:uFillTx/>
                <a:latin typeface="Arial" panose="020B0604020202020204" pitchFamily="34" charset="0"/>
                <a:ea typeface="Aptos" panose="020B0004020202020204" pitchFamily="34" charset="0"/>
                <a:cs typeface="Mangal" panose="02040503050203030202" pitchFamily="18" charset="0"/>
              </a:rPr>
              <a:t> et délaissées de carrière, constituant les biotopes favorables aux espèces patrimoniales et remarquables</a:t>
            </a:r>
            <a:r>
              <a:rPr kumimoji="0" lang="fr-FR" sz="1800" b="0" i="0" u="none" strike="noStrike" kern="1200" cap="none" spc="0" normalizeH="0" baseline="0" noProof="0" dirty="0">
                <a:ln>
                  <a:noFill/>
                </a:ln>
                <a:solidFill>
                  <a:srgbClr val="00B050"/>
                </a:solidFill>
                <a:effectLst/>
                <a:uLnTx/>
                <a:uFillTx/>
                <a:latin typeface="Arial" panose="020B0604020202020204" pitchFamily="34" charset="0"/>
                <a:ea typeface="Aptos" panose="020B0004020202020204" pitchFamily="34" charset="0"/>
                <a:cs typeface="Mangal" panose="02040503050203030202" pitchFamily="18" charset="0"/>
              </a:rPr>
              <a:t>.</a:t>
            </a:r>
            <a:endParaRPr kumimoji="0" lang="fr-FR" sz="1800" b="0" i="0" u="none" strike="noStrike" kern="1200" cap="none" spc="0" normalizeH="0" baseline="0" noProof="0" dirty="0">
              <a:ln>
                <a:noFill/>
              </a:ln>
              <a:solidFill>
                <a:srgbClr val="E97132"/>
              </a:solidFill>
              <a:effectLst/>
              <a:uLnTx/>
              <a:uFillTx/>
              <a:latin typeface="Arial" panose="020B0604020202020204" pitchFamily="34" charset="0"/>
              <a:ea typeface="Aptos" panose="020B0004020202020204" pitchFamily="34" charset="0"/>
              <a:cs typeface="Mangal" panose="02040503050203030202" pitchFamily="18" charset="0"/>
            </a:endParaRPr>
          </a:p>
        </p:txBody>
      </p:sp>
      <p:sp>
        <p:nvSpPr>
          <p:cNvPr id="5" name="Espace réservé du numéro de diapositive 4">
            <a:extLst>
              <a:ext uri="{FF2B5EF4-FFF2-40B4-BE49-F238E27FC236}">
                <a16:creationId xmlns:a16="http://schemas.microsoft.com/office/drawing/2014/main" id="{17F8B8D5-AD3F-84D7-0803-C750B08F70D5}"/>
              </a:ext>
            </a:extLst>
          </p:cNvPr>
          <p:cNvSpPr>
            <a:spLocks noGrp="1"/>
          </p:cNvSpPr>
          <p:nvPr>
            <p:ph type="sldNum" sz="quarter" idx="12"/>
          </p:nvPr>
        </p:nvSpPr>
        <p:spPr>
          <a:xfrm>
            <a:off x="9237921" y="653206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029C3-015E-4F01-859F-E20F5DA51342}"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42737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texte, capture d’écran, carte&#10;&#10;Description générée automatiquement">
            <a:extLst>
              <a:ext uri="{FF2B5EF4-FFF2-40B4-BE49-F238E27FC236}">
                <a16:creationId xmlns:a16="http://schemas.microsoft.com/office/drawing/2014/main" id="{05BFD0A3-2A37-8ED7-DD05-EBDA2B2784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6573" y="439061"/>
            <a:ext cx="4488251" cy="6346575"/>
          </a:xfrm>
          <a:prstGeom prst="rect">
            <a:avLst/>
          </a:prstGeom>
        </p:spPr>
      </p:pic>
      <p:sp>
        <p:nvSpPr>
          <p:cNvPr id="4" name="ZoneTexte 3">
            <a:extLst>
              <a:ext uri="{FF2B5EF4-FFF2-40B4-BE49-F238E27FC236}">
                <a16:creationId xmlns:a16="http://schemas.microsoft.com/office/drawing/2014/main" id="{81985412-07D9-F1AB-3044-4258EDB3ED6C}"/>
              </a:ext>
            </a:extLst>
          </p:cNvPr>
          <p:cNvSpPr txBox="1"/>
          <p:nvPr/>
        </p:nvSpPr>
        <p:spPr>
          <a:xfrm>
            <a:off x="4524217" y="0"/>
            <a:ext cx="5753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sng" strike="noStrike" kern="1200" cap="none" spc="0" normalizeH="0" baseline="0" noProof="0" dirty="0">
                <a:ln>
                  <a:noFill/>
                </a:ln>
                <a:solidFill>
                  <a:prstClr val="black"/>
                </a:solidFill>
                <a:effectLst/>
                <a:uLnTx/>
                <a:uFillTx/>
                <a:latin typeface="Calibri" panose="020F0502020204030204"/>
                <a:ea typeface="+mn-ea"/>
                <a:cs typeface="+mn-cs"/>
              </a:rPr>
              <a:t>Enjeux écologiques  </a:t>
            </a:r>
          </a:p>
        </p:txBody>
      </p:sp>
      <p:pic>
        <p:nvPicPr>
          <p:cNvPr id="6" name="Image 5">
            <a:extLst>
              <a:ext uri="{FF2B5EF4-FFF2-40B4-BE49-F238E27FC236}">
                <a16:creationId xmlns:a16="http://schemas.microsoft.com/office/drawing/2014/main" id="{06F18002-2840-CB11-BB7E-F97669BECD01}"/>
              </a:ext>
            </a:extLst>
          </p:cNvPr>
          <p:cNvPicPr>
            <a:picLocks noChangeAspect="1"/>
          </p:cNvPicPr>
          <p:nvPr/>
        </p:nvPicPr>
        <p:blipFill>
          <a:blip r:embed="rId3">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sp>
        <p:nvSpPr>
          <p:cNvPr id="7" name="Rectangle 6">
            <a:extLst>
              <a:ext uri="{FF2B5EF4-FFF2-40B4-BE49-F238E27FC236}">
                <a16:creationId xmlns:a16="http://schemas.microsoft.com/office/drawing/2014/main" id="{CD56D24A-1618-79AF-DDCF-EEF2113E40BA}"/>
              </a:ext>
            </a:extLst>
          </p:cNvPr>
          <p:cNvSpPr/>
          <p:nvPr/>
        </p:nvSpPr>
        <p:spPr>
          <a:xfrm>
            <a:off x="7703749" y="544792"/>
            <a:ext cx="1250910" cy="468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EB54301-0732-D8CB-00C2-55625F946FC9}"/>
              </a:ext>
            </a:extLst>
          </p:cNvPr>
          <p:cNvSpPr/>
          <p:nvPr/>
        </p:nvSpPr>
        <p:spPr>
          <a:xfrm>
            <a:off x="1230530" y="439061"/>
            <a:ext cx="1250910" cy="468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ZoneTexte 7">
            <a:extLst>
              <a:ext uri="{FF2B5EF4-FFF2-40B4-BE49-F238E27FC236}">
                <a16:creationId xmlns:a16="http://schemas.microsoft.com/office/drawing/2014/main" id="{0B33E803-514B-C5B8-5980-0495647E4C4D}"/>
              </a:ext>
            </a:extLst>
          </p:cNvPr>
          <p:cNvSpPr txBox="1"/>
          <p:nvPr/>
        </p:nvSpPr>
        <p:spPr>
          <a:xfrm>
            <a:off x="5794824" y="1188717"/>
            <a:ext cx="6096000"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Dès la phase conception, en accord avec le porteur de projet, il est apparu que certaines mesures d’évitement étaient nécessaires afin de préserver au mieux la biodiversité locale.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 </a:t>
            </a:r>
          </a:p>
          <a:p>
            <a:pPr marL="342900" marR="0" lvl="0" indent="-342900" algn="l" defTabSz="914400" rtl="0" eaLnBrk="1" fontAlgn="auto" latinLnBrk="0" hangingPunct="1">
              <a:lnSpc>
                <a:spcPct val="100000"/>
              </a:lnSpc>
              <a:spcBef>
                <a:spcPts val="0"/>
              </a:spcBef>
              <a:spcAft>
                <a:spcPts val="0"/>
              </a:spcAft>
              <a:buClr>
                <a:srgbClr val="00B050"/>
              </a:buClr>
              <a:buSzTx/>
              <a:buFont typeface="Symbol" panose="05050102010706020507" pitchFamily="18" charset="2"/>
              <a:buChar char=""/>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ME1 : Evitement strict des habitats à fort enjeux en limite de projet </a:t>
            </a:r>
          </a:p>
          <a:p>
            <a:pPr marL="342900" marR="0" lvl="0" indent="-342900" algn="l" defTabSz="914400" rtl="0" eaLnBrk="1" fontAlgn="auto" latinLnBrk="0" hangingPunct="1">
              <a:lnSpc>
                <a:spcPct val="100000"/>
              </a:lnSpc>
              <a:spcBef>
                <a:spcPts val="0"/>
              </a:spcBef>
              <a:spcAft>
                <a:spcPts val="0"/>
              </a:spcAft>
              <a:buClr>
                <a:srgbClr val="00B050"/>
              </a:buClr>
              <a:buSzTx/>
              <a:buFont typeface="Symbol" panose="05050102010706020507" pitchFamily="18" charset="2"/>
              <a:buChar char=""/>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ME2 : Evitement des secteurs boisés riches en orchidées patrimoniales  </a:t>
            </a:r>
          </a:p>
          <a:p>
            <a:pPr marL="342900" marR="0" lvl="0" indent="-342900" algn="l" defTabSz="914400" rtl="0" eaLnBrk="1" fontAlgn="auto" latinLnBrk="0" hangingPunct="1">
              <a:lnSpc>
                <a:spcPct val="100000"/>
              </a:lnSpc>
              <a:spcBef>
                <a:spcPts val="0"/>
              </a:spcBef>
              <a:spcAft>
                <a:spcPts val="0"/>
              </a:spcAft>
              <a:buClr>
                <a:srgbClr val="00B050"/>
              </a:buClr>
              <a:buSzTx/>
              <a:buFont typeface="Symbol" panose="05050102010706020507" pitchFamily="18" charset="2"/>
              <a:buChar char=""/>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ME3 : Réduction de l’emprise au strict nécessaire </a:t>
            </a:r>
          </a:p>
          <a:p>
            <a:pPr marL="342900" marR="0" lvl="0" indent="-342900" algn="l" defTabSz="914400" rtl="0" eaLnBrk="1" fontAlgn="auto" latinLnBrk="0" hangingPunct="1">
              <a:lnSpc>
                <a:spcPct val="100000"/>
              </a:lnSpc>
              <a:spcBef>
                <a:spcPts val="0"/>
              </a:spcBef>
              <a:spcAft>
                <a:spcPts val="0"/>
              </a:spcAft>
              <a:buClr>
                <a:srgbClr val="00B050"/>
              </a:buClr>
              <a:buSzTx/>
              <a:buFont typeface="Symbol" panose="05050102010706020507" pitchFamily="18" charset="2"/>
              <a:buChar char=""/>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ME4 : Réutilisation des bâtiments existants </a:t>
            </a:r>
          </a:p>
          <a:p>
            <a:pPr marL="342900" marR="0" lvl="0" indent="-342900" algn="l" defTabSz="914400" rtl="0" eaLnBrk="1" fontAlgn="auto" latinLnBrk="0" hangingPunct="1">
              <a:lnSpc>
                <a:spcPct val="100000"/>
              </a:lnSpc>
              <a:spcBef>
                <a:spcPts val="0"/>
              </a:spcBef>
              <a:spcAft>
                <a:spcPts val="0"/>
              </a:spcAft>
              <a:buClr>
                <a:srgbClr val="00B050"/>
              </a:buClr>
              <a:buSzTx/>
              <a:buFont typeface="Symbol" panose="05050102010706020507" pitchFamily="18" charset="2"/>
              <a:buChar char=""/>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ME5 : Réutilisation de l’accès existant </a:t>
            </a:r>
          </a:p>
          <a:p>
            <a:pPr marL="342900" marR="0" lvl="0" indent="-342900" algn="l" defTabSz="914400" rtl="0" eaLnBrk="1" fontAlgn="auto" latinLnBrk="0" hangingPunct="1">
              <a:lnSpc>
                <a:spcPct val="100000"/>
              </a:lnSpc>
              <a:spcBef>
                <a:spcPts val="0"/>
              </a:spcBef>
              <a:spcAft>
                <a:spcPts val="0"/>
              </a:spcAft>
              <a:buClr>
                <a:srgbClr val="00B050"/>
              </a:buClr>
              <a:buSzTx/>
              <a:buFont typeface="Symbol" panose="05050102010706020507" pitchFamily="18" charset="2"/>
              <a:buChar char=""/>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angal" panose="02040503050203030202" pitchFamily="18" charset="0"/>
              </a:rPr>
              <a:t>ME6 : Conservation et mise en défens d’une ferme existante en gîte à chiroptères </a:t>
            </a:r>
          </a:p>
        </p:txBody>
      </p:sp>
      <p:sp>
        <p:nvSpPr>
          <p:cNvPr id="9" name="Espace réservé du numéro de diapositive 8">
            <a:extLst>
              <a:ext uri="{FF2B5EF4-FFF2-40B4-BE49-F238E27FC236}">
                <a16:creationId xmlns:a16="http://schemas.microsoft.com/office/drawing/2014/main" id="{2C904F0D-8002-BA6E-2726-2988D98F790A}"/>
              </a:ext>
            </a:extLst>
          </p:cNvPr>
          <p:cNvSpPr>
            <a:spLocks noGrp="1"/>
          </p:cNvSpPr>
          <p:nvPr>
            <p:ph type="sldNum" sz="quarter" idx="12"/>
          </p:nvPr>
        </p:nvSpPr>
        <p:spPr/>
        <p:txBody>
          <a:bodyPr/>
          <a:lstStyle/>
          <a:p>
            <a:fld id="{B89029C3-015E-4F01-859F-E20F5DA51342}" type="slidenum">
              <a:rPr lang="fr-FR" smtClean="0"/>
              <a:t>37</a:t>
            </a:fld>
            <a:endParaRPr lang="fr-FR"/>
          </a:p>
        </p:txBody>
      </p:sp>
    </p:spTree>
    <p:extLst>
      <p:ext uri="{BB962C8B-B14F-4D97-AF65-F5344CB8AC3E}">
        <p14:creationId xmlns:p14="http://schemas.microsoft.com/office/powerpoint/2010/main" val="102173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17A90E0-8F0D-4C64-B6FD-4E8E5790C85A}"/>
              </a:ext>
            </a:extLst>
          </p:cNvPr>
          <p:cNvSpPr txBox="1"/>
          <p:nvPr/>
        </p:nvSpPr>
        <p:spPr>
          <a:xfrm>
            <a:off x="4442690" y="0"/>
            <a:ext cx="5523345" cy="369332"/>
          </a:xfrm>
          <a:prstGeom prst="rect">
            <a:avLst/>
          </a:prstGeom>
          <a:noFill/>
        </p:spPr>
        <p:txBody>
          <a:bodyPr wrap="square" rtlCol="0">
            <a:spAutoFit/>
          </a:bodyPr>
          <a:lstStyle/>
          <a:p>
            <a:r>
              <a:rPr lang="fr-FR" b="1" u="sng" dirty="0"/>
              <a:t>Biodiversité – La réduction des impacts  </a:t>
            </a:r>
          </a:p>
        </p:txBody>
      </p:sp>
      <p:pic>
        <p:nvPicPr>
          <p:cNvPr id="4" name="Image 3" descr="Une image contenant texte, Photographie aérienne, carte&#10;&#10;Le contenu généré par l’IA peut être incorrect.">
            <a:extLst>
              <a:ext uri="{FF2B5EF4-FFF2-40B4-BE49-F238E27FC236}">
                <a16:creationId xmlns:a16="http://schemas.microsoft.com/office/drawing/2014/main" id="{C35856E6-1653-7B38-4F21-5868F40A274E}"/>
              </a:ext>
            </a:extLst>
          </p:cNvPr>
          <p:cNvPicPr>
            <a:picLocks noChangeAspect="1"/>
          </p:cNvPicPr>
          <p:nvPr/>
        </p:nvPicPr>
        <p:blipFill>
          <a:blip r:embed="rId2" cstate="print">
            <a:extLst>
              <a:ext uri="{28A0092B-C50C-407E-A947-70E740481C1C}">
                <a14:useLocalDpi xmlns:a14="http://schemas.microsoft.com/office/drawing/2010/main" val="0"/>
              </a:ext>
            </a:extLst>
          </a:blip>
          <a:srcRect t="7277"/>
          <a:stretch>
            <a:fillRect/>
          </a:stretch>
        </p:blipFill>
        <p:spPr>
          <a:xfrm>
            <a:off x="5319855" y="550447"/>
            <a:ext cx="4757018" cy="6237240"/>
          </a:xfrm>
          <a:prstGeom prst="rect">
            <a:avLst/>
          </a:prstGeom>
        </p:spPr>
      </p:pic>
      <p:sp>
        <p:nvSpPr>
          <p:cNvPr id="5" name="ZoneTexte 4">
            <a:extLst>
              <a:ext uri="{FF2B5EF4-FFF2-40B4-BE49-F238E27FC236}">
                <a16:creationId xmlns:a16="http://schemas.microsoft.com/office/drawing/2014/main" id="{8CA163DA-D203-D939-6E21-C3394AB640FC}"/>
              </a:ext>
            </a:extLst>
          </p:cNvPr>
          <p:cNvSpPr txBox="1"/>
          <p:nvPr/>
        </p:nvSpPr>
        <p:spPr>
          <a:xfrm>
            <a:off x="5902036" y="491294"/>
            <a:ext cx="646545" cy="369332"/>
          </a:xfrm>
          <a:prstGeom prst="rect">
            <a:avLst/>
          </a:prstGeom>
          <a:solidFill>
            <a:schemeClr val="bg1"/>
          </a:solidFill>
        </p:spPr>
        <p:txBody>
          <a:bodyPr wrap="square" rtlCol="0">
            <a:spAutoFit/>
          </a:bodyPr>
          <a:lstStyle/>
          <a:p>
            <a:endParaRPr lang="fr-FR" dirty="0"/>
          </a:p>
        </p:txBody>
      </p:sp>
      <p:sp>
        <p:nvSpPr>
          <p:cNvPr id="6" name="ZoneTexte 5">
            <a:extLst>
              <a:ext uri="{FF2B5EF4-FFF2-40B4-BE49-F238E27FC236}">
                <a16:creationId xmlns:a16="http://schemas.microsoft.com/office/drawing/2014/main" id="{94BCF313-338A-513B-FF16-312D8C449843}"/>
              </a:ext>
            </a:extLst>
          </p:cNvPr>
          <p:cNvSpPr txBox="1"/>
          <p:nvPr/>
        </p:nvSpPr>
        <p:spPr>
          <a:xfrm>
            <a:off x="0" y="860626"/>
            <a:ext cx="5181600" cy="3693319"/>
          </a:xfrm>
          <a:prstGeom prst="rect">
            <a:avLst/>
          </a:prstGeom>
          <a:noFill/>
        </p:spPr>
        <p:txBody>
          <a:bodyPr wrap="square" rtlCol="0">
            <a:spAutoFit/>
          </a:bodyPr>
          <a:lstStyle/>
          <a:p>
            <a:pPr marL="285750" indent="-285750">
              <a:buFont typeface="Wingdings" panose="05000000000000000000" pitchFamily="2" charset="2"/>
              <a:buChar char="q"/>
            </a:pPr>
            <a:r>
              <a:rPr lang="fr-FR" b="1" dirty="0"/>
              <a:t>Adaptation du calendrier : </a:t>
            </a:r>
            <a:r>
              <a:rPr lang="fr-FR" dirty="0"/>
              <a:t>les travaux de décapage seront uniquement entre septembre et mars (hors période de reproduction de la faune).</a:t>
            </a:r>
          </a:p>
          <a:p>
            <a:endParaRPr lang="fr-FR" dirty="0"/>
          </a:p>
          <a:p>
            <a:pPr marL="285750" indent="-285750">
              <a:buFont typeface="Wingdings" panose="05000000000000000000" pitchFamily="2" charset="2"/>
              <a:buChar char="q"/>
            </a:pPr>
            <a:r>
              <a:rPr lang="fr-FR" b="1" dirty="0"/>
              <a:t>Organisation du chantier :</a:t>
            </a:r>
          </a:p>
          <a:p>
            <a:pPr marL="742950" lvl="1" indent="-285750">
              <a:buFont typeface="Wingdings" panose="05000000000000000000" pitchFamily="2" charset="2"/>
              <a:buChar char="ü"/>
            </a:pPr>
            <a:r>
              <a:rPr lang="fr-FR" sz="1600" dirty="0"/>
              <a:t>Balisage strict : Installation de barrières physiques autour des zones sensibles (Orchidées) pour empêcher les débordements accidentels des engins.</a:t>
            </a:r>
          </a:p>
          <a:p>
            <a:pPr marL="742950" lvl="1" indent="-285750">
              <a:buFont typeface="Wingdings" panose="05000000000000000000" pitchFamily="2" charset="2"/>
              <a:buChar char="ü"/>
            </a:pPr>
            <a:r>
              <a:rPr lang="fr-FR" sz="1600" dirty="0"/>
              <a:t>Lutte contre les espèces invasives : Nettoyage des engins avant entrée sur site pour éviter l’introduction de plantes invasives.</a:t>
            </a:r>
          </a:p>
          <a:p>
            <a:pPr marL="742950" lvl="1" indent="-285750">
              <a:buFont typeface="Wingdings" panose="05000000000000000000" pitchFamily="2" charset="2"/>
              <a:buChar char="ü"/>
            </a:pPr>
            <a:r>
              <a:rPr lang="fr-FR" sz="1600" dirty="0"/>
              <a:t>Nuisances nocturnes : pas de travail de nuit qui peut gêner la faune nocturne (Chauve-souris).</a:t>
            </a:r>
          </a:p>
        </p:txBody>
      </p:sp>
      <p:pic>
        <p:nvPicPr>
          <p:cNvPr id="7" name="Image 6">
            <a:extLst>
              <a:ext uri="{FF2B5EF4-FFF2-40B4-BE49-F238E27FC236}">
                <a16:creationId xmlns:a16="http://schemas.microsoft.com/office/drawing/2014/main" id="{4476E040-0D24-7573-9406-7F48650227D9}"/>
              </a:ext>
            </a:extLst>
          </p:cNvPr>
          <p:cNvPicPr>
            <a:picLocks noChangeAspect="1"/>
          </p:cNvPicPr>
          <p:nvPr/>
        </p:nvPicPr>
        <p:blipFill>
          <a:blip r:embed="rId3">
            <a:extLst>
              <a:ext uri="{28A0092B-C50C-407E-A947-70E740481C1C}">
                <a14:useLocalDpi xmlns:a14="http://schemas.microsoft.com/office/drawing/2010/main" val="0"/>
              </a:ext>
            </a:extLst>
          </a:blip>
          <a:srcRect l="53873"/>
          <a:stretch/>
        </p:blipFill>
        <p:spPr>
          <a:xfrm>
            <a:off x="71051" y="88030"/>
            <a:ext cx="541387" cy="371067"/>
          </a:xfrm>
          <a:prstGeom prst="rect">
            <a:avLst/>
          </a:prstGeom>
        </p:spPr>
      </p:pic>
      <p:sp>
        <p:nvSpPr>
          <p:cNvPr id="9" name="Espace réservé du numéro de diapositive 8">
            <a:extLst>
              <a:ext uri="{FF2B5EF4-FFF2-40B4-BE49-F238E27FC236}">
                <a16:creationId xmlns:a16="http://schemas.microsoft.com/office/drawing/2014/main" id="{3DBCE346-FF3F-450F-8C54-F2AF727D5DCF}"/>
              </a:ext>
            </a:extLst>
          </p:cNvPr>
          <p:cNvSpPr>
            <a:spLocks noGrp="1"/>
          </p:cNvSpPr>
          <p:nvPr>
            <p:ph type="sldNum" sz="quarter" idx="12"/>
          </p:nvPr>
        </p:nvSpPr>
        <p:spPr/>
        <p:txBody>
          <a:bodyPr/>
          <a:lstStyle/>
          <a:p>
            <a:fld id="{B89029C3-015E-4F01-859F-E20F5DA51342}" type="slidenum">
              <a:rPr lang="fr-FR" smtClean="0"/>
              <a:t>38</a:t>
            </a:fld>
            <a:endParaRPr lang="fr-FR"/>
          </a:p>
        </p:txBody>
      </p:sp>
    </p:spTree>
    <p:extLst>
      <p:ext uri="{BB962C8B-B14F-4D97-AF65-F5344CB8AC3E}">
        <p14:creationId xmlns:p14="http://schemas.microsoft.com/office/powerpoint/2010/main" val="5404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D2863BD-63AA-E83C-EF80-F2EF1B7C59DE}"/>
              </a:ext>
            </a:extLst>
          </p:cNvPr>
          <p:cNvSpPr txBox="1"/>
          <p:nvPr/>
        </p:nvSpPr>
        <p:spPr>
          <a:xfrm>
            <a:off x="3140363" y="18473"/>
            <a:ext cx="7666183" cy="369332"/>
          </a:xfrm>
          <a:prstGeom prst="rect">
            <a:avLst/>
          </a:prstGeom>
          <a:noFill/>
        </p:spPr>
        <p:txBody>
          <a:bodyPr wrap="square" rtlCol="0">
            <a:spAutoFit/>
          </a:bodyPr>
          <a:lstStyle/>
          <a:p>
            <a:r>
              <a:rPr lang="fr-FR" b="1" u="sng" dirty="0"/>
              <a:t>Biodiversité – Des mesures d’accompagnement pour récréer des habitats </a:t>
            </a:r>
          </a:p>
        </p:txBody>
      </p:sp>
      <p:sp>
        <p:nvSpPr>
          <p:cNvPr id="3" name="ZoneTexte 2">
            <a:extLst>
              <a:ext uri="{FF2B5EF4-FFF2-40B4-BE49-F238E27FC236}">
                <a16:creationId xmlns:a16="http://schemas.microsoft.com/office/drawing/2014/main" id="{561181D7-F7B0-C841-CCCD-5AE34CD2B4CA}"/>
              </a:ext>
            </a:extLst>
          </p:cNvPr>
          <p:cNvSpPr txBox="1"/>
          <p:nvPr/>
        </p:nvSpPr>
        <p:spPr>
          <a:xfrm>
            <a:off x="92364" y="843677"/>
            <a:ext cx="3703782" cy="5847755"/>
          </a:xfrm>
          <a:prstGeom prst="rect">
            <a:avLst/>
          </a:prstGeom>
          <a:noFill/>
        </p:spPr>
        <p:txBody>
          <a:bodyPr wrap="square" rtlCol="0">
            <a:spAutoFit/>
          </a:bodyPr>
          <a:lstStyle/>
          <a:p>
            <a:pPr marL="285750" indent="-285750">
              <a:buFont typeface="Wingdings" panose="05000000000000000000" pitchFamily="2" charset="2"/>
              <a:buChar char="q"/>
            </a:pPr>
            <a:r>
              <a:rPr lang="fr-FR" b="1" dirty="0"/>
              <a:t>Création de nouveaux habitats :</a:t>
            </a:r>
          </a:p>
          <a:p>
            <a:pPr marL="742950" lvl="1" indent="-285750">
              <a:buFont typeface="Wingdings" panose="05000000000000000000" pitchFamily="2" charset="2"/>
              <a:buChar char="ü"/>
            </a:pPr>
            <a:r>
              <a:rPr lang="fr-FR" sz="1600" dirty="0"/>
              <a:t>Aménagement d’une mare écologique pour les libellules et amphibiens.</a:t>
            </a:r>
          </a:p>
          <a:p>
            <a:pPr marL="742950" lvl="1" indent="-285750">
              <a:buFont typeface="Wingdings" panose="05000000000000000000" pitchFamily="2" charset="2"/>
              <a:buChar char="ü"/>
            </a:pPr>
            <a:r>
              <a:rPr lang="fr-FR" sz="1600" dirty="0"/>
              <a:t>Construction de gîtes à reptiles en réutilisant les pierres de l’ancienne ferme déconstruite. </a:t>
            </a:r>
          </a:p>
          <a:p>
            <a:pPr lvl="1"/>
            <a:endParaRPr lang="fr-FR" sz="1600" dirty="0"/>
          </a:p>
          <a:p>
            <a:pPr marL="285750" indent="-285750">
              <a:buFont typeface="Wingdings" panose="05000000000000000000" pitchFamily="2" charset="2"/>
              <a:buChar char="q"/>
            </a:pPr>
            <a:r>
              <a:rPr lang="fr-FR" b="1" dirty="0"/>
              <a:t>Renforcement des corridors : </a:t>
            </a:r>
          </a:p>
          <a:p>
            <a:pPr marL="742950" lvl="1" indent="-285750">
              <a:buFont typeface="Wingdings" panose="05000000000000000000" pitchFamily="2" charset="2"/>
              <a:buChar char="ü"/>
            </a:pPr>
            <a:r>
              <a:rPr lang="fr-FR" sz="1600" dirty="0"/>
              <a:t>Plantation de haies bocagères  (430 mètres linéaires) pour guider les chauves-souris et les oiseaux.</a:t>
            </a:r>
          </a:p>
          <a:p>
            <a:pPr lvl="1"/>
            <a:endParaRPr lang="fr-FR" sz="1600" dirty="0"/>
          </a:p>
          <a:p>
            <a:pPr marL="285750" indent="-285750">
              <a:buFont typeface="Wingdings" panose="05000000000000000000" pitchFamily="2" charset="2"/>
              <a:buChar char="q"/>
            </a:pPr>
            <a:r>
              <a:rPr lang="fr-FR" b="1" dirty="0"/>
              <a:t>Partenariat agricole : </a:t>
            </a:r>
          </a:p>
          <a:p>
            <a:pPr marL="742950" lvl="1" indent="-285750">
              <a:buFont typeface="Wingdings" panose="05000000000000000000" pitchFamily="2" charset="2"/>
              <a:buChar char="ü"/>
            </a:pPr>
            <a:r>
              <a:rPr lang="fr-FR" sz="1600" dirty="0"/>
              <a:t>Signature d’une convention de gestion avec l’agriculteur local (</a:t>
            </a:r>
            <a:r>
              <a:rPr lang="fr-FR" sz="1600" dirty="0" err="1"/>
              <a:t>M.Delbes</a:t>
            </a:r>
            <a:r>
              <a:rPr lang="fr-FR" sz="1600" dirty="0"/>
              <a:t>).</a:t>
            </a:r>
          </a:p>
          <a:p>
            <a:pPr marL="742950" lvl="1" indent="-285750">
              <a:buFont typeface="Wingdings" panose="05000000000000000000" pitchFamily="2" charset="2"/>
              <a:buChar char="ü"/>
            </a:pPr>
            <a:r>
              <a:rPr lang="fr-FR" sz="1600" dirty="0"/>
              <a:t>Objectif : Pâturage extensif sur les zones non exploitées pour entretenir les Orchidées.</a:t>
            </a:r>
          </a:p>
          <a:p>
            <a:pPr marL="285750" indent="-285750">
              <a:buFont typeface="Wingdings" panose="05000000000000000000" pitchFamily="2" charset="2"/>
              <a:buChar char="q"/>
            </a:pPr>
            <a:endParaRPr lang="fr-FR" sz="1600" dirty="0"/>
          </a:p>
          <a:p>
            <a:endParaRPr lang="fr-FR" dirty="0"/>
          </a:p>
        </p:txBody>
      </p:sp>
      <p:pic>
        <p:nvPicPr>
          <p:cNvPr id="4" name="Image 3" descr="Une image contenant texte, capture d’écran, carte&#10;&#10;Le contenu généré par l’IA peut être incorrect.">
            <a:extLst>
              <a:ext uri="{FF2B5EF4-FFF2-40B4-BE49-F238E27FC236}">
                <a16:creationId xmlns:a16="http://schemas.microsoft.com/office/drawing/2014/main" id="{B92B1904-1A1D-07C0-BD9E-FE0EC0CE04D6}"/>
              </a:ext>
            </a:extLst>
          </p:cNvPr>
          <p:cNvPicPr>
            <a:picLocks noChangeAspect="1"/>
          </p:cNvPicPr>
          <p:nvPr/>
        </p:nvPicPr>
        <p:blipFill>
          <a:blip r:embed="rId2" cstate="print">
            <a:extLst>
              <a:ext uri="{28A0092B-C50C-407E-A947-70E740481C1C}">
                <a14:useLocalDpi xmlns:a14="http://schemas.microsoft.com/office/drawing/2010/main" val="0"/>
              </a:ext>
            </a:extLst>
          </a:blip>
          <a:srcRect t="7335"/>
          <a:stretch>
            <a:fillRect/>
          </a:stretch>
        </p:blipFill>
        <p:spPr>
          <a:xfrm>
            <a:off x="4314681" y="549227"/>
            <a:ext cx="4792374" cy="6279996"/>
          </a:xfrm>
          <a:prstGeom prst="rect">
            <a:avLst/>
          </a:prstGeom>
        </p:spPr>
      </p:pic>
      <p:sp>
        <p:nvSpPr>
          <p:cNvPr id="6" name="Rectangle 5">
            <a:extLst>
              <a:ext uri="{FF2B5EF4-FFF2-40B4-BE49-F238E27FC236}">
                <a16:creationId xmlns:a16="http://schemas.microsoft.com/office/drawing/2014/main" id="{F35B69CC-1453-5F58-5662-12D0438B1B19}"/>
              </a:ext>
            </a:extLst>
          </p:cNvPr>
          <p:cNvSpPr/>
          <p:nvPr/>
        </p:nvSpPr>
        <p:spPr>
          <a:xfrm>
            <a:off x="4802909" y="387805"/>
            <a:ext cx="840509" cy="3693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C5D9DF49-85B0-3B8B-DA72-491DBF625748}"/>
              </a:ext>
            </a:extLst>
          </p:cNvPr>
          <p:cNvPicPr>
            <a:picLocks noChangeAspect="1"/>
          </p:cNvPicPr>
          <p:nvPr/>
        </p:nvPicPr>
        <p:blipFill>
          <a:blip r:embed="rId3">
            <a:extLst>
              <a:ext uri="{28A0092B-C50C-407E-A947-70E740481C1C}">
                <a14:useLocalDpi xmlns:a14="http://schemas.microsoft.com/office/drawing/2010/main" val="0"/>
              </a:ext>
            </a:extLst>
          </a:blip>
          <a:srcRect l="53873"/>
          <a:stretch/>
        </p:blipFill>
        <p:spPr>
          <a:xfrm>
            <a:off x="71051" y="88030"/>
            <a:ext cx="541387" cy="371067"/>
          </a:xfrm>
          <a:prstGeom prst="rect">
            <a:avLst/>
          </a:prstGeom>
        </p:spPr>
      </p:pic>
      <p:sp>
        <p:nvSpPr>
          <p:cNvPr id="9" name="Espace réservé du numéro de diapositive 8">
            <a:extLst>
              <a:ext uri="{FF2B5EF4-FFF2-40B4-BE49-F238E27FC236}">
                <a16:creationId xmlns:a16="http://schemas.microsoft.com/office/drawing/2014/main" id="{0ADE5F3B-E801-AB79-260A-E1627C769172}"/>
              </a:ext>
            </a:extLst>
          </p:cNvPr>
          <p:cNvSpPr>
            <a:spLocks noGrp="1"/>
          </p:cNvSpPr>
          <p:nvPr>
            <p:ph type="sldNum" sz="quarter" idx="12"/>
          </p:nvPr>
        </p:nvSpPr>
        <p:spPr/>
        <p:txBody>
          <a:bodyPr/>
          <a:lstStyle/>
          <a:p>
            <a:fld id="{B89029C3-015E-4F01-859F-E20F5DA51342}" type="slidenum">
              <a:rPr lang="fr-FR" smtClean="0"/>
              <a:t>39</a:t>
            </a:fld>
            <a:endParaRPr lang="fr-FR"/>
          </a:p>
        </p:txBody>
      </p:sp>
    </p:spTree>
    <p:extLst>
      <p:ext uri="{BB962C8B-B14F-4D97-AF65-F5344CB8AC3E}">
        <p14:creationId xmlns:p14="http://schemas.microsoft.com/office/powerpoint/2010/main" val="4007107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D4A14CD-18F7-4141-E2D6-7B275ABCC7F2}"/>
              </a:ext>
            </a:extLst>
          </p:cNvPr>
          <p:cNvSpPr txBox="1"/>
          <p:nvPr/>
        </p:nvSpPr>
        <p:spPr>
          <a:xfrm>
            <a:off x="136534" y="2358707"/>
            <a:ext cx="4135369" cy="1477328"/>
          </a:xfrm>
          <a:prstGeom prst="rect">
            <a:avLst/>
          </a:prstGeom>
          <a:noFill/>
          <a:ln>
            <a:solidFill>
              <a:schemeClr val="tx1"/>
            </a:solidFill>
          </a:ln>
        </p:spPr>
        <p:txBody>
          <a:bodyPr wrap="square" rtlCol="0">
            <a:spAutoFit/>
          </a:bodyPr>
          <a:lstStyle/>
          <a:p>
            <a:r>
              <a:rPr lang="fr-FR" dirty="0"/>
              <a:t>Analyse des enjeux </a:t>
            </a:r>
          </a:p>
          <a:p>
            <a:r>
              <a:rPr lang="fr-FR" dirty="0"/>
              <a:t>Ecologie </a:t>
            </a:r>
          </a:p>
          <a:p>
            <a:r>
              <a:rPr lang="fr-FR" dirty="0"/>
              <a:t>Paysage</a:t>
            </a:r>
          </a:p>
          <a:p>
            <a:r>
              <a:rPr lang="fr-FR" dirty="0"/>
              <a:t>Eau ( superficielles et souterraines ) </a:t>
            </a:r>
          </a:p>
          <a:p>
            <a:r>
              <a:rPr lang="fr-FR" dirty="0"/>
              <a:t>Commodités du voisinage ( bruit air trafic)</a:t>
            </a:r>
          </a:p>
        </p:txBody>
      </p:sp>
      <p:sp>
        <p:nvSpPr>
          <p:cNvPr id="5" name="ZoneTexte 4">
            <a:extLst>
              <a:ext uri="{FF2B5EF4-FFF2-40B4-BE49-F238E27FC236}">
                <a16:creationId xmlns:a16="http://schemas.microsoft.com/office/drawing/2014/main" id="{ECA370E0-D66B-6410-2B5C-1BFFBECB761F}"/>
              </a:ext>
            </a:extLst>
          </p:cNvPr>
          <p:cNvSpPr txBox="1"/>
          <p:nvPr/>
        </p:nvSpPr>
        <p:spPr>
          <a:xfrm>
            <a:off x="160673" y="4359635"/>
            <a:ext cx="2043545" cy="923330"/>
          </a:xfrm>
          <a:prstGeom prst="rect">
            <a:avLst/>
          </a:prstGeom>
          <a:noFill/>
          <a:ln>
            <a:solidFill>
              <a:schemeClr val="tx1"/>
            </a:solidFill>
          </a:ln>
        </p:spPr>
        <p:txBody>
          <a:bodyPr wrap="square" rtlCol="0">
            <a:spAutoFit/>
          </a:bodyPr>
          <a:lstStyle/>
          <a:p>
            <a:r>
              <a:rPr lang="fr-FR" dirty="0"/>
              <a:t>Etude du gisement </a:t>
            </a:r>
          </a:p>
          <a:p>
            <a:r>
              <a:rPr lang="fr-FR" dirty="0"/>
              <a:t>Géologie </a:t>
            </a:r>
          </a:p>
          <a:p>
            <a:r>
              <a:rPr lang="fr-FR" dirty="0"/>
              <a:t>Stabilité</a:t>
            </a:r>
          </a:p>
        </p:txBody>
      </p:sp>
      <p:sp>
        <p:nvSpPr>
          <p:cNvPr id="7" name="ZoneTexte 6">
            <a:extLst>
              <a:ext uri="{FF2B5EF4-FFF2-40B4-BE49-F238E27FC236}">
                <a16:creationId xmlns:a16="http://schemas.microsoft.com/office/drawing/2014/main" id="{6517117D-8120-41D8-0F6F-17984C0422C1}"/>
              </a:ext>
            </a:extLst>
          </p:cNvPr>
          <p:cNvSpPr txBox="1"/>
          <p:nvPr/>
        </p:nvSpPr>
        <p:spPr>
          <a:xfrm>
            <a:off x="5877880" y="2262176"/>
            <a:ext cx="2432005" cy="1754326"/>
          </a:xfrm>
          <a:prstGeom prst="rect">
            <a:avLst/>
          </a:prstGeom>
          <a:noFill/>
          <a:ln>
            <a:solidFill>
              <a:schemeClr val="tx1"/>
            </a:solidFill>
          </a:ln>
        </p:spPr>
        <p:txBody>
          <a:bodyPr wrap="square" rtlCol="0">
            <a:spAutoFit/>
          </a:bodyPr>
          <a:lstStyle/>
          <a:p>
            <a:r>
              <a:rPr lang="fr-FR" dirty="0"/>
              <a:t>Définition du projet : </a:t>
            </a:r>
          </a:p>
          <a:p>
            <a:r>
              <a:rPr lang="fr-FR" dirty="0"/>
              <a:t>Production </a:t>
            </a:r>
          </a:p>
          <a:p>
            <a:r>
              <a:rPr lang="fr-FR" dirty="0"/>
              <a:t>Durée</a:t>
            </a:r>
          </a:p>
          <a:p>
            <a:r>
              <a:rPr lang="fr-FR" dirty="0"/>
              <a:t>Méthode d’exploitation</a:t>
            </a:r>
          </a:p>
          <a:p>
            <a:r>
              <a:rPr lang="fr-FR" dirty="0"/>
              <a:t>Phasage </a:t>
            </a:r>
          </a:p>
          <a:p>
            <a:r>
              <a:rPr lang="fr-FR" dirty="0"/>
              <a:t>Remise en état </a:t>
            </a:r>
          </a:p>
        </p:txBody>
      </p:sp>
      <p:sp>
        <p:nvSpPr>
          <p:cNvPr id="8" name="ZoneTexte 7">
            <a:extLst>
              <a:ext uri="{FF2B5EF4-FFF2-40B4-BE49-F238E27FC236}">
                <a16:creationId xmlns:a16="http://schemas.microsoft.com/office/drawing/2014/main" id="{743130B8-DD40-B7A5-CAD9-467DCAE3B057}"/>
              </a:ext>
            </a:extLst>
          </p:cNvPr>
          <p:cNvSpPr txBox="1"/>
          <p:nvPr/>
        </p:nvSpPr>
        <p:spPr>
          <a:xfrm>
            <a:off x="136534" y="976341"/>
            <a:ext cx="2995352" cy="646331"/>
          </a:xfrm>
          <a:prstGeom prst="rect">
            <a:avLst/>
          </a:prstGeom>
          <a:solidFill>
            <a:schemeClr val="accent6"/>
          </a:solidFill>
          <a:ln>
            <a:solidFill>
              <a:schemeClr val="tx1"/>
            </a:solidFill>
          </a:ln>
        </p:spPr>
        <p:txBody>
          <a:bodyPr wrap="square" rtlCol="0">
            <a:spAutoFit/>
          </a:bodyPr>
          <a:lstStyle/>
          <a:p>
            <a:r>
              <a:rPr lang="fr-FR" dirty="0"/>
              <a:t>Besoins de la clientèle CADAC</a:t>
            </a:r>
          </a:p>
          <a:p>
            <a:r>
              <a:rPr lang="fr-FR" dirty="0"/>
              <a:t>Zone de chalandise  </a:t>
            </a:r>
          </a:p>
        </p:txBody>
      </p:sp>
      <p:sp>
        <p:nvSpPr>
          <p:cNvPr id="17" name="ZoneTexte 16">
            <a:extLst>
              <a:ext uri="{FF2B5EF4-FFF2-40B4-BE49-F238E27FC236}">
                <a16:creationId xmlns:a16="http://schemas.microsoft.com/office/drawing/2014/main" id="{81005850-D764-055C-6EA0-07F803FFACA5}"/>
              </a:ext>
            </a:extLst>
          </p:cNvPr>
          <p:cNvSpPr txBox="1"/>
          <p:nvPr/>
        </p:nvSpPr>
        <p:spPr>
          <a:xfrm>
            <a:off x="3901830" y="75804"/>
            <a:ext cx="8632093" cy="369332"/>
          </a:xfrm>
          <a:prstGeom prst="rect">
            <a:avLst/>
          </a:prstGeom>
          <a:noFill/>
        </p:spPr>
        <p:txBody>
          <a:bodyPr wrap="square" rtlCol="0">
            <a:spAutoFit/>
          </a:bodyPr>
          <a:lstStyle/>
          <a:p>
            <a:r>
              <a:rPr lang="fr-FR" b="1" u="sng" dirty="0"/>
              <a:t>Réflexion sur le projet de développement du site </a:t>
            </a:r>
          </a:p>
        </p:txBody>
      </p:sp>
      <p:sp>
        <p:nvSpPr>
          <p:cNvPr id="21" name="ZoneTexte 20">
            <a:extLst>
              <a:ext uri="{FF2B5EF4-FFF2-40B4-BE49-F238E27FC236}">
                <a16:creationId xmlns:a16="http://schemas.microsoft.com/office/drawing/2014/main" id="{45322B6E-3021-F03F-5B5D-8E62943D1284}"/>
              </a:ext>
            </a:extLst>
          </p:cNvPr>
          <p:cNvSpPr txBox="1"/>
          <p:nvPr/>
        </p:nvSpPr>
        <p:spPr>
          <a:xfrm>
            <a:off x="9617331" y="2635706"/>
            <a:ext cx="2553676" cy="923330"/>
          </a:xfrm>
          <a:prstGeom prst="rect">
            <a:avLst/>
          </a:prstGeom>
          <a:solidFill>
            <a:schemeClr val="accent6"/>
          </a:solidFill>
          <a:ln>
            <a:solidFill>
              <a:schemeClr val="tx1"/>
            </a:solidFill>
          </a:ln>
        </p:spPr>
        <p:txBody>
          <a:bodyPr wrap="square" rtlCol="0">
            <a:spAutoFit/>
          </a:bodyPr>
          <a:lstStyle/>
          <a:p>
            <a:r>
              <a:rPr lang="fr-FR" dirty="0"/>
              <a:t>Autorisation préfectorale</a:t>
            </a:r>
          </a:p>
          <a:p>
            <a:r>
              <a:rPr lang="fr-FR" dirty="0"/>
              <a:t>Au titre ICPE </a:t>
            </a:r>
          </a:p>
          <a:p>
            <a:r>
              <a:rPr lang="fr-FR" dirty="0"/>
              <a:t>Loi  Industrie Verte</a:t>
            </a:r>
          </a:p>
        </p:txBody>
      </p:sp>
      <p:pic>
        <p:nvPicPr>
          <p:cNvPr id="6" name="Image 5">
            <a:extLst>
              <a:ext uri="{FF2B5EF4-FFF2-40B4-BE49-F238E27FC236}">
                <a16:creationId xmlns:a16="http://schemas.microsoft.com/office/drawing/2014/main" id="{EFE8DD95-DB63-45E1-83AE-D07AFD0E9B1A}"/>
              </a:ext>
            </a:extLst>
          </p:cNvPr>
          <p:cNvPicPr>
            <a:picLocks noChangeAspect="1"/>
          </p:cNvPicPr>
          <p:nvPr/>
        </p:nvPicPr>
        <p:blipFill>
          <a:blip r:embed="rId2">
            <a:extLst>
              <a:ext uri="{28A0092B-C50C-407E-A947-70E740481C1C}">
                <a14:useLocalDpi xmlns:a14="http://schemas.microsoft.com/office/drawing/2010/main" val="0"/>
              </a:ext>
            </a:extLst>
          </a:blip>
          <a:srcRect l="53873"/>
          <a:stretch/>
        </p:blipFill>
        <p:spPr>
          <a:xfrm>
            <a:off x="71051" y="88030"/>
            <a:ext cx="541387" cy="371067"/>
          </a:xfrm>
          <a:prstGeom prst="rect">
            <a:avLst/>
          </a:prstGeom>
        </p:spPr>
      </p:pic>
      <p:sp>
        <p:nvSpPr>
          <p:cNvPr id="9" name="Flèche : droite 8">
            <a:extLst>
              <a:ext uri="{FF2B5EF4-FFF2-40B4-BE49-F238E27FC236}">
                <a16:creationId xmlns:a16="http://schemas.microsoft.com/office/drawing/2014/main" id="{1B16DB34-6E2F-1267-F29E-11B618A34B8C}"/>
              </a:ext>
            </a:extLst>
          </p:cNvPr>
          <p:cNvSpPr/>
          <p:nvPr/>
        </p:nvSpPr>
        <p:spPr>
          <a:xfrm rot="1302907">
            <a:off x="3256666" y="1614521"/>
            <a:ext cx="2663530" cy="28213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lèche : droite 11">
            <a:extLst>
              <a:ext uri="{FF2B5EF4-FFF2-40B4-BE49-F238E27FC236}">
                <a16:creationId xmlns:a16="http://schemas.microsoft.com/office/drawing/2014/main" id="{7D6B6F2E-FCEE-4EDB-FC9B-D9E686DBE147}"/>
              </a:ext>
            </a:extLst>
          </p:cNvPr>
          <p:cNvSpPr/>
          <p:nvPr/>
        </p:nvSpPr>
        <p:spPr>
          <a:xfrm>
            <a:off x="4418034" y="2915812"/>
            <a:ext cx="1313714" cy="28213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 droite 12">
            <a:extLst>
              <a:ext uri="{FF2B5EF4-FFF2-40B4-BE49-F238E27FC236}">
                <a16:creationId xmlns:a16="http://schemas.microsoft.com/office/drawing/2014/main" id="{A3BFAC60-1747-64E9-D21B-66F69A59D8A0}"/>
              </a:ext>
            </a:extLst>
          </p:cNvPr>
          <p:cNvSpPr/>
          <p:nvPr/>
        </p:nvSpPr>
        <p:spPr>
          <a:xfrm rot="20538153">
            <a:off x="2261771" y="4381964"/>
            <a:ext cx="3635673" cy="28213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Flèche : droite 14">
            <a:extLst>
              <a:ext uri="{FF2B5EF4-FFF2-40B4-BE49-F238E27FC236}">
                <a16:creationId xmlns:a16="http://schemas.microsoft.com/office/drawing/2014/main" id="{41D4AC91-753E-0F37-E137-EB8A9DEBF9F9}"/>
              </a:ext>
            </a:extLst>
          </p:cNvPr>
          <p:cNvSpPr/>
          <p:nvPr/>
        </p:nvSpPr>
        <p:spPr>
          <a:xfrm>
            <a:off x="8525164" y="2931114"/>
            <a:ext cx="1006426" cy="28213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space réservé du numéro de diapositive 15">
            <a:extLst>
              <a:ext uri="{FF2B5EF4-FFF2-40B4-BE49-F238E27FC236}">
                <a16:creationId xmlns:a16="http://schemas.microsoft.com/office/drawing/2014/main" id="{7C83E964-78B0-50A9-3741-D50AA4DB65EB}"/>
              </a:ext>
            </a:extLst>
          </p:cNvPr>
          <p:cNvSpPr>
            <a:spLocks noGrp="1"/>
          </p:cNvSpPr>
          <p:nvPr>
            <p:ph type="sldNum" sz="quarter" idx="12"/>
          </p:nvPr>
        </p:nvSpPr>
        <p:spPr/>
        <p:txBody>
          <a:bodyPr/>
          <a:lstStyle/>
          <a:p>
            <a:fld id="{B89029C3-015E-4F01-859F-E20F5DA51342}" type="slidenum">
              <a:rPr lang="fr-FR" smtClean="0"/>
              <a:t>4</a:t>
            </a:fld>
            <a:endParaRPr lang="fr-FR"/>
          </a:p>
        </p:txBody>
      </p:sp>
    </p:spTree>
    <p:extLst>
      <p:ext uri="{BB962C8B-B14F-4D97-AF65-F5344CB8AC3E}">
        <p14:creationId xmlns:p14="http://schemas.microsoft.com/office/powerpoint/2010/main" val="38294532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15966E4-21D4-A2DA-F981-64A8F1339538}"/>
              </a:ext>
            </a:extLst>
          </p:cNvPr>
          <p:cNvSpPr txBox="1"/>
          <p:nvPr/>
        </p:nvSpPr>
        <p:spPr>
          <a:xfrm>
            <a:off x="4442691" y="0"/>
            <a:ext cx="4710546" cy="369332"/>
          </a:xfrm>
          <a:prstGeom prst="rect">
            <a:avLst/>
          </a:prstGeom>
          <a:noFill/>
        </p:spPr>
        <p:txBody>
          <a:bodyPr wrap="square" rtlCol="0">
            <a:spAutoFit/>
          </a:bodyPr>
          <a:lstStyle/>
          <a:p>
            <a:r>
              <a:rPr lang="fr-FR" b="1" u="sng" dirty="0"/>
              <a:t>Biodiversité – La stratégie d’évitement  </a:t>
            </a:r>
          </a:p>
        </p:txBody>
      </p:sp>
      <p:sp>
        <p:nvSpPr>
          <p:cNvPr id="4" name="ZoneTexte 3">
            <a:extLst>
              <a:ext uri="{FF2B5EF4-FFF2-40B4-BE49-F238E27FC236}">
                <a16:creationId xmlns:a16="http://schemas.microsoft.com/office/drawing/2014/main" id="{DC9EFA57-D3F7-1000-E093-1C7DDA8F2D38}"/>
              </a:ext>
            </a:extLst>
          </p:cNvPr>
          <p:cNvSpPr txBox="1"/>
          <p:nvPr/>
        </p:nvSpPr>
        <p:spPr>
          <a:xfrm>
            <a:off x="92364" y="942110"/>
            <a:ext cx="3435927" cy="5755422"/>
          </a:xfrm>
          <a:prstGeom prst="rect">
            <a:avLst/>
          </a:prstGeom>
          <a:noFill/>
        </p:spPr>
        <p:txBody>
          <a:bodyPr wrap="square" rtlCol="0">
            <a:spAutoFit/>
          </a:bodyPr>
          <a:lstStyle/>
          <a:p>
            <a:pPr marL="285750" indent="-285750">
              <a:buFont typeface="Wingdings" panose="05000000000000000000" pitchFamily="2" charset="2"/>
              <a:buChar char="q"/>
            </a:pPr>
            <a:r>
              <a:rPr lang="fr-FR" b="1" dirty="0"/>
              <a:t>L’évitement : </a:t>
            </a:r>
            <a:r>
              <a:rPr lang="fr-FR" dirty="0"/>
              <a:t>conception du projet pour épargner les zones sensibles dès le départ.</a:t>
            </a:r>
          </a:p>
          <a:p>
            <a:r>
              <a:rPr lang="fr-FR" dirty="0"/>
              <a:t> </a:t>
            </a:r>
          </a:p>
          <a:p>
            <a:pPr marL="285750" indent="-285750">
              <a:buFont typeface="Wingdings" panose="05000000000000000000" pitchFamily="2" charset="2"/>
              <a:buChar char="q"/>
            </a:pPr>
            <a:r>
              <a:rPr lang="fr-FR" b="1" dirty="0"/>
              <a:t>Réduction de l’emprise :</a:t>
            </a:r>
          </a:p>
          <a:p>
            <a:pPr marL="742950" lvl="1" indent="-285750">
              <a:buFont typeface="Wingdings" panose="05000000000000000000" pitchFamily="2" charset="2"/>
              <a:buChar char="ü"/>
            </a:pPr>
            <a:r>
              <a:rPr lang="fr-FR" sz="1600" dirty="0"/>
              <a:t>Zone d’étude initiale : </a:t>
            </a:r>
            <a:r>
              <a:rPr lang="fr-FR" sz="1600" b="1" dirty="0"/>
              <a:t>6,82 ha</a:t>
            </a:r>
            <a:r>
              <a:rPr lang="fr-FR" sz="1600" dirty="0"/>
              <a:t>. </a:t>
            </a:r>
          </a:p>
          <a:p>
            <a:pPr marL="742950" lvl="1" indent="-285750">
              <a:buFont typeface="Wingdings" panose="05000000000000000000" pitchFamily="2" charset="2"/>
              <a:buChar char="ü"/>
            </a:pPr>
            <a:r>
              <a:rPr lang="fr-FR" sz="1600" dirty="0"/>
              <a:t>Surface finalement extraite : </a:t>
            </a:r>
            <a:r>
              <a:rPr lang="fr-FR" sz="1600" b="1" dirty="0"/>
              <a:t>2,58 ha </a:t>
            </a:r>
            <a:r>
              <a:rPr lang="fr-FR" sz="1600" dirty="0"/>
              <a:t>dont 0,4 ha de carrière existante. </a:t>
            </a:r>
          </a:p>
          <a:p>
            <a:pPr marL="742950" lvl="1" indent="-285750">
              <a:buFont typeface="Wingdings" panose="05000000000000000000" pitchFamily="2" charset="2"/>
              <a:buChar char="ü"/>
            </a:pPr>
            <a:endParaRPr lang="fr-FR" sz="1600" dirty="0"/>
          </a:p>
          <a:p>
            <a:pPr lvl="1"/>
            <a:endParaRPr lang="fr-FR" sz="1600" dirty="0"/>
          </a:p>
          <a:p>
            <a:pPr marL="285750" indent="-285750">
              <a:buFont typeface="Wingdings" panose="05000000000000000000" pitchFamily="2" charset="2"/>
              <a:buChar char="q"/>
            </a:pPr>
            <a:r>
              <a:rPr lang="fr-FR" b="1" dirty="0"/>
              <a:t>Ce qui est préservé (sauvé) :</a:t>
            </a:r>
          </a:p>
          <a:p>
            <a:pPr marL="742950" lvl="1" indent="-285750">
              <a:buFont typeface="Wingdings" panose="05000000000000000000" pitchFamily="2" charset="2"/>
              <a:buChar char="ü"/>
            </a:pPr>
            <a:r>
              <a:rPr lang="fr-FR" sz="1600" dirty="0"/>
              <a:t>Flore : Evitement strict des secteurs boisés riches en Orchidées patrimoniales. </a:t>
            </a:r>
          </a:p>
          <a:p>
            <a:pPr marL="742950" lvl="1" indent="-285750">
              <a:buFont typeface="Wingdings" panose="05000000000000000000" pitchFamily="2" charset="2"/>
              <a:buChar char="ü"/>
            </a:pPr>
            <a:r>
              <a:rPr lang="fr-FR" sz="1600" dirty="0"/>
              <a:t>Faune : Conservation et mise en défens d’un gîte de Chauve-souris.</a:t>
            </a:r>
          </a:p>
          <a:p>
            <a:pPr marL="742950" lvl="1" indent="-285750">
              <a:buFont typeface="Wingdings" panose="05000000000000000000" pitchFamily="2" charset="2"/>
              <a:buChar char="ü"/>
            </a:pPr>
            <a:r>
              <a:rPr lang="fr-FR" sz="1600" dirty="0"/>
              <a:t>Habitats : Réutilisation des pistes et bâtiments existants pour ne pas artificialiser de nouveaux sols.</a:t>
            </a:r>
          </a:p>
        </p:txBody>
      </p:sp>
      <p:sp>
        <p:nvSpPr>
          <p:cNvPr id="6" name="Rectangle 5">
            <a:extLst>
              <a:ext uri="{FF2B5EF4-FFF2-40B4-BE49-F238E27FC236}">
                <a16:creationId xmlns:a16="http://schemas.microsoft.com/office/drawing/2014/main" id="{5A32B26A-73E9-07C4-3DE2-D4161302131F}"/>
              </a:ext>
            </a:extLst>
          </p:cNvPr>
          <p:cNvSpPr/>
          <p:nvPr/>
        </p:nvSpPr>
        <p:spPr>
          <a:xfrm>
            <a:off x="4442691" y="369332"/>
            <a:ext cx="960582" cy="4247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861581AC-A40B-9DD5-FD33-6C19ED952E4D}"/>
              </a:ext>
            </a:extLst>
          </p:cNvPr>
          <p:cNvPicPr>
            <a:picLocks noChangeAspect="1"/>
          </p:cNvPicPr>
          <p:nvPr/>
        </p:nvPicPr>
        <p:blipFill>
          <a:blip r:embed="rId2">
            <a:extLst>
              <a:ext uri="{28A0092B-C50C-407E-A947-70E740481C1C}">
                <a14:useLocalDpi xmlns:a14="http://schemas.microsoft.com/office/drawing/2010/main" val="0"/>
              </a:ext>
            </a:extLst>
          </a:blip>
          <a:srcRect l="53873"/>
          <a:stretch/>
        </p:blipFill>
        <p:spPr>
          <a:xfrm>
            <a:off x="71051" y="88030"/>
            <a:ext cx="541387" cy="371067"/>
          </a:xfrm>
          <a:prstGeom prst="rect">
            <a:avLst/>
          </a:prstGeom>
        </p:spPr>
      </p:pic>
      <p:pic>
        <p:nvPicPr>
          <p:cNvPr id="9" name="Image 8">
            <a:extLst>
              <a:ext uri="{FF2B5EF4-FFF2-40B4-BE49-F238E27FC236}">
                <a16:creationId xmlns:a16="http://schemas.microsoft.com/office/drawing/2014/main" id="{68D83E2F-2DC4-A2BC-DDE3-C730CCFE9BD3}"/>
              </a:ext>
            </a:extLst>
          </p:cNvPr>
          <p:cNvPicPr>
            <a:picLocks noChangeAspect="1"/>
          </p:cNvPicPr>
          <p:nvPr/>
        </p:nvPicPr>
        <p:blipFill>
          <a:blip r:embed="rId3"/>
          <a:stretch>
            <a:fillRect/>
          </a:stretch>
        </p:blipFill>
        <p:spPr>
          <a:xfrm>
            <a:off x="4064348" y="459097"/>
            <a:ext cx="4499238" cy="6358679"/>
          </a:xfrm>
          <a:prstGeom prst="rect">
            <a:avLst/>
          </a:prstGeom>
        </p:spPr>
      </p:pic>
      <p:sp>
        <p:nvSpPr>
          <p:cNvPr id="5" name="Rectangle 4">
            <a:extLst>
              <a:ext uri="{FF2B5EF4-FFF2-40B4-BE49-F238E27FC236}">
                <a16:creationId xmlns:a16="http://schemas.microsoft.com/office/drawing/2014/main" id="{2E8FBFA7-7CF4-6CA3-B21F-6526F89E6BE8}"/>
              </a:ext>
            </a:extLst>
          </p:cNvPr>
          <p:cNvSpPr/>
          <p:nvPr/>
        </p:nvSpPr>
        <p:spPr>
          <a:xfrm>
            <a:off x="4064347" y="487048"/>
            <a:ext cx="1177503" cy="468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space réservé du numéro de diapositive 9">
            <a:extLst>
              <a:ext uri="{FF2B5EF4-FFF2-40B4-BE49-F238E27FC236}">
                <a16:creationId xmlns:a16="http://schemas.microsoft.com/office/drawing/2014/main" id="{5AB1C092-57AB-8268-505C-030FFC0A1DEA}"/>
              </a:ext>
            </a:extLst>
          </p:cNvPr>
          <p:cNvSpPr>
            <a:spLocks noGrp="1"/>
          </p:cNvSpPr>
          <p:nvPr>
            <p:ph type="sldNum" sz="quarter" idx="12"/>
          </p:nvPr>
        </p:nvSpPr>
        <p:spPr/>
        <p:txBody>
          <a:bodyPr/>
          <a:lstStyle/>
          <a:p>
            <a:fld id="{B89029C3-015E-4F01-859F-E20F5DA51342}" type="slidenum">
              <a:rPr lang="fr-FR" smtClean="0"/>
              <a:t>40</a:t>
            </a:fld>
            <a:endParaRPr lang="fr-FR"/>
          </a:p>
        </p:txBody>
      </p:sp>
    </p:spTree>
    <p:extLst>
      <p:ext uri="{BB962C8B-B14F-4D97-AF65-F5344CB8AC3E}">
        <p14:creationId xmlns:p14="http://schemas.microsoft.com/office/powerpoint/2010/main" val="11096844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8CD145B-79F8-37C9-0C01-59E71664C75A}"/>
              </a:ext>
            </a:extLst>
          </p:cNvPr>
          <p:cNvSpPr/>
          <p:nvPr/>
        </p:nvSpPr>
        <p:spPr>
          <a:xfrm>
            <a:off x="77077" y="775855"/>
            <a:ext cx="3195010" cy="5845662"/>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3D208F51-60A2-F79A-2F90-1780DEE433EB}"/>
              </a:ext>
            </a:extLst>
          </p:cNvPr>
          <p:cNvSpPr txBox="1"/>
          <p:nvPr/>
        </p:nvSpPr>
        <p:spPr>
          <a:xfrm>
            <a:off x="4222173" y="0"/>
            <a:ext cx="5698509" cy="369332"/>
          </a:xfrm>
          <a:prstGeom prst="rect">
            <a:avLst/>
          </a:prstGeom>
          <a:noFill/>
        </p:spPr>
        <p:txBody>
          <a:bodyPr wrap="square" rtlCol="0">
            <a:spAutoFit/>
          </a:bodyPr>
          <a:lstStyle/>
          <a:p>
            <a:r>
              <a:rPr lang="fr-FR" b="1" u="sng" dirty="0"/>
              <a:t>Enjeux paysagers : carrière visible de loin dans le paysage </a:t>
            </a:r>
          </a:p>
        </p:txBody>
      </p:sp>
      <p:pic>
        <p:nvPicPr>
          <p:cNvPr id="5" name="Image 4">
            <a:extLst>
              <a:ext uri="{FF2B5EF4-FFF2-40B4-BE49-F238E27FC236}">
                <a16:creationId xmlns:a16="http://schemas.microsoft.com/office/drawing/2014/main" id="{8A5E61D3-9EBA-13ED-EAD3-76869E8EE68C}"/>
              </a:ext>
            </a:extLst>
          </p:cNvPr>
          <p:cNvPicPr>
            <a:picLocks noChangeAspect="1"/>
          </p:cNvPicPr>
          <p:nvPr/>
        </p:nvPicPr>
        <p:blipFill>
          <a:blip r:embed="rId2"/>
          <a:stretch>
            <a:fillRect/>
          </a:stretch>
        </p:blipFill>
        <p:spPr>
          <a:xfrm>
            <a:off x="3278138" y="675646"/>
            <a:ext cx="8655243" cy="6096301"/>
          </a:xfrm>
          <a:prstGeom prst="rect">
            <a:avLst/>
          </a:prstGeom>
        </p:spPr>
      </p:pic>
      <p:sp>
        <p:nvSpPr>
          <p:cNvPr id="6" name="ZoneTexte 5">
            <a:extLst>
              <a:ext uri="{FF2B5EF4-FFF2-40B4-BE49-F238E27FC236}">
                <a16:creationId xmlns:a16="http://schemas.microsoft.com/office/drawing/2014/main" id="{4AA0A039-F75B-A864-4040-5F67544CB2DA}"/>
              </a:ext>
            </a:extLst>
          </p:cNvPr>
          <p:cNvSpPr txBox="1"/>
          <p:nvPr/>
        </p:nvSpPr>
        <p:spPr>
          <a:xfrm>
            <a:off x="221674" y="2056686"/>
            <a:ext cx="3056464" cy="4524315"/>
          </a:xfrm>
          <a:prstGeom prst="rect">
            <a:avLst/>
          </a:prstGeom>
          <a:noFill/>
        </p:spPr>
        <p:txBody>
          <a:bodyPr wrap="square" rtlCol="0">
            <a:spAutoFit/>
          </a:bodyPr>
          <a:lstStyle/>
          <a:p>
            <a:r>
              <a:rPr lang="fr-FR" dirty="0">
                <a:solidFill>
                  <a:schemeClr val="bg1"/>
                </a:solidFill>
              </a:rPr>
              <a:t>D’après l’étude, la carrière de Taussac est soumise à des relations de </a:t>
            </a:r>
            <a:r>
              <a:rPr lang="fr-FR" dirty="0" err="1">
                <a:solidFill>
                  <a:schemeClr val="bg1"/>
                </a:solidFill>
              </a:rPr>
              <a:t>covisibilité</a:t>
            </a:r>
            <a:r>
              <a:rPr lang="fr-FR" dirty="0">
                <a:solidFill>
                  <a:schemeClr val="bg1"/>
                </a:solidFill>
              </a:rPr>
              <a:t>: </a:t>
            </a:r>
          </a:p>
          <a:p>
            <a:endParaRPr lang="fr-FR" dirty="0">
              <a:solidFill>
                <a:schemeClr val="bg1"/>
              </a:solidFill>
            </a:endParaRPr>
          </a:p>
          <a:p>
            <a:r>
              <a:rPr lang="fr-FR" dirty="0">
                <a:solidFill>
                  <a:schemeClr val="bg1"/>
                </a:solidFill>
              </a:rPr>
              <a:t>Les vues rapprochées depuis les hameaux attenant (hameau de Peyrat)</a:t>
            </a:r>
          </a:p>
          <a:p>
            <a:endParaRPr lang="fr-FR" dirty="0">
              <a:solidFill>
                <a:schemeClr val="bg1"/>
              </a:solidFill>
            </a:endParaRPr>
          </a:p>
          <a:p>
            <a:r>
              <a:rPr lang="fr-FR" dirty="0">
                <a:solidFill>
                  <a:schemeClr val="bg1"/>
                </a:solidFill>
              </a:rPr>
              <a:t>Les vues lointaines depuis les villages ou hameaux éloignés, et les principaux axes de communication (centre de Taussac et     hameau de </a:t>
            </a:r>
            <a:r>
              <a:rPr lang="fr-FR" dirty="0" err="1">
                <a:solidFill>
                  <a:schemeClr val="bg1"/>
                </a:solidFill>
              </a:rPr>
              <a:t>Languebrousse</a:t>
            </a:r>
            <a:r>
              <a:rPr lang="fr-FR" dirty="0">
                <a:solidFill>
                  <a:schemeClr val="bg1"/>
                </a:solidFill>
              </a:rPr>
              <a:t> )</a:t>
            </a:r>
          </a:p>
          <a:p>
            <a:pPr marL="285750" indent="-285750">
              <a:buFont typeface="Arial" panose="020B0604020202020204" pitchFamily="34" charset="0"/>
              <a:buChar char="•"/>
            </a:pPr>
            <a:endParaRPr lang="fr-FR" dirty="0"/>
          </a:p>
          <a:p>
            <a:endParaRPr lang="fr-FR" dirty="0"/>
          </a:p>
        </p:txBody>
      </p:sp>
      <p:pic>
        <p:nvPicPr>
          <p:cNvPr id="4" name="Image 3">
            <a:extLst>
              <a:ext uri="{FF2B5EF4-FFF2-40B4-BE49-F238E27FC236}">
                <a16:creationId xmlns:a16="http://schemas.microsoft.com/office/drawing/2014/main" id="{FDFC410D-C412-21D5-2237-35F3DEF0339B}"/>
              </a:ext>
            </a:extLst>
          </p:cNvPr>
          <p:cNvPicPr>
            <a:picLocks noChangeAspect="1"/>
          </p:cNvPicPr>
          <p:nvPr/>
        </p:nvPicPr>
        <p:blipFill>
          <a:blip r:embed="rId3">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sp>
        <p:nvSpPr>
          <p:cNvPr id="2" name="ZoneTexte 1">
            <a:extLst>
              <a:ext uri="{FF2B5EF4-FFF2-40B4-BE49-F238E27FC236}">
                <a16:creationId xmlns:a16="http://schemas.microsoft.com/office/drawing/2014/main" id="{C385D547-D72A-2369-F5BD-7B819B245C58}"/>
              </a:ext>
            </a:extLst>
          </p:cNvPr>
          <p:cNvSpPr txBox="1"/>
          <p:nvPr/>
        </p:nvSpPr>
        <p:spPr>
          <a:xfrm>
            <a:off x="193964" y="775855"/>
            <a:ext cx="2669309" cy="1200329"/>
          </a:xfrm>
          <a:prstGeom prst="rect">
            <a:avLst/>
          </a:prstGeom>
          <a:noFill/>
        </p:spPr>
        <p:txBody>
          <a:bodyPr wrap="square" rtlCol="0">
            <a:spAutoFit/>
          </a:bodyPr>
          <a:lstStyle/>
          <a:p>
            <a:r>
              <a:rPr lang="fr-FR" dirty="0">
                <a:solidFill>
                  <a:schemeClr val="bg1"/>
                </a:solidFill>
              </a:rPr>
              <a:t>Dans le cadre du projet, une étude paysagère a été réalisé par une paysagiste concepteur, Lisa TESNIERE.</a:t>
            </a:r>
          </a:p>
        </p:txBody>
      </p:sp>
      <p:sp>
        <p:nvSpPr>
          <p:cNvPr id="10" name="Espace réservé du numéro de diapositive 9">
            <a:extLst>
              <a:ext uri="{FF2B5EF4-FFF2-40B4-BE49-F238E27FC236}">
                <a16:creationId xmlns:a16="http://schemas.microsoft.com/office/drawing/2014/main" id="{335E85C2-81A6-1893-BF00-D9AB15BC3464}"/>
              </a:ext>
            </a:extLst>
          </p:cNvPr>
          <p:cNvSpPr>
            <a:spLocks noGrp="1"/>
          </p:cNvSpPr>
          <p:nvPr>
            <p:ph type="sldNum" sz="quarter" idx="12"/>
          </p:nvPr>
        </p:nvSpPr>
        <p:spPr>
          <a:xfrm>
            <a:off x="9525000" y="6492875"/>
            <a:ext cx="2743200" cy="365125"/>
          </a:xfrm>
        </p:spPr>
        <p:txBody>
          <a:bodyPr/>
          <a:lstStyle/>
          <a:p>
            <a:fld id="{B89029C3-015E-4F01-859F-E20F5DA51342}" type="slidenum">
              <a:rPr lang="fr-FR" smtClean="0"/>
              <a:t>41</a:t>
            </a:fld>
            <a:endParaRPr lang="fr-FR" dirty="0"/>
          </a:p>
        </p:txBody>
      </p:sp>
    </p:spTree>
    <p:extLst>
      <p:ext uri="{BB962C8B-B14F-4D97-AF65-F5344CB8AC3E}">
        <p14:creationId xmlns:p14="http://schemas.microsoft.com/office/powerpoint/2010/main" val="12339757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67A1DD2-51DA-B364-AC05-4526E004A4B8}"/>
              </a:ext>
            </a:extLst>
          </p:cNvPr>
          <p:cNvPicPr>
            <a:picLocks noChangeAspect="1"/>
          </p:cNvPicPr>
          <p:nvPr/>
        </p:nvPicPr>
        <p:blipFill>
          <a:blip r:embed="rId2"/>
          <a:stretch>
            <a:fillRect/>
          </a:stretch>
        </p:blipFill>
        <p:spPr>
          <a:xfrm>
            <a:off x="2717419" y="675646"/>
            <a:ext cx="8874270" cy="6058462"/>
          </a:xfrm>
          <a:prstGeom prst="rect">
            <a:avLst/>
          </a:prstGeom>
        </p:spPr>
      </p:pic>
      <p:sp>
        <p:nvSpPr>
          <p:cNvPr id="6" name="ZoneTexte 5">
            <a:extLst>
              <a:ext uri="{FF2B5EF4-FFF2-40B4-BE49-F238E27FC236}">
                <a16:creationId xmlns:a16="http://schemas.microsoft.com/office/drawing/2014/main" id="{A38ADB3F-50C4-76C2-D645-1D54FF6D90D1}"/>
              </a:ext>
            </a:extLst>
          </p:cNvPr>
          <p:cNvSpPr txBox="1"/>
          <p:nvPr/>
        </p:nvSpPr>
        <p:spPr>
          <a:xfrm>
            <a:off x="4092864" y="0"/>
            <a:ext cx="5698509" cy="369332"/>
          </a:xfrm>
          <a:prstGeom prst="rect">
            <a:avLst/>
          </a:prstGeom>
          <a:noFill/>
        </p:spPr>
        <p:txBody>
          <a:bodyPr wrap="square" rtlCol="0">
            <a:spAutoFit/>
          </a:bodyPr>
          <a:lstStyle/>
          <a:p>
            <a:r>
              <a:rPr lang="fr-FR" b="1" u="sng" dirty="0"/>
              <a:t>Enjeux paysagers : carrière visible de loin dans le paysage </a:t>
            </a:r>
          </a:p>
        </p:txBody>
      </p:sp>
      <p:pic>
        <p:nvPicPr>
          <p:cNvPr id="3" name="Image 2">
            <a:extLst>
              <a:ext uri="{FF2B5EF4-FFF2-40B4-BE49-F238E27FC236}">
                <a16:creationId xmlns:a16="http://schemas.microsoft.com/office/drawing/2014/main" id="{B6F548C9-4ECA-AA12-71E9-2C64AEC728C6}"/>
              </a:ext>
            </a:extLst>
          </p:cNvPr>
          <p:cNvPicPr>
            <a:picLocks noChangeAspect="1"/>
          </p:cNvPicPr>
          <p:nvPr/>
        </p:nvPicPr>
        <p:blipFill>
          <a:blip r:embed="rId3">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sp>
        <p:nvSpPr>
          <p:cNvPr id="7" name="Espace réservé du numéro de diapositive 6">
            <a:extLst>
              <a:ext uri="{FF2B5EF4-FFF2-40B4-BE49-F238E27FC236}">
                <a16:creationId xmlns:a16="http://schemas.microsoft.com/office/drawing/2014/main" id="{92095518-4E8E-4DA1-F915-920DA5BCD8B3}"/>
              </a:ext>
            </a:extLst>
          </p:cNvPr>
          <p:cNvSpPr>
            <a:spLocks noGrp="1"/>
          </p:cNvSpPr>
          <p:nvPr>
            <p:ph type="sldNum" sz="quarter" idx="12"/>
          </p:nvPr>
        </p:nvSpPr>
        <p:spPr>
          <a:xfrm>
            <a:off x="9312349" y="6551545"/>
            <a:ext cx="2743200" cy="365125"/>
          </a:xfrm>
        </p:spPr>
        <p:txBody>
          <a:bodyPr/>
          <a:lstStyle/>
          <a:p>
            <a:fld id="{B89029C3-015E-4F01-859F-E20F5DA51342}" type="slidenum">
              <a:rPr lang="fr-FR" smtClean="0"/>
              <a:t>42</a:t>
            </a:fld>
            <a:endParaRPr lang="fr-FR" dirty="0"/>
          </a:p>
        </p:txBody>
      </p:sp>
    </p:spTree>
    <p:extLst>
      <p:ext uri="{BB962C8B-B14F-4D97-AF65-F5344CB8AC3E}">
        <p14:creationId xmlns:p14="http://schemas.microsoft.com/office/powerpoint/2010/main" val="21614676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A122E2A-3DF1-2356-0D8F-F238A9A29803}"/>
              </a:ext>
            </a:extLst>
          </p:cNvPr>
          <p:cNvPicPr>
            <a:picLocks noChangeAspect="1"/>
          </p:cNvPicPr>
          <p:nvPr/>
        </p:nvPicPr>
        <p:blipFill>
          <a:blip r:embed="rId2"/>
          <a:stretch>
            <a:fillRect/>
          </a:stretch>
        </p:blipFill>
        <p:spPr>
          <a:xfrm>
            <a:off x="3322305" y="32676"/>
            <a:ext cx="5311331" cy="6833686"/>
          </a:xfrm>
          <a:prstGeom prst="rect">
            <a:avLst/>
          </a:prstGeom>
        </p:spPr>
      </p:pic>
      <p:pic>
        <p:nvPicPr>
          <p:cNvPr id="4" name="Image 3">
            <a:extLst>
              <a:ext uri="{FF2B5EF4-FFF2-40B4-BE49-F238E27FC236}">
                <a16:creationId xmlns:a16="http://schemas.microsoft.com/office/drawing/2014/main" id="{ECBFA302-F76C-B30C-AFD2-E9C8D2183804}"/>
              </a:ext>
            </a:extLst>
          </p:cNvPr>
          <p:cNvPicPr>
            <a:picLocks noChangeAspect="1"/>
          </p:cNvPicPr>
          <p:nvPr/>
        </p:nvPicPr>
        <p:blipFill>
          <a:blip r:embed="rId3">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sp>
        <p:nvSpPr>
          <p:cNvPr id="6" name="Espace réservé du numéro de diapositive 5">
            <a:extLst>
              <a:ext uri="{FF2B5EF4-FFF2-40B4-BE49-F238E27FC236}">
                <a16:creationId xmlns:a16="http://schemas.microsoft.com/office/drawing/2014/main" id="{530743F2-8156-01F7-D3AD-830E02DEC7AA}"/>
              </a:ext>
            </a:extLst>
          </p:cNvPr>
          <p:cNvSpPr>
            <a:spLocks noGrp="1"/>
          </p:cNvSpPr>
          <p:nvPr>
            <p:ph type="sldNum" sz="quarter" idx="12"/>
          </p:nvPr>
        </p:nvSpPr>
        <p:spPr/>
        <p:txBody>
          <a:bodyPr/>
          <a:lstStyle/>
          <a:p>
            <a:fld id="{B89029C3-015E-4F01-859F-E20F5DA51342}" type="slidenum">
              <a:rPr lang="fr-FR" smtClean="0"/>
              <a:t>43</a:t>
            </a:fld>
            <a:endParaRPr lang="fr-FR"/>
          </a:p>
        </p:txBody>
      </p:sp>
    </p:spTree>
    <p:extLst>
      <p:ext uri="{BB962C8B-B14F-4D97-AF65-F5344CB8AC3E}">
        <p14:creationId xmlns:p14="http://schemas.microsoft.com/office/powerpoint/2010/main" val="28409992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59CC0C1-07F1-D7A5-0287-E16F0927D660}"/>
              </a:ext>
            </a:extLst>
          </p:cNvPr>
          <p:cNvPicPr>
            <a:picLocks noChangeAspect="1"/>
          </p:cNvPicPr>
          <p:nvPr/>
        </p:nvPicPr>
        <p:blipFill>
          <a:blip r:embed="rId2"/>
          <a:stretch>
            <a:fillRect/>
          </a:stretch>
        </p:blipFill>
        <p:spPr>
          <a:xfrm>
            <a:off x="6561558" y="369331"/>
            <a:ext cx="4854585" cy="6445989"/>
          </a:xfrm>
          <a:prstGeom prst="rect">
            <a:avLst/>
          </a:prstGeom>
        </p:spPr>
      </p:pic>
      <p:sp>
        <p:nvSpPr>
          <p:cNvPr id="4" name="ZoneTexte 3">
            <a:extLst>
              <a:ext uri="{FF2B5EF4-FFF2-40B4-BE49-F238E27FC236}">
                <a16:creationId xmlns:a16="http://schemas.microsoft.com/office/drawing/2014/main" id="{3DF3AD6F-360E-B326-3889-02D5F42826D5}"/>
              </a:ext>
            </a:extLst>
          </p:cNvPr>
          <p:cNvSpPr txBox="1"/>
          <p:nvPr/>
        </p:nvSpPr>
        <p:spPr>
          <a:xfrm>
            <a:off x="4747492" y="0"/>
            <a:ext cx="5440218" cy="369332"/>
          </a:xfrm>
          <a:prstGeom prst="rect">
            <a:avLst/>
          </a:prstGeom>
          <a:noFill/>
        </p:spPr>
        <p:txBody>
          <a:bodyPr wrap="square" rtlCol="0">
            <a:spAutoFit/>
          </a:bodyPr>
          <a:lstStyle/>
          <a:p>
            <a:r>
              <a:rPr lang="fr-FR" b="1" u="sng" dirty="0"/>
              <a:t>Le paysage – Vue rapprochée</a:t>
            </a:r>
          </a:p>
        </p:txBody>
      </p:sp>
      <p:sp>
        <p:nvSpPr>
          <p:cNvPr id="5" name="ZoneTexte 4">
            <a:extLst>
              <a:ext uri="{FF2B5EF4-FFF2-40B4-BE49-F238E27FC236}">
                <a16:creationId xmlns:a16="http://schemas.microsoft.com/office/drawing/2014/main" id="{8687A201-B1AB-D413-9134-BADE8B9AD838}"/>
              </a:ext>
            </a:extLst>
          </p:cNvPr>
          <p:cNvSpPr txBox="1"/>
          <p:nvPr/>
        </p:nvSpPr>
        <p:spPr>
          <a:xfrm>
            <a:off x="120072" y="692727"/>
            <a:ext cx="5966691" cy="4370427"/>
          </a:xfrm>
          <a:prstGeom prst="rect">
            <a:avLst/>
          </a:prstGeom>
          <a:noFill/>
        </p:spPr>
        <p:txBody>
          <a:bodyPr wrap="square" rtlCol="0">
            <a:spAutoFit/>
          </a:bodyPr>
          <a:lstStyle/>
          <a:p>
            <a:pPr marL="285750" indent="-285750">
              <a:buFont typeface="Wingdings" panose="05000000000000000000" pitchFamily="2" charset="2"/>
              <a:buChar char="q"/>
            </a:pPr>
            <a:r>
              <a:rPr lang="fr-FR" b="1" dirty="0"/>
              <a:t>Le principe : </a:t>
            </a:r>
            <a:r>
              <a:rPr lang="fr-FR" dirty="0"/>
              <a:t>Masquer la vue depuis la RD 900 et le hameau du Peyrat.</a:t>
            </a:r>
          </a:p>
          <a:p>
            <a:endParaRPr lang="fr-FR" dirty="0"/>
          </a:p>
          <a:p>
            <a:pPr marL="285750" indent="-285750">
              <a:buFont typeface="Wingdings" panose="05000000000000000000" pitchFamily="2" charset="2"/>
              <a:buChar char="q"/>
            </a:pPr>
            <a:r>
              <a:rPr lang="fr-FR" b="1" dirty="0"/>
              <a:t>La solution technique : Création d’une « Haie Ondulée »</a:t>
            </a:r>
          </a:p>
          <a:p>
            <a:pPr marL="742950" lvl="1" indent="-285750">
              <a:buFont typeface="Wingdings" panose="05000000000000000000" pitchFamily="2" charset="2"/>
              <a:buChar char="ü"/>
            </a:pPr>
            <a:r>
              <a:rPr lang="fr-FR" sz="1600" dirty="0"/>
              <a:t>Position : En limite Sud (partie basse), le long de la route.</a:t>
            </a:r>
          </a:p>
          <a:p>
            <a:pPr marL="742950" lvl="1" indent="-285750">
              <a:buFont typeface="Wingdings" panose="05000000000000000000" pitchFamily="2" charset="2"/>
              <a:buChar char="ü"/>
            </a:pPr>
            <a:r>
              <a:rPr lang="fr-FR" sz="1600" dirty="0"/>
              <a:t>Longueur : 280 mètres linéaires.</a:t>
            </a:r>
          </a:p>
          <a:p>
            <a:pPr marL="742950" lvl="1" indent="-285750">
              <a:buFont typeface="Wingdings" panose="05000000000000000000" pitchFamily="2" charset="2"/>
              <a:buChar char="ü"/>
            </a:pPr>
            <a:r>
              <a:rPr lang="fr-FR" sz="1600" dirty="0"/>
              <a:t>Composition dense : Plantation sur 2 rangs en quinconce pour l’opacité.</a:t>
            </a:r>
          </a:p>
          <a:p>
            <a:pPr marL="285750" indent="-285750">
              <a:buFont typeface="Wingdings" panose="05000000000000000000" pitchFamily="2" charset="2"/>
              <a:buChar char="q"/>
            </a:pPr>
            <a:r>
              <a:rPr lang="fr-FR" b="1" dirty="0"/>
              <a:t>Qualité des plantations (Garantie de reprise) : </a:t>
            </a:r>
          </a:p>
          <a:p>
            <a:pPr marL="742950" lvl="1" indent="-285750">
              <a:buFont typeface="Wingdings" panose="05000000000000000000" pitchFamily="2" charset="2"/>
              <a:buChar char="ü"/>
            </a:pPr>
            <a:r>
              <a:rPr lang="fr-FR" sz="1600" dirty="0"/>
              <a:t>Utilisation de végétaux locaux (label « Végétal Local ») adaptés au climat.</a:t>
            </a:r>
          </a:p>
          <a:p>
            <a:pPr marL="742950" lvl="1" indent="-285750">
              <a:buFont typeface="Wingdings" panose="05000000000000000000" pitchFamily="2" charset="2"/>
              <a:buChar char="ü"/>
            </a:pPr>
            <a:r>
              <a:rPr lang="fr-FR" sz="1600" dirty="0"/>
              <a:t>Plantation d’arbres de haute tige dès le départ pour un effet écran efficace en seulement 2 à 3 ans. </a:t>
            </a:r>
          </a:p>
          <a:p>
            <a:pPr marL="285750" indent="-285750">
              <a:buFont typeface="Wingdings" panose="05000000000000000000" pitchFamily="2" charset="2"/>
              <a:buChar char="ü"/>
            </a:pPr>
            <a:endParaRPr lang="fr-FR" sz="1600" dirty="0"/>
          </a:p>
          <a:p>
            <a:endParaRPr lang="fr-FR" dirty="0"/>
          </a:p>
          <a:p>
            <a:endParaRPr lang="fr-FR" dirty="0"/>
          </a:p>
        </p:txBody>
      </p:sp>
      <p:pic>
        <p:nvPicPr>
          <p:cNvPr id="6" name="Image 5">
            <a:extLst>
              <a:ext uri="{FF2B5EF4-FFF2-40B4-BE49-F238E27FC236}">
                <a16:creationId xmlns:a16="http://schemas.microsoft.com/office/drawing/2014/main" id="{40011D31-E3A3-0715-3E87-A9116F741B8A}"/>
              </a:ext>
            </a:extLst>
          </p:cNvPr>
          <p:cNvPicPr>
            <a:picLocks noChangeAspect="1"/>
          </p:cNvPicPr>
          <p:nvPr/>
        </p:nvPicPr>
        <p:blipFill>
          <a:blip r:embed="rId3">
            <a:extLst>
              <a:ext uri="{28A0092B-C50C-407E-A947-70E740481C1C}">
                <a14:useLocalDpi xmlns:a14="http://schemas.microsoft.com/office/drawing/2010/main" val="0"/>
              </a:ext>
            </a:extLst>
          </a:blip>
          <a:srcRect l="53873"/>
          <a:stretch/>
        </p:blipFill>
        <p:spPr>
          <a:xfrm>
            <a:off x="71051" y="88030"/>
            <a:ext cx="541387" cy="371067"/>
          </a:xfrm>
          <a:prstGeom prst="rect">
            <a:avLst/>
          </a:prstGeom>
        </p:spPr>
      </p:pic>
      <p:sp>
        <p:nvSpPr>
          <p:cNvPr id="7" name="Espace réservé du numéro de diapositive 6">
            <a:extLst>
              <a:ext uri="{FF2B5EF4-FFF2-40B4-BE49-F238E27FC236}">
                <a16:creationId xmlns:a16="http://schemas.microsoft.com/office/drawing/2014/main" id="{32A29007-2AB2-C856-1FF2-9BC97415425E}"/>
              </a:ext>
            </a:extLst>
          </p:cNvPr>
          <p:cNvSpPr>
            <a:spLocks noGrp="1"/>
          </p:cNvSpPr>
          <p:nvPr>
            <p:ph type="sldNum" sz="quarter" idx="12"/>
          </p:nvPr>
        </p:nvSpPr>
        <p:spPr>
          <a:xfrm>
            <a:off x="9147738" y="6450195"/>
            <a:ext cx="2743200" cy="365125"/>
          </a:xfrm>
        </p:spPr>
        <p:txBody>
          <a:bodyPr/>
          <a:lstStyle/>
          <a:p>
            <a:fld id="{B89029C3-015E-4F01-859F-E20F5DA51342}" type="slidenum">
              <a:rPr lang="fr-FR" smtClean="0"/>
              <a:t>44</a:t>
            </a:fld>
            <a:endParaRPr lang="fr-FR" dirty="0"/>
          </a:p>
        </p:txBody>
      </p:sp>
    </p:spTree>
    <p:extLst>
      <p:ext uri="{BB962C8B-B14F-4D97-AF65-F5344CB8AC3E}">
        <p14:creationId xmlns:p14="http://schemas.microsoft.com/office/powerpoint/2010/main" val="22690155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C7B36147-375F-E0A1-52A8-6F5C6D402119}"/>
              </a:ext>
            </a:extLst>
          </p:cNvPr>
          <p:cNvSpPr txBox="1"/>
          <p:nvPr/>
        </p:nvSpPr>
        <p:spPr>
          <a:xfrm>
            <a:off x="4747492" y="0"/>
            <a:ext cx="5440218" cy="369332"/>
          </a:xfrm>
          <a:prstGeom prst="rect">
            <a:avLst/>
          </a:prstGeom>
          <a:noFill/>
        </p:spPr>
        <p:txBody>
          <a:bodyPr wrap="square" rtlCol="0">
            <a:spAutoFit/>
          </a:bodyPr>
          <a:lstStyle/>
          <a:p>
            <a:r>
              <a:rPr lang="fr-FR" b="1" u="sng" dirty="0"/>
              <a:t>Le paysage – Vue lointaine</a:t>
            </a:r>
          </a:p>
        </p:txBody>
      </p:sp>
      <p:pic>
        <p:nvPicPr>
          <p:cNvPr id="5" name="Image 4">
            <a:extLst>
              <a:ext uri="{FF2B5EF4-FFF2-40B4-BE49-F238E27FC236}">
                <a16:creationId xmlns:a16="http://schemas.microsoft.com/office/drawing/2014/main" id="{1E40D60D-7992-5627-D1EE-C00591E086F3}"/>
              </a:ext>
            </a:extLst>
          </p:cNvPr>
          <p:cNvPicPr>
            <a:picLocks noChangeAspect="1"/>
          </p:cNvPicPr>
          <p:nvPr/>
        </p:nvPicPr>
        <p:blipFill>
          <a:blip r:embed="rId2"/>
          <a:stretch>
            <a:fillRect/>
          </a:stretch>
        </p:blipFill>
        <p:spPr>
          <a:xfrm>
            <a:off x="6430122" y="372594"/>
            <a:ext cx="4829005" cy="6476170"/>
          </a:xfrm>
          <a:prstGeom prst="rect">
            <a:avLst/>
          </a:prstGeom>
        </p:spPr>
      </p:pic>
      <p:sp>
        <p:nvSpPr>
          <p:cNvPr id="6" name="ZoneTexte 5">
            <a:extLst>
              <a:ext uri="{FF2B5EF4-FFF2-40B4-BE49-F238E27FC236}">
                <a16:creationId xmlns:a16="http://schemas.microsoft.com/office/drawing/2014/main" id="{4B0D7953-AC91-43CE-EC48-7D61DAD038D9}"/>
              </a:ext>
            </a:extLst>
          </p:cNvPr>
          <p:cNvSpPr txBox="1"/>
          <p:nvPr/>
        </p:nvSpPr>
        <p:spPr>
          <a:xfrm>
            <a:off x="286327" y="785091"/>
            <a:ext cx="5652655" cy="4493538"/>
          </a:xfrm>
          <a:prstGeom prst="rect">
            <a:avLst/>
          </a:prstGeom>
          <a:noFill/>
        </p:spPr>
        <p:txBody>
          <a:bodyPr wrap="square" rtlCol="0">
            <a:spAutoFit/>
          </a:bodyPr>
          <a:lstStyle/>
          <a:p>
            <a:pPr marL="285750" indent="-285750">
              <a:buFont typeface="Wingdings" panose="05000000000000000000" pitchFamily="2" charset="2"/>
              <a:buChar char="q"/>
            </a:pPr>
            <a:r>
              <a:rPr lang="fr-FR" b="1" dirty="0"/>
              <a:t>Le contexte visuel (Effet balcon) : </a:t>
            </a:r>
          </a:p>
          <a:p>
            <a:pPr marL="742950" lvl="1" indent="-285750">
              <a:buFont typeface="Wingdings" panose="05000000000000000000" pitchFamily="2" charset="2"/>
              <a:buChar char="ü"/>
            </a:pPr>
            <a:r>
              <a:rPr lang="fr-FR" sz="1600" dirty="0"/>
              <a:t>Vues lointaines identifiées depuis Taussac (bourg) et </a:t>
            </a:r>
            <a:r>
              <a:rPr lang="fr-FR" sz="1600" dirty="0" err="1"/>
              <a:t>Languebrousse</a:t>
            </a:r>
            <a:r>
              <a:rPr lang="fr-FR" sz="1600" dirty="0"/>
              <a:t>.</a:t>
            </a:r>
          </a:p>
          <a:p>
            <a:pPr marL="742950" lvl="1" indent="-285750">
              <a:buFont typeface="Wingdings" panose="05000000000000000000" pitchFamily="2" charset="2"/>
              <a:buChar char="ü"/>
            </a:pPr>
            <a:r>
              <a:rPr lang="fr-FR" sz="1600" dirty="0"/>
              <a:t>Distance de recul importante : environ 2,5 à 3 km à vol d’oiseau.</a:t>
            </a:r>
          </a:p>
          <a:p>
            <a:endParaRPr lang="fr-FR" dirty="0"/>
          </a:p>
          <a:p>
            <a:pPr marL="285750" indent="-285750">
              <a:buFont typeface="Wingdings" panose="05000000000000000000" pitchFamily="2" charset="2"/>
              <a:buChar char="q"/>
            </a:pPr>
            <a:r>
              <a:rPr lang="fr-FR" b="1" dirty="0"/>
              <a:t>Pourquoi la carrière s’intègre-t-elle ?</a:t>
            </a:r>
          </a:p>
          <a:p>
            <a:pPr marL="742950" lvl="1" indent="-285750">
              <a:buFont typeface="Wingdings" panose="05000000000000000000" pitchFamily="2" charset="2"/>
              <a:buChar char="ü"/>
            </a:pPr>
            <a:r>
              <a:rPr lang="fr-FR" sz="1600" dirty="0"/>
              <a:t>Maintien du cadre boisé : Conservation stricte des boisements périphériques existants (au Nord et au Sud) qui forment un « écran » visuel naturel. </a:t>
            </a:r>
          </a:p>
          <a:p>
            <a:pPr marL="742950" lvl="1" indent="-285750">
              <a:buFont typeface="Wingdings" panose="05000000000000000000" pitchFamily="2" charset="2"/>
              <a:buChar char="ü"/>
            </a:pPr>
            <a:r>
              <a:rPr lang="fr-FR" sz="1600" dirty="0"/>
              <a:t>Topographie : le projet s’inscrit dans un paysage déjà </a:t>
            </a:r>
            <a:r>
              <a:rPr lang="fr-FR" sz="1600" dirty="0" err="1"/>
              <a:t>valloné</a:t>
            </a:r>
            <a:r>
              <a:rPr lang="fr-FR" sz="1600" dirty="0"/>
              <a:t> (« paysage de vallons et ruisseaux » du </a:t>
            </a:r>
            <a:r>
              <a:rPr lang="fr-FR" sz="1600" dirty="0" err="1"/>
              <a:t>Carladez</a:t>
            </a:r>
            <a:r>
              <a:rPr lang="fr-FR" sz="1600" dirty="0"/>
              <a:t>), ce qui évite de briser une ligne d’horizon plane. </a:t>
            </a:r>
          </a:p>
          <a:p>
            <a:endParaRPr lang="fr-FR" dirty="0"/>
          </a:p>
          <a:p>
            <a:pPr marL="285750" indent="-285750">
              <a:buFont typeface="Wingdings" panose="05000000000000000000" pitchFamily="2" charset="2"/>
              <a:buChar char="q"/>
            </a:pPr>
            <a:r>
              <a:rPr lang="fr-FR" b="1" dirty="0"/>
              <a:t>Depuis Mur-de-Barrez:</a:t>
            </a:r>
          </a:p>
          <a:p>
            <a:pPr marL="742950" lvl="1" indent="-285750">
              <a:buFont typeface="Wingdings" panose="05000000000000000000" pitchFamily="2" charset="2"/>
              <a:buChar char="ü"/>
            </a:pPr>
            <a:r>
              <a:rPr lang="fr-FR" sz="1600" dirty="0"/>
              <a:t>La vue est qualifiée de « filtrée » (masquée par la végétation), la carrière ne se distingue pas nettement. </a:t>
            </a:r>
          </a:p>
        </p:txBody>
      </p:sp>
      <p:pic>
        <p:nvPicPr>
          <p:cNvPr id="7" name="Image 6">
            <a:extLst>
              <a:ext uri="{FF2B5EF4-FFF2-40B4-BE49-F238E27FC236}">
                <a16:creationId xmlns:a16="http://schemas.microsoft.com/office/drawing/2014/main" id="{0EBB864D-793B-57E0-DD40-390BD08228F6}"/>
              </a:ext>
            </a:extLst>
          </p:cNvPr>
          <p:cNvPicPr>
            <a:picLocks noChangeAspect="1"/>
          </p:cNvPicPr>
          <p:nvPr/>
        </p:nvPicPr>
        <p:blipFill>
          <a:blip r:embed="rId3">
            <a:extLst>
              <a:ext uri="{28A0092B-C50C-407E-A947-70E740481C1C}">
                <a14:useLocalDpi xmlns:a14="http://schemas.microsoft.com/office/drawing/2010/main" val="0"/>
              </a:ext>
            </a:extLst>
          </a:blip>
          <a:srcRect l="53873"/>
          <a:stretch/>
        </p:blipFill>
        <p:spPr>
          <a:xfrm>
            <a:off x="71051" y="88030"/>
            <a:ext cx="541387" cy="371067"/>
          </a:xfrm>
          <a:prstGeom prst="rect">
            <a:avLst/>
          </a:prstGeom>
        </p:spPr>
      </p:pic>
      <p:sp>
        <p:nvSpPr>
          <p:cNvPr id="8" name="Espace réservé du numéro de diapositive 7">
            <a:extLst>
              <a:ext uri="{FF2B5EF4-FFF2-40B4-BE49-F238E27FC236}">
                <a16:creationId xmlns:a16="http://schemas.microsoft.com/office/drawing/2014/main" id="{2D94D10E-52CB-EF52-DA98-191B32977FCA}"/>
              </a:ext>
            </a:extLst>
          </p:cNvPr>
          <p:cNvSpPr>
            <a:spLocks noGrp="1"/>
          </p:cNvSpPr>
          <p:nvPr>
            <p:ph type="sldNum" sz="quarter" idx="12"/>
          </p:nvPr>
        </p:nvSpPr>
        <p:spPr>
          <a:xfrm>
            <a:off x="9048845" y="6483639"/>
            <a:ext cx="2743200" cy="365125"/>
          </a:xfrm>
        </p:spPr>
        <p:txBody>
          <a:bodyPr/>
          <a:lstStyle/>
          <a:p>
            <a:fld id="{B89029C3-015E-4F01-859F-E20F5DA51342}" type="slidenum">
              <a:rPr lang="fr-FR" smtClean="0"/>
              <a:t>45</a:t>
            </a:fld>
            <a:endParaRPr lang="fr-FR" dirty="0"/>
          </a:p>
        </p:txBody>
      </p:sp>
    </p:spTree>
    <p:extLst>
      <p:ext uri="{BB962C8B-B14F-4D97-AF65-F5344CB8AC3E}">
        <p14:creationId xmlns:p14="http://schemas.microsoft.com/office/powerpoint/2010/main" val="28963083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00233B-3B18-22F6-C30E-FC3C35E02EAB}"/>
              </a:ext>
            </a:extLst>
          </p:cNvPr>
          <p:cNvSpPr/>
          <p:nvPr/>
        </p:nvSpPr>
        <p:spPr>
          <a:xfrm>
            <a:off x="283780" y="737877"/>
            <a:ext cx="5563816" cy="446784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6123A1BE-9CD1-647E-95D4-F63D85E59D8F}"/>
              </a:ext>
            </a:extLst>
          </p:cNvPr>
          <p:cNvSpPr txBox="1"/>
          <p:nvPr/>
        </p:nvSpPr>
        <p:spPr>
          <a:xfrm>
            <a:off x="3962400" y="48302"/>
            <a:ext cx="70294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sng" strike="noStrike" kern="1200" cap="none" spc="0" normalizeH="0" baseline="0" noProof="0" dirty="0">
                <a:ln>
                  <a:noFill/>
                </a:ln>
                <a:solidFill>
                  <a:prstClr val="black"/>
                </a:solidFill>
                <a:effectLst/>
                <a:uLnTx/>
                <a:uFillTx/>
                <a:latin typeface="Calibri" panose="020F0502020204030204"/>
                <a:ea typeface="+mn-ea"/>
                <a:cs typeface="+mn-cs"/>
              </a:rPr>
              <a:t>Enjeux hydrogéologiques : présence d’eau sur le site </a:t>
            </a:r>
          </a:p>
        </p:txBody>
      </p:sp>
      <p:pic>
        <p:nvPicPr>
          <p:cNvPr id="5" name="Image 4">
            <a:extLst>
              <a:ext uri="{FF2B5EF4-FFF2-40B4-BE49-F238E27FC236}">
                <a16:creationId xmlns:a16="http://schemas.microsoft.com/office/drawing/2014/main" id="{3CBCEF84-D32E-E557-0861-65BE8778D5E8}"/>
              </a:ext>
            </a:extLst>
          </p:cNvPr>
          <p:cNvPicPr>
            <a:picLocks noChangeAspect="1"/>
          </p:cNvPicPr>
          <p:nvPr/>
        </p:nvPicPr>
        <p:blipFill>
          <a:blip r:embed="rId3"/>
          <a:stretch>
            <a:fillRect/>
          </a:stretch>
        </p:blipFill>
        <p:spPr>
          <a:xfrm>
            <a:off x="5923795" y="737877"/>
            <a:ext cx="5410955" cy="4467849"/>
          </a:xfrm>
          <a:prstGeom prst="rect">
            <a:avLst/>
          </a:prstGeom>
        </p:spPr>
      </p:pic>
      <p:sp>
        <p:nvSpPr>
          <p:cNvPr id="6" name="ZoneTexte 5">
            <a:extLst>
              <a:ext uri="{FF2B5EF4-FFF2-40B4-BE49-F238E27FC236}">
                <a16:creationId xmlns:a16="http://schemas.microsoft.com/office/drawing/2014/main" id="{0E20CF73-2CB7-0EF6-F047-26422892F602}"/>
              </a:ext>
            </a:extLst>
          </p:cNvPr>
          <p:cNvSpPr txBox="1"/>
          <p:nvPr/>
        </p:nvSpPr>
        <p:spPr>
          <a:xfrm>
            <a:off x="381000" y="866777"/>
            <a:ext cx="39243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BERGA SUD, un bureau d’étude spécialisé, a été sollicité pour donner un avis hydrogéologique sur la source supposée présente dans la carrière. </a:t>
            </a:r>
          </a:p>
        </p:txBody>
      </p:sp>
      <p:sp>
        <p:nvSpPr>
          <p:cNvPr id="7" name="ZoneTexte 6">
            <a:extLst>
              <a:ext uri="{FF2B5EF4-FFF2-40B4-BE49-F238E27FC236}">
                <a16:creationId xmlns:a16="http://schemas.microsoft.com/office/drawing/2014/main" id="{5CA20177-3509-0189-D124-4E81FC567D0A}"/>
              </a:ext>
            </a:extLst>
          </p:cNvPr>
          <p:cNvSpPr txBox="1"/>
          <p:nvPr/>
        </p:nvSpPr>
        <p:spPr>
          <a:xfrm>
            <a:off x="381000" y="2181227"/>
            <a:ext cx="4895850"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Lors des investigations, il a été recensé des arrivées d’eau dans l’emprise de la demande d’autorisation, auxquels peuvent se rajouter les suintements des fronts de taille.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Un captage a été identifié sur la carrière.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L’hydrogéologue confirme qu’il n’ y a pas de source sur le site.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Le projet d’extension de la carrière n’aura pas d’influence sur les eaux souterraines de la carrière.</a:t>
            </a:r>
          </a:p>
        </p:txBody>
      </p:sp>
      <p:cxnSp>
        <p:nvCxnSpPr>
          <p:cNvPr id="9" name="Connecteur droit avec flèche 8">
            <a:extLst>
              <a:ext uri="{FF2B5EF4-FFF2-40B4-BE49-F238E27FC236}">
                <a16:creationId xmlns:a16="http://schemas.microsoft.com/office/drawing/2014/main" id="{6311892F-F948-4724-83CD-EA4527DF11A2}"/>
              </a:ext>
            </a:extLst>
          </p:cNvPr>
          <p:cNvCxnSpPr/>
          <p:nvPr/>
        </p:nvCxnSpPr>
        <p:spPr>
          <a:xfrm flipH="1" flipV="1">
            <a:off x="6991350" y="1514477"/>
            <a:ext cx="971550" cy="11430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E4CD2DE3-6493-DE5A-9145-456263816BBB}"/>
              </a:ext>
            </a:extLst>
          </p:cNvPr>
          <p:cNvSpPr txBox="1"/>
          <p:nvPr/>
        </p:nvSpPr>
        <p:spPr>
          <a:xfrm>
            <a:off x="8039100" y="1444111"/>
            <a:ext cx="14763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C000"/>
                </a:solidFill>
                <a:effectLst/>
                <a:uLnTx/>
                <a:uFillTx/>
                <a:latin typeface="Calibri" panose="020F0502020204030204"/>
                <a:ea typeface="+mn-ea"/>
                <a:cs typeface="+mn-cs"/>
              </a:rPr>
              <a:t>Captage</a:t>
            </a:r>
          </a:p>
        </p:txBody>
      </p:sp>
      <p:cxnSp>
        <p:nvCxnSpPr>
          <p:cNvPr id="12" name="Connecteur droit avec flèche 11">
            <a:extLst>
              <a:ext uri="{FF2B5EF4-FFF2-40B4-BE49-F238E27FC236}">
                <a16:creationId xmlns:a16="http://schemas.microsoft.com/office/drawing/2014/main" id="{B8AECD95-7F52-A785-2434-4C37CBCF161B}"/>
              </a:ext>
            </a:extLst>
          </p:cNvPr>
          <p:cNvCxnSpPr>
            <a:cxnSpLocks/>
          </p:cNvCxnSpPr>
          <p:nvPr/>
        </p:nvCxnSpPr>
        <p:spPr>
          <a:xfrm flipH="1" flipV="1">
            <a:off x="6724650" y="1813443"/>
            <a:ext cx="443290" cy="2340847"/>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275BCD44-99AA-0EC8-C49D-56247AE03A39}"/>
              </a:ext>
            </a:extLst>
          </p:cNvPr>
          <p:cNvCxnSpPr>
            <a:cxnSpLocks/>
          </p:cNvCxnSpPr>
          <p:nvPr/>
        </p:nvCxnSpPr>
        <p:spPr>
          <a:xfrm flipV="1">
            <a:off x="8410575" y="4157980"/>
            <a:ext cx="1323220" cy="180976"/>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16" name="ZoneTexte 15">
            <a:extLst>
              <a:ext uri="{FF2B5EF4-FFF2-40B4-BE49-F238E27FC236}">
                <a16:creationId xmlns:a16="http://schemas.microsoft.com/office/drawing/2014/main" id="{32679859-8E7E-6BB6-F743-358C0B20816F}"/>
              </a:ext>
            </a:extLst>
          </p:cNvPr>
          <p:cNvSpPr txBox="1"/>
          <p:nvPr/>
        </p:nvSpPr>
        <p:spPr>
          <a:xfrm>
            <a:off x="6895345" y="4154290"/>
            <a:ext cx="18669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C000"/>
                </a:solidFill>
                <a:effectLst/>
                <a:uLnTx/>
                <a:uFillTx/>
                <a:latin typeface="Calibri" panose="020F0502020204030204"/>
                <a:ea typeface="+mn-ea"/>
                <a:cs typeface="+mn-cs"/>
              </a:rPr>
              <a:t>Arrivées d’eau</a:t>
            </a:r>
          </a:p>
        </p:txBody>
      </p:sp>
      <p:cxnSp>
        <p:nvCxnSpPr>
          <p:cNvPr id="23" name="Connecteur droit avec flèche 22">
            <a:extLst>
              <a:ext uri="{FF2B5EF4-FFF2-40B4-BE49-F238E27FC236}">
                <a16:creationId xmlns:a16="http://schemas.microsoft.com/office/drawing/2014/main" id="{C8D766AD-C5A0-D7E3-3F0D-1BC11A08058D}"/>
              </a:ext>
            </a:extLst>
          </p:cNvPr>
          <p:cNvCxnSpPr>
            <a:cxnSpLocks/>
          </p:cNvCxnSpPr>
          <p:nvPr/>
        </p:nvCxnSpPr>
        <p:spPr>
          <a:xfrm flipH="1">
            <a:off x="8589735" y="2332872"/>
            <a:ext cx="668565" cy="230113"/>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26" name="ZoneTexte 25">
            <a:extLst>
              <a:ext uri="{FF2B5EF4-FFF2-40B4-BE49-F238E27FC236}">
                <a16:creationId xmlns:a16="http://schemas.microsoft.com/office/drawing/2014/main" id="{D7DFD368-8D50-5C66-F708-27320A4B7BEA}"/>
              </a:ext>
            </a:extLst>
          </p:cNvPr>
          <p:cNvSpPr txBox="1"/>
          <p:nvPr/>
        </p:nvSpPr>
        <p:spPr>
          <a:xfrm>
            <a:off x="9314695" y="1871207"/>
            <a:ext cx="15621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C000"/>
                </a:solidFill>
                <a:effectLst/>
                <a:uLnTx/>
                <a:uFillTx/>
                <a:latin typeface="Calibri" panose="020F0502020204030204"/>
                <a:ea typeface="+mn-ea"/>
                <a:cs typeface="+mn-cs"/>
              </a:rPr>
              <a:t>Suintements sur les fronts </a:t>
            </a:r>
          </a:p>
        </p:txBody>
      </p:sp>
      <p:pic>
        <p:nvPicPr>
          <p:cNvPr id="4" name="Image 3">
            <a:extLst>
              <a:ext uri="{FF2B5EF4-FFF2-40B4-BE49-F238E27FC236}">
                <a16:creationId xmlns:a16="http://schemas.microsoft.com/office/drawing/2014/main" id="{9B2B29D5-111B-1889-A35D-4235878DBC4E}"/>
              </a:ext>
            </a:extLst>
          </p:cNvPr>
          <p:cNvPicPr>
            <a:picLocks noChangeAspect="1"/>
          </p:cNvPicPr>
          <p:nvPr/>
        </p:nvPicPr>
        <p:blipFill>
          <a:blip r:embed="rId4">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sp>
        <p:nvSpPr>
          <p:cNvPr id="13" name="Espace réservé du numéro de diapositive 12">
            <a:extLst>
              <a:ext uri="{FF2B5EF4-FFF2-40B4-BE49-F238E27FC236}">
                <a16:creationId xmlns:a16="http://schemas.microsoft.com/office/drawing/2014/main" id="{7F56ED0D-339C-1C7D-1882-0210C0AB372A}"/>
              </a:ext>
            </a:extLst>
          </p:cNvPr>
          <p:cNvSpPr>
            <a:spLocks noGrp="1"/>
          </p:cNvSpPr>
          <p:nvPr>
            <p:ph type="sldNum" sz="quarter" idx="12"/>
          </p:nvPr>
        </p:nvSpPr>
        <p:spPr/>
        <p:txBody>
          <a:bodyPr/>
          <a:lstStyle/>
          <a:p>
            <a:fld id="{B89029C3-015E-4F01-859F-E20F5DA51342}" type="slidenum">
              <a:rPr lang="fr-FR" smtClean="0"/>
              <a:t>46</a:t>
            </a:fld>
            <a:endParaRPr lang="fr-FR"/>
          </a:p>
        </p:txBody>
      </p:sp>
    </p:spTree>
    <p:extLst>
      <p:ext uri="{BB962C8B-B14F-4D97-AF65-F5344CB8AC3E}">
        <p14:creationId xmlns:p14="http://schemas.microsoft.com/office/powerpoint/2010/main" val="40470076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ADA65B0-6AC1-C9C1-A948-AEBFBC9402C3}"/>
              </a:ext>
            </a:extLst>
          </p:cNvPr>
          <p:cNvSpPr txBox="1"/>
          <p:nvPr/>
        </p:nvSpPr>
        <p:spPr>
          <a:xfrm>
            <a:off x="4442691" y="0"/>
            <a:ext cx="4710546" cy="369332"/>
          </a:xfrm>
          <a:prstGeom prst="rect">
            <a:avLst/>
          </a:prstGeom>
          <a:noFill/>
        </p:spPr>
        <p:txBody>
          <a:bodyPr wrap="square" rtlCol="0">
            <a:spAutoFit/>
          </a:bodyPr>
          <a:lstStyle/>
          <a:p>
            <a:r>
              <a:rPr lang="fr-FR" b="1" u="sng" dirty="0"/>
              <a:t>Protection des eaux souterraines </a:t>
            </a:r>
          </a:p>
        </p:txBody>
      </p:sp>
      <p:sp>
        <p:nvSpPr>
          <p:cNvPr id="3" name="ZoneTexte 2">
            <a:extLst>
              <a:ext uri="{FF2B5EF4-FFF2-40B4-BE49-F238E27FC236}">
                <a16:creationId xmlns:a16="http://schemas.microsoft.com/office/drawing/2014/main" id="{83CFA719-F764-BCFB-E12E-BA9E386F7BCF}"/>
              </a:ext>
            </a:extLst>
          </p:cNvPr>
          <p:cNvSpPr txBox="1"/>
          <p:nvPr/>
        </p:nvSpPr>
        <p:spPr>
          <a:xfrm>
            <a:off x="0" y="581893"/>
            <a:ext cx="3897745" cy="7078861"/>
          </a:xfrm>
          <a:prstGeom prst="rect">
            <a:avLst/>
          </a:prstGeom>
          <a:noFill/>
        </p:spPr>
        <p:txBody>
          <a:bodyPr wrap="square" rtlCol="0">
            <a:spAutoFit/>
          </a:bodyPr>
          <a:lstStyle/>
          <a:p>
            <a:pPr marL="285750" indent="-285750">
              <a:buFont typeface="Wingdings" panose="05000000000000000000" pitchFamily="2" charset="2"/>
              <a:buChar char="q"/>
            </a:pPr>
            <a:r>
              <a:rPr lang="fr-FR" b="1" dirty="0"/>
              <a:t>Contexte hydrogéologique:</a:t>
            </a:r>
          </a:p>
          <a:p>
            <a:pPr marL="742950" lvl="1" indent="-285750">
              <a:buFont typeface="Wingdings" panose="05000000000000000000" pitchFamily="2" charset="2"/>
              <a:buChar char="ü"/>
            </a:pPr>
            <a:r>
              <a:rPr lang="fr-FR" sz="1600" dirty="0"/>
              <a:t>Exploitation  « hors nappe » : la carrière reste au-dessus  de la nappe phréatique. </a:t>
            </a:r>
          </a:p>
          <a:p>
            <a:pPr marL="742950" lvl="1" indent="-285750">
              <a:buFont typeface="Wingdings" panose="05000000000000000000" pitchFamily="2" charset="2"/>
              <a:buChar char="ü"/>
            </a:pPr>
            <a:r>
              <a:rPr lang="fr-FR" sz="1600" dirty="0"/>
              <a:t>Le gisement de calcaire contient peu d’eau (réservoir médiocre) car il est isolé par des couches de marnes imperméables.</a:t>
            </a:r>
          </a:p>
          <a:p>
            <a:pPr marL="742950" lvl="1" indent="-285750">
              <a:buFont typeface="Wingdings" panose="05000000000000000000" pitchFamily="2" charset="2"/>
              <a:buChar char="ü"/>
            </a:pPr>
            <a:endParaRPr lang="fr-FR" sz="1600" dirty="0"/>
          </a:p>
          <a:p>
            <a:pPr marL="285750" indent="-285750">
              <a:buFont typeface="Wingdings" panose="05000000000000000000" pitchFamily="2" charset="2"/>
              <a:buChar char="q"/>
            </a:pPr>
            <a:r>
              <a:rPr lang="fr-FR" b="1" dirty="0"/>
              <a:t>Absence d’impact sur l’eau potable :</a:t>
            </a:r>
          </a:p>
          <a:p>
            <a:pPr marL="742950" lvl="1" indent="-285750">
              <a:buFont typeface="Wingdings" panose="05000000000000000000" pitchFamily="2" charset="2"/>
              <a:buChar char="ü"/>
            </a:pPr>
            <a:r>
              <a:rPr lang="fr-FR" sz="1600" dirty="0"/>
              <a:t>Aucun captage d’alimentation en eau potable (AEP) public ou privé à proximité immédiate. </a:t>
            </a:r>
          </a:p>
          <a:p>
            <a:pPr marL="742950" lvl="1" indent="-285750">
              <a:buFont typeface="Wingdings" panose="05000000000000000000" pitchFamily="2" charset="2"/>
              <a:buChar char="ü"/>
            </a:pPr>
            <a:r>
              <a:rPr lang="fr-FR" sz="1600" dirty="0"/>
              <a:t>Le captage le plus proche (Pont-la-Veille) est situé à plus de 10 km. </a:t>
            </a:r>
          </a:p>
          <a:p>
            <a:pPr marL="742950" lvl="1" indent="-285750">
              <a:buFont typeface="Wingdings" panose="05000000000000000000" pitchFamily="2" charset="2"/>
              <a:buChar char="ü"/>
            </a:pPr>
            <a:r>
              <a:rPr lang="fr-FR" sz="1600" dirty="0"/>
              <a:t>Pas de connexion hydraulique avec la « Zone de Sauvegarde » du Massif du Cantal située au Nord à 1 km du projet. </a:t>
            </a:r>
          </a:p>
          <a:p>
            <a:pPr marL="742950" lvl="1" indent="-285750">
              <a:buFont typeface="Wingdings" panose="05000000000000000000" pitchFamily="2" charset="2"/>
              <a:buChar char="ü"/>
            </a:pPr>
            <a:endParaRPr lang="fr-FR" sz="1600" dirty="0"/>
          </a:p>
          <a:p>
            <a:pPr marL="285750" indent="-285750">
              <a:buFont typeface="Wingdings" panose="05000000000000000000" pitchFamily="2" charset="2"/>
              <a:buChar char="q"/>
            </a:pPr>
            <a:r>
              <a:rPr lang="fr-FR" b="1" dirty="0"/>
              <a:t>Gestion de la ressource locale : </a:t>
            </a:r>
          </a:p>
          <a:p>
            <a:pPr marL="742950" lvl="1" indent="-285750">
              <a:buFont typeface="Wingdings" panose="05000000000000000000" pitchFamily="2" charset="2"/>
              <a:buChar char="ü"/>
            </a:pPr>
            <a:r>
              <a:rPr lang="fr-FR" sz="1600" dirty="0"/>
              <a:t>La petite source « Résurgence de Bellevue » (située dans l’extension) sera captée et dirigée vers les bassins de rétention. </a:t>
            </a:r>
          </a:p>
          <a:p>
            <a:pPr marL="742950" lvl="1" indent="-285750">
              <a:buFont typeface="Wingdings" panose="05000000000000000000" pitchFamily="2" charset="2"/>
              <a:buChar char="ü"/>
            </a:pPr>
            <a:endParaRPr lang="fr-FR" sz="1600" dirty="0"/>
          </a:p>
          <a:p>
            <a:pPr marL="285750" indent="-285750">
              <a:buFont typeface="Wingdings" panose="05000000000000000000" pitchFamily="2" charset="2"/>
              <a:buChar char="q"/>
            </a:pPr>
            <a:endParaRPr lang="fr-FR" sz="1600" dirty="0"/>
          </a:p>
        </p:txBody>
      </p:sp>
      <p:pic>
        <p:nvPicPr>
          <p:cNvPr id="5" name="Image 4">
            <a:extLst>
              <a:ext uri="{FF2B5EF4-FFF2-40B4-BE49-F238E27FC236}">
                <a16:creationId xmlns:a16="http://schemas.microsoft.com/office/drawing/2014/main" id="{9CB7CAE3-59B6-F208-FBB5-430C65187B6B}"/>
              </a:ext>
            </a:extLst>
          </p:cNvPr>
          <p:cNvPicPr>
            <a:picLocks noChangeAspect="1"/>
          </p:cNvPicPr>
          <p:nvPr/>
        </p:nvPicPr>
        <p:blipFill>
          <a:blip r:embed="rId2"/>
          <a:srcRect t="6419"/>
          <a:stretch>
            <a:fillRect/>
          </a:stretch>
        </p:blipFill>
        <p:spPr>
          <a:xfrm>
            <a:off x="4359563" y="441756"/>
            <a:ext cx="4710546" cy="6326351"/>
          </a:xfrm>
          <a:prstGeom prst="rect">
            <a:avLst/>
          </a:prstGeom>
        </p:spPr>
      </p:pic>
      <p:pic>
        <p:nvPicPr>
          <p:cNvPr id="6" name="Image 5">
            <a:extLst>
              <a:ext uri="{FF2B5EF4-FFF2-40B4-BE49-F238E27FC236}">
                <a16:creationId xmlns:a16="http://schemas.microsoft.com/office/drawing/2014/main" id="{8E20A08A-4B2E-468E-11DB-040D0AA71464}"/>
              </a:ext>
            </a:extLst>
          </p:cNvPr>
          <p:cNvPicPr>
            <a:picLocks noChangeAspect="1"/>
          </p:cNvPicPr>
          <p:nvPr/>
        </p:nvPicPr>
        <p:blipFill>
          <a:blip r:embed="rId3">
            <a:extLst>
              <a:ext uri="{28A0092B-C50C-407E-A947-70E740481C1C}">
                <a14:useLocalDpi xmlns:a14="http://schemas.microsoft.com/office/drawing/2010/main" val="0"/>
              </a:ext>
            </a:extLst>
          </a:blip>
          <a:srcRect l="53873"/>
          <a:stretch/>
        </p:blipFill>
        <p:spPr>
          <a:xfrm>
            <a:off x="71051" y="88030"/>
            <a:ext cx="541387" cy="371067"/>
          </a:xfrm>
          <a:prstGeom prst="rect">
            <a:avLst/>
          </a:prstGeom>
        </p:spPr>
      </p:pic>
      <p:sp>
        <p:nvSpPr>
          <p:cNvPr id="8" name="Espace réservé du numéro de diapositive 7">
            <a:extLst>
              <a:ext uri="{FF2B5EF4-FFF2-40B4-BE49-F238E27FC236}">
                <a16:creationId xmlns:a16="http://schemas.microsoft.com/office/drawing/2014/main" id="{62C07238-A79D-1B95-004F-5B88FDBB64D7}"/>
              </a:ext>
            </a:extLst>
          </p:cNvPr>
          <p:cNvSpPr>
            <a:spLocks noGrp="1"/>
          </p:cNvSpPr>
          <p:nvPr>
            <p:ph type="sldNum" sz="quarter" idx="12"/>
          </p:nvPr>
        </p:nvSpPr>
        <p:spPr/>
        <p:txBody>
          <a:bodyPr/>
          <a:lstStyle/>
          <a:p>
            <a:fld id="{B89029C3-015E-4F01-859F-E20F5DA51342}" type="slidenum">
              <a:rPr lang="fr-FR" smtClean="0"/>
              <a:t>47</a:t>
            </a:fld>
            <a:endParaRPr lang="fr-FR"/>
          </a:p>
        </p:txBody>
      </p:sp>
    </p:spTree>
    <p:extLst>
      <p:ext uri="{BB962C8B-B14F-4D97-AF65-F5344CB8AC3E}">
        <p14:creationId xmlns:p14="http://schemas.microsoft.com/office/powerpoint/2010/main" val="758695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742F9AA-CB24-58E6-E3EB-29ADFD8418AB}"/>
              </a:ext>
            </a:extLst>
          </p:cNvPr>
          <p:cNvSpPr txBox="1"/>
          <p:nvPr/>
        </p:nvSpPr>
        <p:spPr>
          <a:xfrm>
            <a:off x="4004498" y="0"/>
            <a:ext cx="5937913" cy="646331"/>
          </a:xfrm>
          <a:prstGeom prst="rect">
            <a:avLst/>
          </a:prstGeom>
          <a:noFill/>
        </p:spPr>
        <p:txBody>
          <a:bodyPr wrap="square" rtlCol="0">
            <a:spAutoFit/>
          </a:bodyPr>
          <a:lstStyle/>
          <a:p>
            <a:r>
              <a:rPr lang="fr-FR" b="1" u="sng" dirty="0"/>
              <a:t>Gestion des eaux pluviales</a:t>
            </a:r>
          </a:p>
          <a:p>
            <a:r>
              <a:rPr lang="fr-FR" b="1" u="sng" dirty="0"/>
              <a:t> </a:t>
            </a:r>
          </a:p>
        </p:txBody>
      </p:sp>
      <p:sp>
        <p:nvSpPr>
          <p:cNvPr id="6" name="ZoneTexte 5">
            <a:extLst>
              <a:ext uri="{FF2B5EF4-FFF2-40B4-BE49-F238E27FC236}">
                <a16:creationId xmlns:a16="http://schemas.microsoft.com/office/drawing/2014/main" id="{50A4BE1D-26C1-146B-4FC6-5BFE4BA36830}"/>
              </a:ext>
            </a:extLst>
          </p:cNvPr>
          <p:cNvSpPr txBox="1"/>
          <p:nvPr/>
        </p:nvSpPr>
        <p:spPr>
          <a:xfrm>
            <a:off x="-385430" y="545068"/>
            <a:ext cx="6097772" cy="861774"/>
          </a:xfrm>
          <a:prstGeom prst="rect">
            <a:avLst/>
          </a:prstGeom>
          <a:noFill/>
        </p:spPr>
        <p:txBody>
          <a:bodyPr wrap="square">
            <a:spAutoFit/>
          </a:bodyPr>
          <a:lstStyle/>
          <a:p>
            <a:pPr marL="742950" lvl="1" indent="-285750">
              <a:buFont typeface="Wingdings" panose="05000000000000000000" pitchFamily="2" charset="2"/>
              <a:buChar char="q"/>
            </a:pPr>
            <a:r>
              <a:rPr lang="fr-FR" sz="1800" b="1" dirty="0"/>
              <a:t>Bassin versant </a:t>
            </a:r>
            <a:r>
              <a:rPr lang="fr-FR" b="1" dirty="0"/>
              <a:t>du projet : 12,12 ha </a:t>
            </a:r>
          </a:p>
          <a:p>
            <a:pPr marL="1200150" lvl="2" indent="-285750">
              <a:buFont typeface="Wingdings" panose="05000000000000000000" pitchFamily="2" charset="2"/>
              <a:buChar char="ü"/>
            </a:pPr>
            <a:r>
              <a:rPr lang="fr-FR" sz="1600" dirty="0"/>
              <a:t>Sous bassin versant 1 : 6,97 ha</a:t>
            </a:r>
          </a:p>
          <a:p>
            <a:pPr marL="1200150" lvl="2" indent="-285750">
              <a:buFont typeface="Wingdings" panose="05000000000000000000" pitchFamily="2" charset="2"/>
              <a:buChar char="ü"/>
            </a:pPr>
            <a:r>
              <a:rPr lang="fr-FR" sz="1600" dirty="0"/>
              <a:t>Sous bassin versant 2 : 5,12 ha </a:t>
            </a:r>
          </a:p>
        </p:txBody>
      </p:sp>
      <p:pic>
        <p:nvPicPr>
          <p:cNvPr id="7" name="Image 6">
            <a:extLst>
              <a:ext uri="{FF2B5EF4-FFF2-40B4-BE49-F238E27FC236}">
                <a16:creationId xmlns:a16="http://schemas.microsoft.com/office/drawing/2014/main" id="{685BA1BE-31BC-CE95-045B-08C9FFBFA84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67102" y="545068"/>
            <a:ext cx="8156303" cy="5767864"/>
          </a:xfrm>
          <a:prstGeom prst="rect">
            <a:avLst/>
          </a:prstGeom>
          <a:noFill/>
          <a:ln>
            <a:solidFill>
              <a:schemeClr val="tx1"/>
            </a:solidFill>
          </a:ln>
        </p:spPr>
      </p:pic>
      <p:sp>
        <p:nvSpPr>
          <p:cNvPr id="8" name="Espace réservé du numéro de diapositive 7">
            <a:extLst>
              <a:ext uri="{FF2B5EF4-FFF2-40B4-BE49-F238E27FC236}">
                <a16:creationId xmlns:a16="http://schemas.microsoft.com/office/drawing/2014/main" id="{3B2F4D14-5699-6EA0-818B-D03AF380A509}"/>
              </a:ext>
            </a:extLst>
          </p:cNvPr>
          <p:cNvSpPr>
            <a:spLocks noGrp="1"/>
          </p:cNvSpPr>
          <p:nvPr>
            <p:ph type="sldNum" sz="quarter" idx="12"/>
          </p:nvPr>
        </p:nvSpPr>
        <p:spPr/>
        <p:txBody>
          <a:bodyPr/>
          <a:lstStyle/>
          <a:p>
            <a:fld id="{B89029C3-015E-4F01-859F-E20F5DA51342}" type="slidenum">
              <a:rPr lang="fr-FR" smtClean="0"/>
              <a:t>48</a:t>
            </a:fld>
            <a:endParaRPr lang="fr-FR"/>
          </a:p>
        </p:txBody>
      </p:sp>
    </p:spTree>
    <p:extLst>
      <p:ext uri="{BB962C8B-B14F-4D97-AF65-F5344CB8AC3E}">
        <p14:creationId xmlns:p14="http://schemas.microsoft.com/office/powerpoint/2010/main" val="74621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07C4125-8461-F484-A7E7-D54A9DA2D700}"/>
              </a:ext>
            </a:extLst>
          </p:cNvPr>
          <p:cNvSpPr txBox="1"/>
          <p:nvPr/>
        </p:nvSpPr>
        <p:spPr>
          <a:xfrm>
            <a:off x="4004498" y="0"/>
            <a:ext cx="5937913" cy="646331"/>
          </a:xfrm>
          <a:prstGeom prst="rect">
            <a:avLst/>
          </a:prstGeom>
          <a:noFill/>
        </p:spPr>
        <p:txBody>
          <a:bodyPr wrap="square" rtlCol="0">
            <a:spAutoFit/>
          </a:bodyPr>
          <a:lstStyle/>
          <a:p>
            <a:r>
              <a:rPr lang="fr-FR" b="1" u="sng" dirty="0"/>
              <a:t>Gestion des eaux pluviales</a:t>
            </a:r>
          </a:p>
          <a:p>
            <a:r>
              <a:rPr lang="fr-FR" b="1" u="sng" dirty="0"/>
              <a:t> </a:t>
            </a:r>
          </a:p>
        </p:txBody>
      </p:sp>
      <p:pic>
        <p:nvPicPr>
          <p:cNvPr id="3" name="Image 2">
            <a:extLst>
              <a:ext uri="{FF2B5EF4-FFF2-40B4-BE49-F238E27FC236}">
                <a16:creationId xmlns:a16="http://schemas.microsoft.com/office/drawing/2014/main" id="{61DCD6E2-AC9B-08A6-521C-4C1AFC5CE93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9906" y="593609"/>
            <a:ext cx="7108253" cy="5026718"/>
          </a:xfrm>
          <a:prstGeom prst="rect">
            <a:avLst/>
          </a:prstGeom>
          <a:noFill/>
          <a:ln>
            <a:solidFill>
              <a:schemeClr val="tx1"/>
            </a:solidFill>
          </a:ln>
        </p:spPr>
      </p:pic>
      <p:sp>
        <p:nvSpPr>
          <p:cNvPr id="4" name="ZoneTexte 3">
            <a:extLst>
              <a:ext uri="{FF2B5EF4-FFF2-40B4-BE49-F238E27FC236}">
                <a16:creationId xmlns:a16="http://schemas.microsoft.com/office/drawing/2014/main" id="{357F2899-0A4C-A059-F2D6-1A29DDB68D87}"/>
              </a:ext>
            </a:extLst>
          </p:cNvPr>
          <p:cNvSpPr txBox="1"/>
          <p:nvPr/>
        </p:nvSpPr>
        <p:spPr>
          <a:xfrm>
            <a:off x="0" y="593609"/>
            <a:ext cx="4119418" cy="3570208"/>
          </a:xfrm>
          <a:prstGeom prst="rect">
            <a:avLst/>
          </a:prstGeom>
          <a:noFill/>
        </p:spPr>
        <p:txBody>
          <a:bodyPr wrap="square" rtlCol="0">
            <a:spAutoFit/>
          </a:bodyPr>
          <a:lstStyle/>
          <a:p>
            <a:pPr marL="285750" indent="-285750">
              <a:buFont typeface="Wingdings" panose="05000000000000000000" pitchFamily="2" charset="2"/>
              <a:buChar char="q"/>
            </a:pPr>
            <a:r>
              <a:rPr lang="fr-FR" b="1" dirty="0"/>
              <a:t>Séparation des eaux :</a:t>
            </a:r>
            <a:endParaRPr lang="fr-FR" sz="1600" dirty="0"/>
          </a:p>
          <a:p>
            <a:pPr marL="742950" lvl="1" indent="-285750">
              <a:buFont typeface="Wingdings" panose="05000000000000000000" pitchFamily="2" charset="2"/>
              <a:buChar char="ü"/>
            </a:pPr>
            <a:r>
              <a:rPr lang="fr-FR" sz="1600" dirty="0"/>
              <a:t>Les eaux pluviales extérieures au site seront déviées via des merlons périphériques pour ne pas traverser la carrière. </a:t>
            </a:r>
          </a:p>
          <a:p>
            <a:pPr marL="742950" lvl="1" indent="-285750">
              <a:buFont typeface="Wingdings" panose="05000000000000000000" pitchFamily="2" charset="2"/>
              <a:buChar char="ü"/>
            </a:pPr>
            <a:r>
              <a:rPr lang="fr-FR" sz="1600" dirty="0"/>
              <a:t>Les eaux pluviales du site sont collectées puis traitées à l’intérieur de la carrière dans 2 bassins de rétention pour éviter toute pollution des ruisseaux autour.</a:t>
            </a:r>
          </a:p>
          <a:p>
            <a:pPr marL="742950" lvl="1" indent="-285750">
              <a:buFont typeface="Wingdings" panose="05000000000000000000" pitchFamily="2" charset="2"/>
              <a:buChar char="ü"/>
            </a:pPr>
            <a:endParaRPr lang="fr-FR" sz="1600" dirty="0"/>
          </a:p>
          <a:p>
            <a:pPr marL="742950" lvl="1" indent="-285750">
              <a:buFont typeface="Wingdings" panose="05000000000000000000" pitchFamily="2" charset="2"/>
              <a:buChar char="ü"/>
            </a:pPr>
            <a:r>
              <a:rPr lang="fr-FR" sz="1600" dirty="0"/>
              <a:t>Dimensionnement pluie trentennale </a:t>
            </a:r>
          </a:p>
          <a:p>
            <a:pPr marL="1200150" lvl="2" indent="-285750">
              <a:buFont typeface="Arial" panose="020B0604020202020204" pitchFamily="34" charset="0"/>
              <a:buChar char="•"/>
            </a:pPr>
            <a:r>
              <a:rPr lang="fr-FR" sz="1600" dirty="0"/>
              <a:t>Bassin 1 :  1300 m3 </a:t>
            </a:r>
          </a:p>
          <a:p>
            <a:pPr marL="1200150" lvl="2" indent="-285750">
              <a:buFont typeface="Arial" panose="020B0604020202020204" pitchFamily="34" charset="0"/>
              <a:buChar char="•"/>
            </a:pPr>
            <a:r>
              <a:rPr lang="fr-FR" sz="1600" dirty="0"/>
              <a:t>Bassin 2 : 650 m3 </a:t>
            </a:r>
            <a:endParaRPr lang="fr-FR" dirty="0"/>
          </a:p>
        </p:txBody>
      </p:sp>
      <p:pic>
        <p:nvPicPr>
          <p:cNvPr id="5" name="Image 4">
            <a:extLst>
              <a:ext uri="{FF2B5EF4-FFF2-40B4-BE49-F238E27FC236}">
                <a16:creationId xmlns:a16="http://schemas.microsoft.com/office/drawing/2014/main" id="{02310459-C229-8D4E-0019-72C0FB4D7EE5}"/>
              </a:ext>
            </a:extLst>
          </p:cNvPr>
          <p:cNvPicPr>
            <a:picLocks noChangeAspect="1"/>
          </p:cNvPicPr>
          <p:nvPr/>
        </p:nvPicPr>
        <p:blipFill>
          <a:blip r:embed="rId3">
            <a:extLst>
              <a:ext uri="{28A0092B-C50C-407E-A947-70E740481C1C}">
                <a14:useLocalDpi xmlns:a14="http://schemas.microsoft.com/office/drawing/2010/main" val="0"/>
              </a:ext>
            </a:extLst>
          </a:blip>
          <a:srcRect l="53873"/>
          <a:stretch/>
        </p:blipFill>
        <p:spPr>
          <a:xfrm>
            <a:off x="71051" y="88030"/>
            <a:ext cx="541387" cy="371067"/>
          </a:xfrm>
          <a:prstGeom prst="rect">
            <a:avLst/>
          </a:prstGeom>
        </p:spPr>
      </p:pic>
      <p:sp>
        <p:nvSpPr>
          <p:cNvPr id="8" name="Espace réservé du numéro de diapositive 7">
            <a:extLst>
              <a:ext uri="{FF2B5EF4-FFF2-40B4-BE49-F238E27FC236}">
                <a16:creationId xmlns:a16="http://schemas.microsoft.com/office/drawing/2014/main" id="{D98DAD44-CDAA-1990-5B8E-608DDA2F7DCF}"/>
              </a:ext>
            </a:extLst>
          </p:cNvPr>
          <p:cNvSpPr>
            <a:spLocks noGrp="1"/>
          </p:cNvSpPr>
          <p:nvPr>
            <p:ph type="sldNum" sz="quarter" idx="12"/>
          </p:nvPr>
        </p:nvSpPr>
        <p:spPr/>
        <p:txBody>
          <a:bodyPr/>
          <a:lstStyle/>
          <a:p>
            <a:fld id="{B89029C3-015E-4F01-859F-E20F5DA51342}" type="slidenum">
              <a:rPr lang="fr-FR" smtClean="0"/>
              <a:t>49</a:t>
            </a:fld>
            <a:endParaRPr lang="fr-FR"/>
          </a:p>
        </p:txBody>
      </p:sp>
    </p:spTree>
    <p:extLst>
      <p:ext uri="{BB962C8B-B14F-4D97-AF65-F5344CB8AC3E}">
        <p14:creationId xmlns:p14="http://schemas.microsoft.com/office/powerpoint/2010/main" val="702700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006" b="-8438"/>
            </a:stretch>
          </a:blipFill>
        </p:spPr>
        <p:txBody>
          <a:bodyPr/>
          <a:lstStyle/>
          <a:p>
            <a:endParaRPr lang="fr-FR"/>
          </a:p>
        </p:txBody>
      </p:sp>
      <p:sp>
        <p:nvSpPr>
          <p:cNvPr id="3" name="Freeform 3">
            <a:hlinkClick r:id="rId3" action="ppaction://hlinksldjump"/>
          </p:cNvPr>
          <p:cNvSpPr/>
          <p:nvPr/>
        </p:nvSpPr>
        <p:spPr>
          <a:xfrm>
            <a:off x="6289001" y="2207528"/>
            <a:ext cx="3930903" cy="4424709"/>
          </a:xfrm>
          <a:custGeom>
            <a:avLst/>
            <a:gdLst/>
            <a:ahLst/>
            <a:cxnLst/>
            <a:rect l="l" t="t" r="r" b="b"/>
            <a:pathLst>
              <a:path w="5896354" h="6637064">
                <a:moveTo>
                  <a:pt x="0" y="0"/>
                </a:moveTo>
                <a:lnTo>
                  <a:pt x="5896354" y="0"/>
                </a:lnTo>
                <a:lnTo>
                  <a:pt x="5896354" y="6637064"/>
                </a:lnTo>
                <a:lnTo>
                  <a:pt x="0" y="6637064"/>
                </a:lnTo>
                <a:lnTo>
                  <a:pt x="0" y="0"/>
                </a:lnTo>
                <a:close/>
              </a:path>
            </a:pathLst>
          </a:custGeom>
          <a:blipFill>
            <a:blip r:embed="rId4">
              <a:extLst>
                <a:ext uri="{96DAC541-7B7A-43D3-8B79-37D633B846F1}">
                  <asvg:svgBlip xmlns:asvg="http://schemas.microsoft.com/office/drawing/2016/SVG/main" r:embed="rId5"/>
                </a:ext>
              </a:extLst>
            </a:blip>
            <a:stretch>
              <a:fillRect l="-116992" t="-38798"/>
            </a:stretch>
          </a:blipFill>
        </p:spPr>
        <p:txBody>
          <a:bodyPr/>
          <a:lstStyle/>
          <a:p>
            <a:endParaRPr lang="fr-FR"/>
          </a:p>
        </p:txBody>
      </p:sp>
      <p:sp>
        <p:nvSpPr>
          <p:cNvPr id="4" name="Freeform 4">
            <a:hlinkClick r:id="rId6" action="ppaction://hlinksldjump"/>
          </p:cNvPr>
          <p:cNvSpPr/>
          <p:nvPr/>
        </p:nvSpPr>
        <p:spPr>
          <a:xfrm>
            <a:off x="4640174" y="490796"/>
            <a:ext cx="5579730" cy="1949997"/>
          </a:xfrm>
          <a:custGeom>
            <a:avLst/>
            <a:gdLst/>
            <a:ahLst/>
            <a:cxnLst/>
            <a:rect l="l" t="t" r="r" b="b"/>
            <a:pathLst>
              <a:path w="8369595" h="2924996">
                <a:moveTo>
                  <a:pt x="0" y="0"/>
                </a:moveTo>
                <a:lnTo>
                  <a:pt x="8369595" y="0"/>
                </a:lnTo>
                <a:lnTo>
                  <a:pt x="8369595" y="2924995"/>
                </a:lnTo>
                <a:lnTo>
                  <a:pt x="0" y="2924995"/>
                </a:lnTo>
                <a:lnTo>
                  <a:pt x="0" y="0"/>
                </a:lnTo>
                <a:close/>
              </a:path>
            </a:pathLst>
          </a:custGeom>
          <a:blipFill>
            <a:blip r:embed="rId7">
              <a:extLst>
                <a:ext uri="{96DAC541-7B7A-43D3-8B79-37D633B846F1}">
                  <asvg:svgBlip xmlns:asvg="http://schemas.microsoft.com/office/drawing/2016/SVG/main" r:embed="rId8"/>
                </a:ext>
              </a:extLst>
            </a:blip>
            <a:stretch>
              <a:fillRect l="-52870" b="-214946"/>
            </a:stretch>
          </a:blipFill>
        </p:spPr>
        <p:txBody>
          <a:bodyPr/>
          <a:lstStyle/>
          <a:p>
            <a:endParaRPr lang="fr-FR"/>
          </a:p>
        </p:txBody>
      </p:sp>
      <p:sp>
        <p:nvSpPr>
          <p:cNvPr id="5" name="Freeform 5">
            <a:hlinkClick r:id="rId9" action="ppaction://hlinksldjump"/>
          </p:cNvPr>
          <p:cNvSpPr/>
          <p:nvPr/>
        </p:nvSpPr>
        <p:spPr>
          <a:xfrm>
            <a:off x="4465306" y="3846866"/>
            <a:ext cx="3113922" cy="2785371"/>
          </a:xfrm>
          <a:custGeom>
            <a:avLst/>
            <a:gdLst/>
            <a:ahLst/>
            <a:cxnLst/>
            <a:rect l="l" t="t" r="r" b="b"/>
            <a:pathLst>
              <a:path w="4670883" h="4178056">
                <a:moveTo>
                  <a:pt x="0" y="0"/>
                </a:moveTo>
                <a:lnTo>
                  <a:pt x="4670883" y="0"/>
                </a:lnTo>
                <a:lnTo>
                  <a:pt x="4670883" y="4178056"/>
                </a:lnTo>
                <a:lnTo>
                  <a:pt x="0" y="4178056"/>
                </a:lnTo>
                <a:lnTo>
                  <a:pt x="0" y="0"/>
                </a:lnTo>
                <a:close/>
              </a:path>
            </a:pathLst>
          </a:custGeom>
          <a:blipFill>
            <a:blip r:embed="rId10">
              <a:extLst>
                <a:ext uri="{96DAC541-7B7A-43D3-8B79-37D633B846F1}">
                  <asvg:svgBlip xmlns:asvg="http://schemas.microsoft.com/office/drawing/2016/SVG/main" r:embed="rId11"/>
                </a:ext>
              </a:extLst>
            </a:blip>
            <a:stretch>
              <a:fillRect l="-89121" t="-120489" r="-84802"/>
            </a:stretch>
          </a:blipFill>
        </p:spPr>
        <p:txBody>
          <a:bodyPr/>
          <a:lstStyle/>
          <a:p>
            <a:endParaRPr lang="fr-FR"/>
          </a:p>
        </p:txBody>
      </p:sp>
      <p:sp>
        <p:nvSpPr>
          <p:cNvPr id="6" name="Freeform 6">
            <a:hlinkClick r:id="rId12" action="ppaction://hlinksldjump"/>
          </p:cNvPr>
          <p:cNvSpPr/>
          <p:nvPr/>
        </p:nvSpPr>
        <p:spPr>
          <a:xfrm>
            <a:off x="1690124" y="4211388"/>
            <a:ext cx="3023973" cy="2420849"/>
          </a:xfrm>
          <a:custGeom>
            <a:avLst/>
            <a:gdLst/>
            <a:ahLst/>
            <a:cxnLst/>
            <a:rect l="l" t="t" r="r" b="b"/>
            <a:pathLst>
              <a:path w="4535960" h="3631273">
                <a:moveTo>
                  <a:pt x="0" y="0"/>
                </a:moveTo>
                <a:lnTo>
                  <a:pt x="4535960" y="0"/>
                </a:lnTo>
                <a:lnTo>
                  <a:pt x="4535960" y="3631273"/>
                </a:lnTo>
                <a:lnTo>
                  <a:pt x="0" y="3631273"/>
                </a:lnTo>
                <a:lnTo>
                  <a:pt x="0" y="0"/>
                </a:lnTo>
                <a:close/>
              </a:path>
            </a:pathLst>
          </a:custGeom>
          <a:blipFill>
            <a:blip r:embed="rId13">
              <a:extLst>
                <a:ext uri="{96DAC541-7B7A-43D3-8B79-37D633B846F1}">
                  <asvg:svgBlip xmlns:asvg="http://schemas.microsoft.com/office/drawing/2016/SVG/main" r:embed="rId14"/>
                </a:ext>
              </a:extLst>
            </a:blip>
            <a:stretch>
              <a:fillRect t="-153689" r="-182071"/>
            </a:stretch>
          </a:blipFill>
        </p:spPr>
        <p:txBody>
          <a:bodyPr/>
          <a:lstStyle/>
          <a:p>
            <a:endParaRPr lang="fr-FR"/>
          </a:p>
        </p:txBody>
      </p:sp>
      <p:sp>
        <p:nvSpPr>
          <p:cNvPr id="7" name="Freeform 7">
            <a:hlinkClick r:id="rId6" action="ppaction://hlinksldjump"/>
          </p:cNvPr>
          <p:cNvSpPr/>
          <p:nvPr/>
        </p:nvSpPr>
        <p:spPr>
          <a:xfrm>
            <a:off x="5261666" y="603603"/>
            <a:ext cx="556735" cy="827852"/>
          </a:xfrm>
          <a:custGeom>
            <a:avLst/>
            <a:gdLst/>
            <a:ahLst/>
            <a:cxnLst/>
            <a:rect l="l" t="t" r="r" b="b"/>
            <a:pathLst>
              <a:path w="835103" h="1241778">
                <a:moveTo>
                  <a:pt x="0" y="0"/>
                </a:moveTo>
                <a:lnTo>
                  <a:pt x="835103" y="0"/>
                </a:lnTo>
                <a:lnTo>
                  <a:pt x="835103" y="1241777"/>
                </a:lnTo>
                <a:lnTo>
                  <a:pt x="0" y="124177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fr-FR"/>
          </a:p>
        </p:txBody>
      </p:sp>
      <p:grpSp>
        <p:nvGrpSpPr>
          <p:cNvPr id="8" name="Group 8"/>
          <p:cNvGrpSpPr/>
          <p:nvPr/>
        </p:nvGrpSpPr>
        <p:grpSpPr>
          <a:xfrm>
            <a:off x="5346454" y="669290"/>
            <a:ext cx="387158" cy="387158"/>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fr-FR"/>
            </a:p>
          </p:txBody>
        </p:sp>
        <p:sp>
          <p:nvSpPr>
            <p:cNvPr id="10" name="TextBox 10"/>
            <p:cNvSpPr txBox="1"/>
            <p:nvPr/>
          </p:nvSpPr>
          <p:spPr>
            <a:xfrm>
              <a:off x="76200" y="38100"/>
              <a:ext cx="660400" cy="698500"/>
            </a:xfrm>
            <a:prstGeom prst="rect">
              <a:avLst/>
            </a:prstGeom>
          </p:spPr>
          <p:txBody>
            <a:bodyPr lIns="10221" tIns="10221" rIns="10221" bIns="10221" rtlCol="0" anchor="ctr"/>
            <a:lstStyle/>
            <a:p>
              <a:pPr algn="ctr">
                <a:lnSpc>
                  <a:spcPts val="1867"/>
                </a:lnSpc>
              </a:pPr>
              <a:r>
                <a:rPr lang="en-US" sz="1333" b="1" dirty="0">
                  <a:solidFill>
                    <a:schemeClr val="tx2">
                      <a:lumMod val="75000"/>
                    </a:schemeClr>
                  </a:solidFill>
                  <a:latin typeface="Cambria" panose="02040503050406030204" pitchFamily="18" charset="0"/>
                  <a:ea typeface="Cambria" panose="02040503050406030204" pitchFamily="18" charset="0"/>
                  <a:cs typeface="Libre Baskerville Bold"/>
                  <a:sym typeface="Libre Baskerville Bold"/>
                  <a:hlinkClick r:id="rId6" action="ppaction://hlinksldjump">
                    <a:extLst>
                      <a:ext uri="{A12FA001-AC4F-418D-AE19-62706E023703}">
                        <ahyp:hlinkClr xmlns:ahyp="http://schemas.microsoft.com/office/drawing/2018/hyperlinkcolor" val="tx"/>
                      </a:ext>
                    </a:extLst>
                  </a:hlinkClick>
                </a:rPr>
                <a:t>4</a:t>
              </a:r>
            </a:p>
          </p:txBody>
        </p:sp>
      </p:grpSp>
      <p:sp>
        <p:nvSpPr>
          <p:cNvPr id="11" name="Freeform 11">
            <a:hlinkClick r:id="rId3" action="ppaction://hlinksldjump"/>
          </p:cNvPr>
          <p:cNvSpPr/>
          <p:nvPr/>
        </p:nvSpPr>
        <p:spPr>
          <a:xfrm>
            <a:off x="9587408" y="3781323"/>
            <a:ext cx="525137" cy="780866"/>
          </a:xfrm>
          <a:custGeom>
            <a:avLst/>
            <a:gdLst/>
            <a:ahLst/>
            <a:cxnLst/>
            <a:rect l="l" t="t" r="r" b="b"/>
            <a:pathLst>
              <a:path w="787706" h="1171299">
                <a:moveTo>
                  <a:pt x="0" y="0"/>
                </a:moveTo>
                <a:lnTo>
                  <a:pt x="787706" y="0"/>
                </a:lnTo>
                <a:lnTo>
                  <a:pt x="787706" y="1171299"/>
                </a:lnTo>
                <a:lnTo>
                  <a:pt x="0" y="117129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fr-FR"/>
          </a:p>
        </p:txBody>
      </p:sp>
      <p:grpSp>
        <p:nvGrpSpPr>
          <p:cNvPr id="12" name="Group 12"/>
          <p:cNvGrpSpPr/>
          <p:nvPr/>
        </p:nvGrpSpPr>
        <p:grpSpPr>
          <a:xfrm>
            <a:off x="9667385" y="3843281"/>
            <a:ext cx="365184" cy="36518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fr-FR"/>
            </a:p>
          </p:txBody>
        </p:sp>
        <p:sp>
          <p:nvSpPr>
            <p:cNvPr id="14" name="TextBox 14"/>
            <p:cNvSpPr txBox="1"/>
            <p:nvPr/>
          </p:nvSpPr>
          <p:spPr>
            <a:xfrm>
              <a:off x="76200" y="38100"/>
              <a:ext cx="660400" cy="698500"/>
            </a:xfrm>
            <a:prstGeom prst="rect">
              <a:avLst/>
            </a:prstGeom>
          </p:spPr>
          <p:txBody>
            <a:bodyPr lIns="9640" tIns="9640" rIns="9640" bIns="9640" rtlCol="0" anchor="ctr"/>
            <a:lstStyle/>
            <a:p>
              <a:pPr algn="ctr">
                <a:lnSpc>
                  <a:spcPts val="1867"/>
                </a:lnSpc>
              </a:pPr>
              <a:r>
                <a:rPr lang="en-US" sz="1333" b="1" dirty="0">
                  <a:solidFill>
                    <a:schemeClr val="tx2">
                      <a:lumMod val="75000"/>
                    </a:schemeClr>
                  </a:solidFill>
                  <a:latin typeface="Cambria" panose="02040503050406030204" pitchFamily="18" charset="0"/>
                  <a:ea typeface="Cambria" panose="02040503050406030204" pitchFamily="18" charset="0"/>
                  <a:cs typeface="Libre Baskerville Bold"/>
                  <a:sym typeface="Libre Baskerville Bold"/>
                  <a:hlinkClick r:id="rId3" action="ppaction://hlinksldjump">
                    <a:extLst>
                      <a:ext uri="{A12FA001-AC4F-418D-AE19-62706E023703}">
                        <ahyp:hlinkClr xmlns:ahyp="http://schemas.microsoft.com/office/drawing/2018/hyperlinkcolor" val="tx"/>
                      </a:ext>
                    </a:extLst>
                  </a:hlinkClick>
                </a:rPr>
                <a:t>3</a:t>
              </a:r>
            </a:p>
          </p:txBody>
        </p:sp>
      </p:grpSp>
      <p:grpSp>
        <p:nvGrpSpPr>
          <p:cNvPr id="15" name="Group 15"/>
          <p:cNvGrpSpPr/>
          <p:nvPr/>
        </p:nvGrpSpPr>
        <p:grpSpPr>
          <a:xfrm>
            <a:off x="9108666" y="3226280"/>
            <a:ext cx="1341464" cy="482945"/>
            <a:chOff x="0" y="0"/>
            <a:chExt cx="529961" cy="190793"/>
          </a:xfrm>
        </p:grpSpPr>
        <p:sp>
          <p:nvSpPr>
            <p:cNvPr id="16" name="Freeform 16"/>
            <p:cNvSpPr/>
            <p:nvPr/>
          </p:nvSpPr>
          <p:spPr>
            <a:xfrm>
              <a:off x="0" y="0"/>
              <a:ext cx="529961" cy="190793"/>
            </a:xfrm>
            <a:custGeom>
              <a:avLst/>
              <a:gdLst/>
              <a:ahLst/>
              <a:cxnLst/>
              <a:rect l="l" t="t" r="r" b="b"/>
              <a:pathLst>
                <a:path w="529961" h="190793">
                  <a:moveTo>
                    <a:pt x="95397" y="0"/>
                  </a:moveTo>
                  <a:lnTo>
                    <a:pt x="434565" y="0"/>
                  </a:lnTo>
                  <a:cubicBezTo>
                    <a:pt x="487251" y="0"/>
                    <a:pt x="529961" y="42710"/>
                    <a:pt x="529961" y="95397"/>
                  </a:cubicBezTo>
                  <a:lnTo>
                    <a:pt x="529961" y="95397"/>
                  </a:lnTo>
                  <a:cubicBezTo>
                    <a:pt x="529961" y="148083"/>
                    <a:pt x="487251" y="190793"/>
                    <a:pt x="434565" y="190793"/>
                  </a:cubicBezTo>
                  <a:lnTo>
                    <a:pt x="95397" y="190793"/>
                  </a:lnTo>
                  <a:cubicBezTo>
                    <a:pt x="42710" y="190793"/>
                    <a:pt x="0" y="148083"/>
                    <a:pt x="0" y="95397"/>
                  </a:cubicBezTo>
                  <a:lnTo>
                    <a:pt x="0" y="95397"/>
                  </a:lnTo>
                  <a:cubicBezTo>
                    <a:pt x="0" y="42710"/>
                    <a:pt x="42710" y="0"/>
                    <a:pt x="95397" y="0"/>
                  </a:cubicBezTo>
                  <a:close/>
                </a:path>
              </a:pathLst>
            </a:custGeom>
            <a:solidFill>
              <a:srgbClr val="0CC0DF"/>
            </a:solidFill>
          </p:spPr>
          <p:txBody>
            <a:bodyPr/>
            <a:lstStyle/>
            <a:p>
              <a:endParaRPr lang="fr-FR"/>
            </a:p>
          </p:txBody>
        </p:sp>
        <p:sp>
          <p:nvSpPr>
            <p:cNvPr id="17" name="TextBox 17"/>
            <p:cNvSpPr txBox="1"/>
            <p:nvPr/>
          </p:nvSpPr>
          <p:spPr>
            <a:xfrm>
              <a:off x="0" y="-28575"/>
              <a:ext cx="529961" cy="219368"/>
            </a:xfrm>
            <a:prstGeom prst="rect">
              <a:avLst/>
            </a:prstGeom>
          </p:spPr>
          <p:txBody>
            <a:bodyPr lIns="33867" tIns="33867" rIns="33867" bIns="33867" rtlCol="0" anchor="ctr"/>
            <a:lstStyle/>
            <a:p>
              <a:pPr algn="ctr">
                <a:lnSpc>
                  <a:spcPts val="1586"/>
                </a:lnSpc>
              </a:pPr>
              <a:endParaRPr sz="1200"/>
            </a:p>
          </p:txBody>
        </p:sp>
      </p:grpSp>
      <p:sp>
        <p:nvSpPr>
          <p:cNvPr id="18" name="TextBox 18"/>
          <p:cNvSpPr txBox="1"/>
          <p:nvPr/>
        </p:nvSpPr>
        <p:spPr>
          <a:xfrm>
            <a:off x="9144511" y="3266246"/>
            <a:ext cx="1262111" cy="399725"/>
          </a:xfrm>
          <a:prstGeom prst="rect">
            <a:avLst/>
          </a:prstGeom>
        </p:spPr>
        <p:txBody>
          <a:bodyPr wrap="square" lIns="0" tIns="0" rIns="0" bIns="0" rtlCol="0" anchor="t">
            <a:spAutoFit/>
          </a:bodyPr>
          <a:lstStyle/>
          <a:p>
            <a:pPr algn="ctr">
              <a:lnSpc>
                <a:spcPts val="1586"/>
              </a:lnSpc>
            </a:pPr>
            <a:r>
              <a:rPr lang="en-US" sz="1200" b="1" dirty="0">
                <a:solidFill>
                  <a:schemeClr val="bg1"/>
                </a:solidFill>
                <a:ea typeface="Open Sans 1 Bold"/>
                <a:cs typeface="Open Sans 1 Bold"/>
                <a:sym typeface="Open Sans 1 Bold"/>
                <a:hlinkClick r:id="rId3" action="ppaction://hlinksldjump">
                  <a:extLst>
                    <a:ext uri="{A12FA001-AC4F-418D-AE19-62706E023703}">
                      <ahyp:hlinkClr xmlns:ahyp="http://schemas.microsoft.com/office/drawing/2018/hyperlinkcolor" val="tx"/>
                    </a:ext>
                  </a:extLst>
                </a:hlinkClick>
              </a:rPr>
              <a:t>Consultation du public</a:t>
            </a:r>
          </a:p>
        </p:txBody>
      </p:sp>
      <p:grpSp>
        <p:nvGrpSpPr>
          <p:cNvPr id="19" name="Group 19"/>
          <p:cNvGrpSpPr/>
          <p:nvPr/>
        </p:nvGrpSpPr>
        <p:grpSpPr>
          <a:xfrm>
            <a:off x="10313542" y="3078983"/>
            <a:ext cx="499897" cy="499897"/>
            <a:chOff x="0" y="0"/>
            <a:chExt cx="812800" cy="812800"/>
          </a:xfrm>
        </p:grpSpPr>
        <p:sp>
          <p:nvSpPr>
            <p:cNvPr id="20" name="Freeform 20">
              <a:hlinkClick r:id="rId3" action="ppaction://hlinksldjump"/>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CC0DF"/>
            </a:solidFill>
            <a:ln w="38100" cap="sq">
              <a:solidFill>
                <a:srgbClr val="FFFFFF"/>
              </a:solidFill>
              <a:prstDash val="solid"/>
              <a:miter/>
            </a:ln>
          </p:spPr>
          <p:txBody>
            <a:bodyPr/>
            <a:lstStyle/>
            <a:p>
              <a:endParaRPr lang="fr-FR"/>
            </a:p>
          </p:txBody>
        </p:sp>
        <p:sp>
          <p:nvSpPr>
            <p:cNvPr id="21" name="TextBox 21"/>
            <p:cNvSpPr txBox="1"/>
            <p:nvPr/>
          </p:nvSpPr>
          <p:spPr>
            <a:xfrm>
              <a:off x="76200" y="28575"/>
              <a:ext cx="660400" cy="708025"/>
            </a:xfrm>
            <a:prstGeom prst="rect">
              <a:avLst/>
            </a:prstGeom>
          </p:spPr>
          <p:txBody>
            <a:bodyPr lIns="10221" tIns="10221" rIns="10221" bIns="10221" rtlCol="0" anchor="ctr"/>
            <a:lstStyle/>
            <a:p>
              <a:pPr algn="ctr">
                <a:lnSpc>
                  <a:spcPts val="1867"/>
                </a:lnSpc>
              </a:pPr>
              <a:endParaRPr sz="1200"/>
            </a:p>
          </p:txBody>
        </p:sp>
      </p:grpSp>
      <p:sp>
        <p:nvSpPr>
          <p:cNvPr id="22" name="Freeform 22">
            <a:hlinkClick r:id="rId3" action="ppaction://hlinksldjump"/>
          </p:cNvPr>
          <p:cNvSpPr/>
          <p:nvPr/>
        </p:nvSpPr>
        <p:spPr>
          <a:xfrm>
            <a:off x="10392251" y="3182609"/>
            <a:ext cx="342480" cy="281385"/>
          </a:xfrm>
          <a:custGeom>
            <a:avLst/>
            <a:gdLst/>
            <a:ahLst/>
            <a:cxnLst/>
            <a:rect l="l" t="t" r="r" b="b"/>
            <a:pathLst>
              <a:path w="513720" h="422078">
                <a:moveTo>
                  <a:pt x="0" y="0"/>
                </a:moveTo>
                <a:lnTo>
                  <a:pt x="513720" y="0"/>
                </a:lnTo>
                <a:lnTo>
                  <a:pt x="513720" y="422078"/>
                </a:lnTo>
                <a:lnTo>
                  <a:pt x="0" y="42207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fr-FR"/>
          </a:p>
        </p:txBody>
      </p:sp>
      <p:sp>
        <p:nvSpPr>
          <p:cNvPr id="23" name="Freeform 23">
            <a:hlinkClick r:id="rId9" action="ppaction://hlinksldjump"/>
          </p:cNvPr>
          <p:cNvSpPr/>
          <p:nvPr/>
        </p:nvSpPr>
        <p:spPr>
          <a:xfrm>
            <a:off x="5676004" y="4106184"/>
            <a:ext cx="553385" cy="822869"/>
          </a:xfrm>
          <a:custGeom>
            <a:avLst/>
            <a:gdLst/>
            <a:ahLst/>
            <a:cxnLst/>
            <a:rect l="l" t="t" r="r" b="b"/>
            <a:pathLst>
              <a:path w="830077" h="1234304">
                <a:moveTo>
                  <a:pt x="0" y="0"/>
                </a:moveTo>
                <a:lnTo>
                  <a:pt x="830078" y="0"/>
                </a:lnTo>
                <a:lnTo>
                  <a:pt x="830078" y="1234304"/>
                </a:lnTo>
                <a:lnTo>
                  <a:pt x="0" y="123430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fr-FR"/>
          </a:p>
        </p:txBody>
      </p:sp>
      <p:grpSp>
        <p:nvGrpSpPr>
          <p:cNvPr id="24" name="Group 24"/>
          <p:cNvGrpSpPr/>
          <p:nvPr/>
        </p:nvGrpSpPr>
        <p:grpSpPr>
          <a:xfrm>
            <a:off x="5760282" y="4171475"/>
            <a:ext cx="384828" cy="384828"/>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fr-FR"/>
            </a:p>
          </p:txBody>
        </p:sp>
        <p:sp>
          <p:nvSpPr>
            <p:cNvPr id="26" name="TextBox 26"/>
            <p:cNvSpPr txBox="1"/>
            <p:nvPr/>
          </p:nvSpPr>
          <p:spPr>
            <a:xfrm>
              <a:off x="76200" y="38100"/>
              <a:ext cx="660400" cy="698500"/>
            </a:xfrm>
            <a:prstGeom prst="rect">
              <a:avLst/>
            </a:prstGeom>
          </p:spPr>
          <p:txBody>
            <a:bodyPr lIns="10159" tIns="10159" rIns="10159" bIns="10159" rtlCol="0" anchor="ctr"/>
            <a:lstStyle/>
            <a:p>
              <a:pPr algn="ctr">
                <a:lnSpc>
                  <a:spcPts val="1867"/>
                </a:lnSpc>
              </a:pPr>
              <a:r>
                <a:rPr lang="en-US" sz="1333" b="1" dirty="0">
                  <a:solidFill>
                    <a:schemeClr val="tx2">
                      <a:lumMod val="75000"/>
                    </a:schemeClr>
                  </a:solidFill>
                  <a:latin typeface="Cambria" panose="02040503050406030204" pitchFamily="18" charset="0"/>
                  <a:ea typeface="Cambria" panose="02040503050406030204" pitchFamily="18" charset="0"/>
                  <a:cs typeface="Libre Baskerville Bold"/>
                  <a:sym typeface="Libre Baskerville Bold"/>
                  <a:hlinkClick r:id="rId9" action="ppaction://hlinksldjump">
                    <a:extLst>
                      <a:ext uri="{A12FA001-AC4F-418D-AE19-62706E023703}">
                        <ahyp:hlinkClr xmlns:ahyp="http://schemas.microsoft.com/office/drawing/2018/hyperlinkcolor" val="tx"/>
                      </a:ext>
                    </a:extLst>
                  </a:hlinkClick>
                </a:rPr>
                <a:t>2</a:t>
              </a:r>
            </a:p>
          </p:txBody>
        </p:sp>
      </p:grpSp>
      <p:sp>
        <p:nvSpPr>
          <p:cNvPr id="27" name="Freeform 27"/>
          <p:cNvSpPr/>
          <p:nvPr/>
        </p:nvSpPr>
        <p:spPr>
          <a:xfrm>
            <a:off x="8017668" y="2157304"/>
            <a:ext cx="473569" cy="474921"/>
          </a:xfrm>
          <a:custGeom>
            <a:avLst/>
            <a:gdLst/>
            <a:ahLst/>
            <a:cxnLst/>
            <a:rect l="l" t="t" r="r" b="b"/>
            <a:pathLst>
              <a:path w="710353" h="712382">
                <a:moveTo>
                  <a:pt x="0" y="0"/>
                </a:moveTo>
                <a:lnTo>
                  <a:pt x="710352" y="0"/>
                </a:lnTo>
                <a:lnTo>
                  <a:pt x="710352" y="712382"/>
                </a:lnTo>
                <a:lnTo>
                  <a:pt x="0" y="712382"/>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fr-FR"/>
          </a:p>
        </p:txBody>
      </p:sp>
      <p:sp>
        <p:nvSpPr>
          <p:cNvPr id="28" name="Freeform 28"/>
          <p:cNvSpPr/>
          <p:nvPr/>
        </p:nvSpPr>
        <p:spPr>
          <a:xfrm>
            <a:off x="7396848" y="4471970"/>
            <a:ext cx="473569" cy="474921"/>
          </a:xfrm>
          <a:custGeom>
            <a:avLst/>
            <a:gdLst/>
            <a:ahLst/>
            <a:cxnLst/>
            <a:rect l="l" t="t" r="r" b="b"/>
            <a:pathLst>
              <a:path w="710353" h="712382">
                <a:moveTo>
                  <a:pt x="0" y="0"/>
                </a:moveTo>
                <a:lnTo>
                  <a:pt x="710352" y="0"/>
                </a:lnTo>
                <a:lnTo>
                  <a:pt x="710352" y="712382"/>
                </a:lnTo>
                <a:lnTo>
                  <a:pt x="0" y="712382"/>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fr-FR"/>
          </a:p>
        </p:txBody>
      </p:sp>
      <p:sp>
        <p:nvSpPr>
          <p:cNvPr id="29" name="Freeform 29"/>
          <p:cNvSpPr/>
          <p:nvPr/>
        </p:nvSpPr>
        <p:spPr>
          <a:xfrm>
            <a:off x="8881629" y="825437"/>
            <a:ext cx="466017" cy="474921"/>
          </a:xfrm>
          <a:custGeom>
            <a:avLst/>
            <a:gdLst/>
            <a:ahLst/>
            <a:cxnLst/>
            <a:rect l="l" t="t" r="r" b="b"/>
            <a:pathLst>
              <a:path w="699025" h="712382">
                <a:moveTo>
                  <a:pt x="0" y="0"/>
                </a:moveTo>
                <a:lnTo>
                  <a:pt x="699025" y="0"/>
                </a:lnTo>
                <a:lnTo>
                  <a:pt x="699025" y="712382"/>
                </a:lnTo>
                <a:lnTo>
                  <a:pt x="0" y="712382"/>
                </a:lnTo>
                <a:lnTo>
                  <a:pt x="0" y="0"/>
                </a:lnTo>
                <a:close/>
              </a:path>
            </a:pathLst>
          </a:custGeom>
          <a:blipFill>
            <a:blip r:embed="rId25"/>
            <a:stretch>
              <a:fillRect/>
            </a:stretch>
          </a:blipFill>
        </p:spPr>
        <p:txBody>
          <a:bodyPr/>
          <a:lstStyle/>
          <a:p>
            <a:endParaRPr lang="fr-FR"/>
          </a:p>
        </p:txBody>
      </p:sp>
      <p:sp>
        <p:nvSpPr>
          <p:cNvPr id="30" name="Freeform 30"/>
          <p:cNvSpPr/>
          <p:nvPr/>
        </p:nvSpPr>
        <p:spPr>
          <a:xfrm>
            <a:off x="8874078" y="324262"/>
            <a:ext cx="473569" cy="474921"/>
          </a:xfrm>
          <a:custGeom>
            <a:avLst/>
            <a:gdLst/>
            <a:ahLst/>
            <a:cxnLst/>
            <a:rect l="l" t="t" r="r" b="b"/>
            <a:pathLst>
              <a:path w="710353" h="712382">
                <a:moveTo>
                  <a:pt x="0" y="0"/>
                </a:moveTo>
                <a:lnTo>
                  <a:pt x="710352" y="0"/>
                </a:lnTo>
                <a:lnTo>
                  <a:pt x="710352" y="712383"/>
                </a:lnTo>
                <a:lnTo>
                  <a:pt x="0" y="712383"/>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fr-FR"/>
          </a:p>
        </p:txBody>
      </p:sp>
      <p:sp>
        <p:nvSpPr>
          <p:cNvPr id="31" name="Freeform 31"/>
          <p:cNvSpPr/>
          <p:nvPr/>
        </p:nvSpPr>
        <p:spPr>
          <a:xfrm>
            <a:off x="881879" y="908479"/>
            <a:ext cx="327191" cy="327191"/>
          </a:xfrm>
          <a:custGeom>
            <a:avLst/>
            <a:gdLst/>
            <a:ahLst/>
            <a:cxnLst/>
            <a:rect l="l" t="t" r="r" b="b"/>
            <a:pathLst>
              <a:path w="490787" h="490787">
                <a:moveTo>
                  <a:pt x="0" y="0"/>
                </a:moveTo>
                <a:lnTo>
                  <a:pt x="490787" y="0"/>
                </a:lnTo>
                <a:lnTo>
                  <a:pt x="490787" y="490787"/>
                </a:lnTo>
                <a:lnTo>
                  <a:pt x="0" y="490787"/>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fr-FR"/>
          </a:p>
        </p:txBody>
      </p:sp>
      <p:sp>
        <p:nvSpPr>
          <p:cNvPr id="32" name="Freeform 32">
            <a:hlinkClick r:id="rId12" action="ppaction://hlinksldjump"/>
          </p:cNvPr>
          <p:cNvSpPr/>
          <p:nvPr/>
        </p:nvSpPr>
        <p:spPr>
          <a:xfrm>
            <a:off x="2866125" y="4172311"/>
            <a:ext cx="556735" cy="827852"/>
          </a:xfrm>
          <a:custGeom>
            <a:avLst/>
            <a:gdLst/>
            <a:ahLst/>
            <a:cxnLst/>
            <a:rect l="l" t="t" r="r" b="b"/>
            <a:pathLst>
              <a:path w="835103" h="1241778">
                <a:moveTo>
                  <a:pt x="0" y="0"/>
                </a:moveTo>
                <a:lnTo>
                  <a:pt x="835103" y="0"/>
                </a:lnTo>
                <a:lnTo>
                  <a:pt x="835103" y="1241778"/>
                </a:lnTo>
                <a:lnTo>
                  <a:pt x="0" y="1241778"/>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fr-FR"/>
          </a:p>
        </p:txBody>
      </p:sp>
      <p:grpSp>
        <p:nvGrpSpPr>
          <p:cNvPr id="33" name="Group 33"/>
          <p:cNvGrpSpPr/>
          <p:nvPr/>
        </p:nvGrpSpPr>
        <p:grpSpPr>
          <a:xfrm>
            <a:off x="2950914" y="4237998"/>
            <a:ext cx="387158" cy="387158"/>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fr-FR"/>
            </a:p>
          </p:txBody>
        </p:sp>
        <p:sp>
          <p:nvSpPr>
            <p:cNvPr id="35" name="TextBox 35"/>
            <p:cNvSpPr txBox="1"/>
            <p:nvPr/>
          </p:nvSpPr>
          <p:spPr>
            <a:xfrm>
              <a:off x="76200" y="38100"/>
              <a:ext cx="660400" cy="698500"/>
            </a:xfrm>
            <a:prstGeom prst="rect">
              <a:avLst/>
            </a:prstGeom>
          </p:spPr>
          <p:txBody>
            <a:bodyPr lIns="10221" tIns="10221" rIns="10221" bIns="10221" rtlCol="0" anchor="ctr"/>
            <a:lstStyle/>
            <a:p>
              <a:pPr algn="ctr">
                <a:lnSpc>
                  <a:spcPts val="1867"/>
                </a:lnSpc>
              </a:pPr>
              <a:r>
                <a:rPr lang="en-US" sz="1333" b="1" dirty="0">
                  <a:solidFill>
                    <a:schemeClr val="tx2">
                      <a:lumMod val="75000"/>
                    </a:schemeClr>
                  </a:solidFill>
                  <a:latin typeface="Cambria" panose="02040503050406030204" pitchFamily="18" charset="0"/>
                  <a:ea typeface="Cambria" panose="02040503050406030204" pitchFamily="18" charset="0"/>
                  <a:cs typeface="Libre Baskerville Bold"/>
                  <a:sym typeface="Libre Baskerville Bold"/>
                  <a:hlinkClick r:id="rId12" action="ppaction://hlinksldjump">
                    <a:extLst>
                      <a:ext uri="{A12FA001-AC4F-418D-AE19-62706E023703}">
                        <ahyp:hlinkClr xmlns:ahyp="http://schemas.microsoft.com/office/drawing/2018/hyperlinkcolor" val="tx"/>
                      </a:ext>
                    </a:extLst>
                  </a:hlinkClick>
                </a:rPr>
                <a:t>1</a:t>
              </a:r>
            </a:p>
          </p:txBody>
        </p:sp>
      </p:grpSp>
      <p:sp>
        <p:nvSpPr>
          <p:cNvPr id="36" name="Freeform 36"/>
          <p:cNvSpPr/>
          <p:nvPr/>
        </p:nvSpPr>
        <p:spPr>
          <a:xfrm>
            <a:off x="10178117" y="3820587"/>
            <a:ext cx="327191" cy="327191"/>
          </a:xfrm>
          <a:custGeom>
            <a:avLst/>
            <a:gdLst/>
            <a:ahLst/>
            <a:cxnLst/>
            <a:rect l="l" t="t" r="r" b="b"/>
            <a:pathLst>
              <a:path w="490787" h="490787">
                <a:moveTo>
                  <a:pt x="0" y="0"/>
                </a:moveTo>
                <a:lnTo>
                  <a:pt x="490787" y="0"/>
                </a:lnTo>
                <a:lnTo>
                  <a:pt x="490787" y="490787"/>
                </a:lnTo>
                <a:lnTo>
                  <a:pt x="0" y="490787"/>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fr-FR"/>
          </a:p>
        </p:txBody>
      </p:sp>
      <p:sp>
        <p:nvSpPr>
          <p:cNvPr id="37" name="Freeform 37"/>
          <p:cNvSpPr/>
          <p:nvPr/>
        </p:nvSpPr>
        <p:spPr>
          <a:xfrm>
            <a:off x="6768823" y="1062898"/>
            <a:ext cx="327191" cy="327191"/>
          </a:xfrm>
          <a:custGeom>
            <a:avLst/>
            <a:gdLst/>
            <a:ahLst/>
            <a:cxnLst/>
            <a:rect l="l" t="t" r="r" b="b"/>
            <a:pathLst>
              <a:path w="490787" h="490787">
                <a:moveTo>
                  <a:pt x="0" y="0"/>
                </a:moveTo>
                <a:lnTo>
                  <a:pt x="490787" y="0"/>
                </a:lnTo>
                <a:lnTo>
                  <a:pt x="490787" y="490787"/>
                </a:lnTo>
                <a:lnTo>
                  <a:pt x="0" y="490787"/>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fr-FR"/>
          </a:p>
        </p:txBody>
      </p:sp>
      <p:sp>
        <p:nvSpPr>
          <p:cNvPr id="38" name="Freeform 38">
            <a:hlinkClick r:id="rId30" action="ppaction://hlinksldjump"/>
          </p:cNvPr>
          <p:cNvSpPr/>
          <p:nvPr/>
        </p:nvSpPr>
        <p:spPr>
          <a:xfrm>
            <a:off x="4592377" y="2557636"/>
            <a:ext cx="1362637" cy="1930734"/>
          </a:xfrm>
          <a:custGeom>
            <a:avLst/>
            <a:gdLst/>
            <a:ahLst/>
            <a:cxnLst/>
            <a:rect l="l" t="t" r="r" b="b"/>
            <a:pathLst>
              <a:path w="2043956" h="2896101">
                <a:moveTo>
                  <a:pt x="0" y="0"/>
                </a:moveTo>
                <a:lnTo>
                  <a:pt x="2043956" y="0"/>
                </a:lnTo>
                <a:lnTo>
                  <a:pt x="2043956" y="2896101"/>
                </a:lnTo>
                <a:lnTo>
                  <a:pt x="0" y="2896101"/>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fr-FR"/>
          </a:p>
        </p:txBody>
      </p:sp>
      <p:grpSp>
        <p:nvGrpSpPr>
          <p:cNvPr id="39" name="Group 39"/>
          <p:cNvGrpSpPr/>
          <p:nvPr/>
        </p:nvGrpSpPr>
        <p:grpSpPr>
          <a:xfrm>
            <a:off x="5273696" y="3585647"/>
            <a:ext cx="1358002" cy="482945"/>
            <a:chOff x="0" y="0"/>
            <a:chExt cx="2716003" cy="965890"/>
          </a:xfrm>
        </p:grpSpPr>
        <p:grpSp>
          <p:nvGrpSpPr>
            <p:cNvPr id="40" name="Group 40"/>
            <p:cNvGrpSpPr/>
            <p:nvPr/>
          </p:nvGrpSpPr>
          <p:grpSpPr>
            <a:xfrm>
              <a:off x="0" y="0"/>
              <a:ext cx="2716003" cy="965890"/>
              <a:chOff x="0" y="0"/>
              <a:chExt cx="536494" cy="190793"/>
            </a:xfrm>
          </p:grpSpPr>
          <p:sp>
            <p:nvSpPr>
              <p:cNvPr id="41" name="Freeform 41"/>
              <p:cNvSpPr/>
              <p:nvPr/>
            </p:nvSpPr>
            <p:spPr>
              <a:xfrm>
                <a:off x="0" y="0"/>
                <a:ext cx="536494" cy="190793"/>
              </a:xfrm>
              <a:custGeom>
                <a:avLst/>
                <a:gdLst/>
                <a:ahLst/>
                <a:cxnLst/>
                <a:rect l="l" t="t" r="r" b="b"/>
                <a:pathLst>
                  <a:path w="536494" h="190793">
                    <a:moveTo>
                      <a:pt x="95397" y="0"/>
                    </a:moveTo>
                    <a:lnTo>
                      <a:pt x="441098" y="0"/>
                    </a:lnTo>
                    <a:cubicBezTo>
                      <a:pt x="493784" y="0"/>
                      <a:pt x="536494" y="42710"/>
                      <a:pt x="536494" y="95397"/>
                    </a:cubicBezTo>
                    <a:lnTo>
                      <a:pt x="536494" y="95397"/>
                    </a:lnTo>
                    <a:cubicBezTo>
                      <a:pt x="536494" y="120697"/>
                      <a:pt x="526444" y="144962"/>
                      <a:pt x="508554" y="162852"/>
                    </a:cubicBezTo>
                    <a:cubicBezTo>
                      <a:pt x="490663" y="180742"/>
                      <a:pt x="466399" y="190793"/>
                      <a:pt x="441098" y="190793"/>
                    </a:cubicBezTo>
                    <a:lnTo>
                      <a:pt x="95397" y="190793"/>
                    </a:lnTo>
                    <a:cubicBezTo>
                      <a:pt x="42710" y="190793"/>
                      <a:pt x="0" y="148083"/>
                      <a:pt x="0" y="95397"/>
                    </a:cubicBezTo>
                    <a:lnTo>
                      <a:pt x="0" y="95397"/>
                    </a:lnTo>
                    <a:cubicBezTo>
                      <a:pt x="0" y="42710"/>
                      <a:pt x="42710" y="0"/>
                      <a:pt x="95397" y="0"/>
                    </a:cubicBezTo>
                    <a:close/>
                  </a:path>
                </a:pathLst>
              </a:custGeom>
              <a:solidFill>
                <a:srgbClr val="F1911F"/>
              </a:solidFill>
            </p:spPr>
            <p:txBody>
              <a:bodyPr/>
              <a:lstStyle/>
              <a:p>
                <a:endParaRPr lang="fr-FR"/>
              </a:p>
            </p:txBody>
          </p:sp>
          <p:sp>
            <p:nvSpPr>
              <p:cNvPr id="42" name="TextBox 42"/>
              <p:cNvSpPr txBox="1"/>
              <p:nvPr/>
            </p:nvSpPr>
            <p:spPr>
              <a:xfrm>
                <a:off x="0" y="-28575"/>
                <a:ext cx="536494" cy="219368"/>
              </a:xfrm>
              <a:prstGeom prst="rect">
                <a:avLst/>
              </a:prstGeom>
            </p:spPr>
            <p:txBody>
              <a:bodyPr lIns="33867" tIns="33867" rIns="33867" bIns="33867" rtlCol="0" anchor="ctr"/>
              <a:lstStyle/>
              <a:p>
                <a:pPr algn="ctr">
                  <a:lnSpc>
                    <a:spcPts val="1586"/>
                  </a:lnSpc>
                </a:pPr>
                <a:endParaRPr sz="1200"/>
              </a:p>
            </p:txBody>
          </p:sp>
        </p:grpSp>
        <p:sp>
          <p:nvSpPr>
            <p:cNvPr id="43" name="TextBox 43"/>
            <p:cNvSpPr txBox="1"/>
            <p:nvPr/>
          </p:nvSpPr>
          <p:spPr>
            <a:xfrm>
              <a:off x="377506" y="89456"/>
              <a:ext cx="1927917" cy="799450"/>
            </a:xfrm>
            <a:prstGeom prst="rect">
              <a:avLst/>
            </a:prstGeom>
          </p:spPr>
          <p:txBody>
            <a:bodyPr lIns="0" tIns="0" rIns="0" bIns="0" rtlCol="0" anchor="t">
              <a:spAutoFit/>
            </a:bodyPr>
            <a:lstStyle/>
            <a:p>
              <a:pPr algn="ctr">
                <a:lnSpc>
                  <a:spcPts val="1586"/>
                </a:lnSpc>
                <a:spcBef>
                  <a:spcPct val="0"/>
                </a:spcBef>
              </a:pPr>
              <a:r>
                <a:rPr lang="en-US" sz="1200" b="1" dirty="0" err="1">
                  <a:solidFill>
                    <a:schemeClr val="bg1"/>
                  </a:solidFill>
                  <a:ea typeface="Open Sans 1 Bold"/>
                  <a:cs typeface="Open Sans 1 Bold"/>
                  <a:sym typeface="Open Sans 1 Bold"/>
                  <a:hlinkClick r:id="rId9" action="ppaction://hlinksldjump">
                    <a:extLst>
                      <a:ext uri="{A12FA001-AC4F-418D-AE19-62706E023703}">
                        <ahyp:hlinkClr xmlns:ahyp="http://schemas.microsoft.com/office/drawing/2018/hyperlinkcolor" val="tx"/>
                      </a:ext>
                    </a:extLst>
                  </a:hlinkClick>
                </a:rPr>
                <a:t>Complétude</a:t>
              </a:r>
              <a:r>
                <a:rPr lang="en-US" sz="1200" b="1" dirty="0">
                  <a:solidFill>
                    <a:schemeClr val="bg1"/>
                  </a:solidFill>
                  <a:ea typeface="Open Sans 1 Bold"/>
                  <a:cs typeface="Open Sans 1 Bold"/>
                  <a:sym typeface="Open Sans 1 Bold"/>
                  <a:hlinkClick r:id="rId9" action="ppaction://hlinksldjump">
                    <a:extLst>
                      <a:ext uri="{A12FA001-AC4F-418D-AE19-62706E023703}">
                        <ahyp:hlinkClr xmlns:ahyp="http://schemas.microsoft.com/office/drawing/2018/hyperlinkcolor" val="tx"/>
                      </a:ext>
                    </a:extLst>
                  </a:hlinkClick>
                </a:rPr>
                <a:t> et </a:t>
              </a:r>
              <a:r>
                <a:rPr lang="en-US" sz="1200" b="1" dirty="0" err="1">
                  <a:solidFill>
                    <a:schemeClr val="bg1"/>
                  </a:solidFill>
                  <a:ea typeface="Open Sans 1 Bold"/>
                  <a:cs typeface="Open Sans 1 Bold"/>
                  <a:sym typeface="Open Sans 1 Bold"/>
                  <a:hlinkClick r:id="rId9" action="ppaction://hlinksldjump">
                    <a:extLst>
                      <a:ext uri="{A12FA001-AC4F-418D-AE19-62706E023703}">
                        <ahyp:hlinkClr xmlns:ahyp="http://schemas.microsoft.com/office/drawing/2018/hyperlinkcolor" val="tx"/>
                      </a:ext>
                    </a:extLst>
                  </a:hlinkClick>
                </a:rPr>
                <a:t>régularité</a:t>
              </a:r>
              <a:endParaRPr lang="en-US" sz="1200" b="1" dirty="0">
                <a:solidFill>
                  <a:schemeClr val="bg1"/>
                </a:solidFill>
                <a:ea typeface="Open Sans 1 Bold"/>
                <a:cs typeface="Open Sans 1 Bold"/>
                <a:sym typeface="Open Sans 1 Bold"/>
                <a:hlinkClick r:id="rId9" action="ppaction://hlinksldjump">
                  <a:extLst>
                    <a:ext uri="{A12FA001-AC4F-418D-AE19-62706E023703}">
                      <ahyp:hlinkClr xmlns:ahyp="http://schemas.microsoft.com/office/drawing/2018/hyperlinkcolor" val="tx"/>
                    </a:ext>
                  </a:extLst>
                </a:hlinkClick>
              </a:endParaRPr>
            </a:p>
          </p:txBody>
        </p:sp>
      </p:grpSp>
      <p:grpSp>
        <p:nvGrpSpPr>
          <p:cNvPr id="44" name="Group 44"/>
          <p:cNvGrpSpPr/>
          <p:nvPr/>
        </p:nvGrpSpPr>
        <p:grpSpPr>
          <a:xfrm>
            <a:off x="6428546" y="3429000"/>
            <a:ext cx="503873" cy="503873"/>
            <a:chOff x="0" y="0"/>
            <a:chExt cx="1007745" cy="1007745"/>
          </a:xfrm>
        </p:grpSpPr>
        <p:grpSp>
          <p:nvGrpSpPr>
            <p:cNvPr id="45" name="Group 45"/>
            <p:cNvGrpSpPr/>
            <p:nvPr/>
          </p:nvGrpSpPr>
          <p:grpSpPr>
            <a:xfrm>
              <a:off x="0" y="0"/>
              <a:ext cx="1007745" cy="1007745"/>
              <a:chOff x="0" y="0"/>
              <a:chExt cx="812800" cy="812800"/>
            </a:xfrm>
          </p:grpSpPr>
          <p:sp>
            <p:nvSpPr>
              <p:cNvPr id="46" name="Freeform 4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911F"/>
              </a:solidFill>
              <a:ln w="38100" cap="sq">
                <a:solidFill>
                  <a:srgbClr val="FFFFFF"/>
                </a:solidFill>
                <a:prstDash val="solid"/>
                <a:miter/>
              </a:ln>
            </p:spPr>
            <p:txBody>
              <a:bodyPr/>
              <a:lstStyle/>
              <a:p>
                <a:endParaRPr lang="fr-FR"/>
              </a:p>
            </p:txBody>
          </p:sp>
          <p:sp>
            <p:nvSpPr>
              <p:cNvPr id="47" name="TextBox 47"/>
              <p:cNvSpPr txBox="1"/>
              <p:nvPr/>
            </p:nvSpPr>
            <p:spPr>
              <a:xfrm>
                <a:off x="76200" y="28575"/>
                <a:ext cx="660400" cy="708025"/>
              </a:xfrm>
              <a:prstGeom prst="rect">
                <a:avLst/>
              </a:prstGeom>
            </p:spPr>
            <p:txBody>
              <a:bodyPr lIns="11181" tIns="11181" rIns="11181" bIns="11181" rtlCol="0" anchor="ctr"/>
              <a:lstStyle/>
              <a:p>
                <a:pPr algn="ctr">
                  <a:lnSpc>
                    <a:spcPts val="1867"/>
                  </a:lnSpc>
                </a:pPr>
                <a:endParaRPr sz="1200"/>
              </a:p>
            </p:txBody>
          </p:sp>
        </p:grpSp>
        <p:sp>
          <p:nvSpPr>
            <p:cNvPr id="48" name="Freeform 48"/>
            <p:cNvSpPr/>
            <p:nvPr/>
          </p:nvSpPr>
          <p:spPr>
            <a:xfrm>
              <a:off x="208882" y="187863"/>
              <a:ext cx="629371" cy="619072"/>
            </a:xfrm>
            <a:custGeom>
              <a:avLst/>
              <a:gdLst/>
              <a:ahLst/>
              <a:cxnLst/>
              <a:rect l="l" t="t" r="r" b="b"/>
              <a:pathLst>
                <a:path w="629371" h="619072">
                  <a:moveTo>
                    <a:pt x="0" y="0"/>
                  </a:moveTo>
                  <a:lnTo>
                    <a:pt x="629371" y="0"/>
                  </a:lnTo>
                  <a:lnTo>
                    <a:pt x="629371" y="619072"/>
                  </a:lnTo>
                  <a:lnTo>
                    <a:pt x="0" y="619072"/>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fr-FR"/>
            </a:p>
          </p:txBody>
        </p:sp>
      </p:grpSp>
      <p:grpSp>
        <p:nvGrpSpPr>
          <p:cNvPr id="49" name="Group 49"/>
          <p:cNvGrpSpPr/>
          <p:nvPr/>
        </p:nvGrpSpPr>
        <p:grpSpPr>
          <a:xfrm>
            <a:off x="9947758" y="5377858"/>
            <a:ext cx="2057400" cy="640881"/>
            <a:chOff x="0" y="0"/>
            <a:chExt cx="812800" cy="253188"/>
          </a:xfrm>
        </p:grpSpPr>
        <p:sp>
          <p:nvSpPr>
            <p:cNvPr id="50" name="Freeform 50">
              <a:hlinkClick r:id="rId35" action="ppaction://hlinksldjump"/>
            </p:cNvPr>
            <p:cNvSpPr/>
            <p:nvPr/>
          </p:nvSpPr>
          <p:spPr>
            <a:xfrm>
              <a:off x="0" y="0"/>
              <a:ext cx="812800" cy="253188"/>
            </a:xfrm>
            <a:custGeom>
              <a:avLst/>
              <a:gdLst/>
              <a:ahLst/>
              <a:cxnLst/>
              <a:rect l="l" t="t" r="r" b="b"/>
              <a:pathLst>
                <a:path w="812800" h="253188">
                  <a:moveTo>
                    <a:pt x="126594" y="0"/>
                  </a:moveTo>
                  <a:lnTo>
                    <a:pt x="686206" y="0"/>
                  </a:lnTo>
                  <a:cubicBezTo>
                    <a:pt x="719781" y="0"/>
                    <a:pt x="751981" y="13338"/>
                    <a:pt x="775722" y="37078"/>
                  </a:cubicBezTo>
                  <a:cubicBezTo>
                    <a:pt x="799462" y="60819"/>
                    <a:pt x="812800" y="93019"/>
                    <a:pt x="812800" y="126594"/>
                  </a:cubicBezTo>
                  <a:lnTo>
                    <a:pt x="812800" y="126594"/>
                  </a:lnTo>
                  <a:cubicBezTo>
                    <a:pt x="812800" y="160169"/>
                    <a:pt x="799462" y="192368"/>
                    <a:pt x="775722" y="216109"/>
                  </a:cubicBezTo>
                  <a:cubicBezTo>
                    <a:pt x="751981" y="239850"/>
                    <a:pt x="719781" y="253188"/>
                    <a:pt x="686206" y="253188"/>
                  </a:cubicBezTo>
                  <a:lnTo>
                    <a:pt x="126594" y="253188"/>
                  </a:lnTo>
                  <a:cubicBezTo>
                    <a:pt x="93019" y="253188"/>
                    <a:pt x="60819" y="239850"/>
                    <a:pt x="37078" y="216109"/>
                  </a:cubicBezTo>
                  <a:cubicBezTo>
                    <a:pt x="13338" y="192368"/>
                    <a:pt x="0" y="160169"/>
                    <a:pt x="0" y="126594"/>
                  </a:cubicBezTo>
                  <a:lnTo>
                    <a:pt x="0" y="126594"/>
                  </a:lnTo>
                  <a:cubicBezTo>
                    <a:pt x="0" y="93019"/>
                    <a:pt x="13338" y="60819"/>
                    <a:pt x="37078" y="37078"/>
                  </a:cubicBezTo>
                  <a:cubicBezTo>
                    <a:pt x="60819" y="13338"/>
                    <a:pt x="93019" y="0"/>
                    <a:pt x="126594" y="0"/>
                  </a:cubicBezTo>
                  <a:close/>
                </a:path>
              </a:pathLst>
            </a:custGeom>
            <a:gradFill rotWithShape="1">
              <a:gsLst>
                <a:gs pos="0">
                  <a:srgbClr val="0CC0DF">
                    <a:alpha val="100000"/>
                  </a:srgbClr>
                </a:gs>
                <a:gs pos="100000">
                  <a:srgbClr val="9ACF2A">
                    <a:alpha val="100000"/>
                  </a:srgbClr>
                </a:gs>
              </a:gsLst>
              <a:lin ang="2700000"/>
            </a:gradFill>
          </p:spPr>
          <p:txBody>
            <a:bodyPr/>
            <a:lstStyle/>
            <a:p>
              <a:endParaRPr lang="fr-FR"/>
            </a:p>
          </p:txBody>
        </p:sp>
        <p:sp>
          <p:nvSpPr>
            <p:cNvPr id="51" name="TextBox 51"/>
            <p:cNvSpPr txBox="1"/>
            <p:nvPr/>
          </p:nvSpPr>
          <p:spPr>
            <a:xfrm>
              <a:off x="0" y="-28575"/>
              <a:ext cx="812800" cy="281763"/>
            </a:xfrm>
            <a:prstGeom prst="rect">
              <a:avLst/>
            </a:prstGeom>
          </p:spPr>
          <p:txBody>
            <a:bodyPr lIns="33867" tIns="33867" rIns="33867" bIns="33867" rtlCol="0" anchor="ctr"/>
            <a:lstStyle/>
            <a:p>
              <a:pPr algn="ctr">
                <a:lnSpc>
                  <a:spcPts val="1586"/>
                </a:lnSpc>
              </a:pPr>
              <a:endParaRPr sz="1200"/>
            </a:p>
          </p:txBody>
        </p:sp>
      </p:grpSp>
      <p:grpSp>
        <p:nvGrpSpPr>
          <p:cNvPr id="52" name="Group 52"/>
          <p:cNvGrpSpPr/>
          <p:nvPr/>
        </p:nvGrpSpPr>
        <p:grpSpPr>
          <a:xfrm>
            <a:off x="9947758" y="6125550"/>
            <a:ext cx="2057400" cy="561872"/>
            <a:chOff x="0" y="0"/>
            <a:chExt cx="812800" cy="221974"/>
          </a:xfrm>
        </p:grpSpPr>
        <p:sp>
          <p:nvSpPr>
            <p:cNvPr id="53" name="Freeform 53">
              <a:hlinkClick r:id="rId36" action="ppaction://hlinksldjump"/>
            </p:cNvPr>
            <p:cNvSpPr/>
            <p:nvPr/>
          </p:nvSpPr>
          <p:spPr>
            <a:xfrm>
              <a:off x="0" y="0"/>
              <a:ext cx="812800" cy="221974"/>
            </a:xfrm>
            <a:custGeom>
              <a:avLst/>
              <a:gdLst/>
              <a:ahLst/>
              <a:cxnLst/>
              <a:rect l="l" t="t" r="r" b="b"/>
              <a:pathLst>
                <a:path w="812800" h="221974">
                  <a:moveTo>
                    <a:pt x="110987" y="0"/>
                  </a:moveTo>
                  <a:lnTo>
                    <a:pt x="701813" y="0"/>
                  </a:lnTo>
                  <a:cubicBezTo>
                    <a:pt x="763109" y="0"/>
                    <a:pt x="812800" y="49691"/>
                    <a:pt x="812800" y="110987"/>
                  </a:cubicBezTo>
                  <a:lnTo>
                    <a:pt x="812800" y="110987"/>
                  </a:lnTo>
                  <a:cubicBezTo>
                    <a:pt x="812800" y="172283"/>
                    <a:pt x="763109" y="221974"/>
                    <a:pt x="701813" y="221974"/>
                  </a:cubicBezTo>
                  <a:lnTo>
                    <a:pt x="110987" y="221974"/>
                  </a:lnTo>
                  <a:cubicBezTo>
                    <a:pt x="49691" y="221974"/>
                    <a:pt x="0" y="172283"/>
                    <a:pt x="0" y="110987"/>
                  </a:cubicBezTo>
                  <a:lnTo>
                    <a:pt x="0" y="110987"/>
                  </a:lnTo>
                  <a:cubicBezTo>
                    <a:pt x="0" y="49691"/>
                    <a:pt x="49691" y="0"/>
                    <a:pt x="110987" y="0"/>
                  </a:cubicBezTo>
                  <a:close/>
                </a:path>
              </a:pathLst>
            </a:custGeom>
            <a:gradFill rotWithShape="1">
              <a:gsLst>
                <a:gs pos="0">
                  <a:srgbClr val="0CC0DF">
                    <a:alpha val="100000"/>
                  </a:srgbClr>
                </a:gs>
                <a:gs pos="100000">
                  <a:srgbClr val="9ACF2A">
                    <a:alpha val="100000"/>
                  </a:srgbClr>
                </a:gs>
              </a:gsLst>
              <a:lin ang="2700000"/>
            </a:gradFill>
          </p:spPr>
          <p:txBody>
            <a:bodyPr/>
            <a:lstStyle/>
            <a:p>
              <a:endParaRPr lang="fr-FR"/>
            </a:p>
          </p:txBody>
        </p:sp>
        <p:sp>
          <p:nvSpPr>
            <p:cNvPr id="54" name="TextBox 54"/>
            <p:cNvSpPr txBox="1"/>
            <p:nvPr/>
          </p:nvSpPr>
          <p:spPr>
            <a:xfrm>
              <a:off x="0" y="-28575"/>
              <a:ext cx="812800" cy="250549"/>
            </a:xfrm>
            <a:prstGeom prst="rect">
              <a:avLst/>
            </a:prstGeom>
          </p:spPr>
          <p:txBody>
            <a:bodyPr lIns="33867" tIns="33867" rIns="33867" bIns="33867" rtlCol="0" anchor="ctr"/>
            <a:lstStyle/>
            <a:p>
              <a:pPr algn="ctr">
                <a:lnSpc>
                  <a:spcPts val="1586"/>
                </a:lnSpc>
              </a:pPr>
              <a:endParaRPr sz="1200"/>
            </a:p>
          </p:txBody>
        </p:sp>
      </p:grpSp>
      <p:grpSp>
        <p:nvGrpSpPr>
          <p:cNvPr id="55" name="Group 55"/>
          <p:cNvGrpSpPr/>
          <p:nvPr/>
        </p:nvGrpSpPr>
        <p:grpSpPr>
          <a:xfrm>
            <a:off x="2465492" y="3826632"/>
            <a:ext cx="1358002" cy="317628"/>
            <a:chOff x="0" y="0"/>
            <a:chExt cx="536494" cy="125483"/>
          </a:xfrm>
        </p:grpSpPr>
        <p:sp>
          <p:nvSpPr>
            <p:cNvPr id="56" name="Freeform 56"/>
            <p:cNvSpPr/>
            <p:nvPr/>
          </p:nvSpPr>
          <p:spPr>
            <a:xfrm>
              <a:off x="0" y="0"/>
              <a:ext cx="536494" cy="125483"/>
            </a:xfrm>
            <a:custGeom>
              <a:avLst/>
              <a:gdLst/>
              <a:ahLst/>
              <a:cxnLst/>
              <a:rect l="l" t="t" r="r" b="b"/>
              <a:pathLst>
                <a:path w="536494" h="125483">
                  <a:moveTo>
                    <a:pt x="62741" y="0"/>
                  </a:moveTo>
                  <a:lnTo>
                    <a:pt x="473753" y="0"/>
                  </a:lnTo>
                  <a:cubicBezTo>
                    <a:pt x="508404" y="0"/>
                    <a:pt x="536494" y="28090"/>
                    <a:pt x="536494" y="62741"/>
                  </a:cubicBezTo>
                  <a:lnTo>
                    <a:pt x="536494" y="62741"/>
                  </a:lnTo>
                  <a:cubicBezTo>
                    <a:pt x="536494" y="97392"/>
                    <a:pt x="508404" y="125483"/>
                    <a:pt x="473753" y="125483"/>
                  </a:cubicBezTo>
                  <a:lnTo>
                    <a:pt x="62741" y="125483"/>
                  </a:lnTo>
                  <a:cubicBezTo>
                    <a:pt x="28090" y="125483"/>
                    <a:pt x="0" y="97392"/>
                    <a:pt x="0" y="62741"/>
                  </a:cubicBezTo>
                  <a:lnTo>
                    <a:pt x="0" y="62741"/>
                  </a:lnTo>
                  <a:cubicBezTo>
                    <a:pt x="0" y="28090"/>
                    <a:pt x="28090" y="0"/>
                    <a:pt x="62741" y="0"/>
                  </a:cubicBezTo>
                  <a:close/>
                </a:path>
              </a:pathLst>
            </a:custGeom>
            <a:solidFill>
              <a:srgbClr val="E60012"/>
            </a:solidFill>
          </p:spPr>
          <p:txBody>
            <a:bodyPr/>
            <a:lstStyle/>
            <a:p>
              <a:endParaRPr lang="fr-FR"/>
            </a:p>
          </p:txBody>
        </p:sp>
        <p:sp>
          <p:nvSpPr>
            <p:cNvPr id="57" name="TextBox 57"/>
            <p:cNvSpPr txBox="1"/>
            <p:nvPr/>
          </p:nvSpPr>
          <p:spPr>
            <a:xfrm>
              <a:off x="0" y="-28575"/>
              <a:ext cx="536494" cy="154058"/>
            </a:xfrm>
            <a:prstGeom prst="rect">
              <a:avLst/>
            </a:prstGeom>
          </p:spPr>
          <p:txBody>
            <a:bodyPr lIns="33867" tIns="33867" rIns="33867" bIns="33867" rtlCol="0" anchor="ctr"/>
            <a:lstStyle/>
            <a:p>
              <a:pPr algn="ctr">
                <a:lnSpc>
                  <a:spcPts val="1586"/>
                </a:lnSpc>
              </a:pPr>
              <a:endParaRPr sz="1200"/>
            </a:p>
          </p:txBody>
        </p:sp>
      </p:grpSp>
      <p:sp>
        <p:nvSpPr>
          <p:cNvPr id="58" name="TextBox 58"/>
          <p:cNvSpPr txBox="1"/>
          <p:nvPr/>
        </p:nvSpPr>
        <p:spPr>
          <a:xfrm>
            <a:off x="2583305" y="3882364"/>
            <a:ext cx="1122376" cy="194540"/>
          </a:xfrm>
          <a:prstGeom prst="rect">
            <a:avLst/>
          </a:prstGeom>
        </p:spPr>
        <p:txBody>
          <a:bodyPr lIns="0" tIns="0" rIns="0" bIns="0" rtlCol="0" anchor="t">
            <a:spAutoFit/>
          </a:bodyPr>
          <a:lstStyle/>
          <a:p>
            <a:pPr algn="ctr">
              <a:lnSpc>
                <a:spcPts val="1586"/>
              </a:lnSpc>
              <a:spcBef>
                <a:spcPct val="0"/>
              </a:spcBef>
            </a:pPr>
            <a:r>
              <a:rPr lang="en-US" sz="1200" b="1" dirty="0">
                <a:solidFill>
                  <a:schemeClr val="bg1"/>
                </a:solidFill>
                <a:ea typeface="Open Sans 1 Bold"/>
                <a:cs typeface="Open Sans 1 Bold"/>
                <a:sym typeface="Open Sans 1 Bold"/>
                <a:hlinkClick r:id="rId12" action="ppaction://hlinksldjump">
                  <a:extLst>
                    <a:ext uri="{A12FA001-AC4F-418D-AE19-62706E023703}">
                      <ahyp:hlinkClr xmlns:ahyp="http://schemas.microsoft.com/office/drawing/2018/hyperlinkcolor" val="tx"/>
                    </a:ext>
                  </a:extLst>
                </a:hlinkClick>
              </a:rPr>
              <a:t>Phase </a:t>
            </a:r>
            <a:r>
              <a:rPr lang="en-US" sz="1200" b="1" dirty="0" err="1">
                <a:solidFill>
                  <a:schemeClr val="bg1"/>
                </a:solidFill>
                <a:ea typeface="Open Sans 1 Bold"/>
                <a:cs typeface="Open Sans 1 Bold"/>
                <a:sym typeface="Open Sans 1 Bold"/>
                <a:hlinkClick r:id="rId12" action="ppaction://hlinksldjump">
                  <a:extLst>
                    <a:ext uri="{A12FA001-AC4F-418D-AE19-62706E023703}">
                      <ahyp:hlinkClr xmlns:ahyp="http://schemas.microsoft.com/office/drawing/2018/hyperlinkcolor" val="tx"/>
                    </a:ext>
                  </a:extLst>
                </a:hlinkClick>
              </a:rPr>
              <a:t>amont</a:t>
            </a:r>
            <a:endParaRPr lang="en-US" sz="1200" b="1" dirty="0">
              <a:solidFill>
                <a:schemeClr val="bg1"/>
              </a:solidFill>
              <a:ea typeface="Open Sans 1 Bold"/>
              <a:cs typeface="Open Sans 1 Bold"/>
              <a:sym typeface="Open Sans 1 Bold"/>
              <a:hlinkClick r:id="rId12" action="ppaction://hlinksldjump">
                <a:extLst>
                  <a:ext uri="{A12FA001-AC4F-418D-AE19-62706E023703}">
                    <ahyp:hlinkClr xmlns:ahyp="http://schemas.microsoft.com/office/drawing/2018/hyperlinkcolor" val="tx"/>
                  </a:ext>
                </a:extLst>
              </a:hlinkClick>
            </a:endParaRPr>
          </a:p>
        </p:txBody>
      </p:sp>
      <p:grpSp>
        <p:nvGrpSpPr>
          <p:cNvPr id="59" name="Group 59"/>
          <p:cNvGrpSpPr/>
          <p:nvPr/>
        </p:nvGrpSpPr>
        <p:grpSpPr>
          <a:xfrm>
            <a:off x="3617024" y="3571035"/>
            <a:ext cx="499103" cy="499103"/>
            <a:chOff x="0" y="0"/>
            <a:chExt cx="812800" cy="812800"/>
          </a:xfrm>
        </p:grpSpPr>
        <p:sp>
          <p:nvSpPr>
            <p:cNvPr id="60" name="Freeform 60">
              <a:hlinkClick r:id="rId12" action="ppaction://hlinksldjump"/>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0012"/>
            </a:solidFill>
            <a:ln w="38100" cap="sq">
              <a:solidFill>
                <a:srgbClr val="FFFFFF"/>
              </a:solidFill>
              <a:prstDash val="solid"/>
              <a:miter/>
            </a:ln>
          </p:spPr>
          <p:txBody>
            <a:bodyPr/>
            <a:lstStyle/>
            <a:p>
              <a:endParaRPr lang="fr-FR"/>
            </a:p>
          </p:txBody>
        </p:sp>
        <p:sp>
          <p:nvSpPr>
            <p:cNvPr id="61" name="TextBox 61"/>
            <p:cNvSpPr txBox="1"/>
            <p:nvPr/>
          </p:nvSpPr>
          <p:spPr>
            <a:xfrm>
              <a:off x="76200" y="28575"/>
              <a:ext cx="660400" cy="708025"/>
            </a:xfrm>
            <a:prstGeom prst="rect">
              <a:avLst/>
            </a:prstGeom>
          </p:spPr>
          <p:txBody>
            <a:bodyPr lIns="11075" tIns="11075" rIns="11075" bIns="11075" rtlCol="0" anchor="ctr"/>
            <a:lstStyle/>
            <a:p>
              <a:pPr algn="ctr">
                <a:lnSpc>
                  <a:spcPts val="1867"/>
                </a:lnSpc>
              </a:pPr>
              <a:endParaRPr sz="1200"/>
            </a:p>
          </p:txBody>
        </p:sp>
      </p:grpSp>
      <p:sp>
        <p:nvSpPr>
          <p:cNvPr id="62" name="Freeform 62">
            <a:hlinkClick r:id="rId12" action="ppaction://hlinksldjump"/>
          </p:cNvPr>
          <p:cNvSpPr/>
          <p:nvPr/>
        </p:nvSpPr>
        <p:spPr>
          <a:xfrm>
            <a:off x="3690553" y="3692241"/>
            <a:ext cx="352045" cy="248041"/>
          </a:xfrm>
          <a:custGeom>
            <a:avLst/>
            <a:gdLst/>
            <a:ahLst/>
            <a:cxnLst/>
            <a:rect l="l" t="t" r="r" b="b"/>
            <a:pathLst>
              <a:path w="528067" h="372061">
                <a:moveTo>
                  <a:pt x="0" y="0"/>
                </a:moveTo>
                <a:lnTo>
                  <a:pt x="528066" y="0"/>
                </a:lnTo>
                <a:lnTo>
                  <a:pt x="528066" y="372061"/>
                </a:lnTo>
                <a:lnTo>
                  <a:pt x="0" y="372061"/>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endParaRPr lang="fr-FR"/>
          </a:p>
        </p:txBody>
      </p:sp>
      <p:sp>
        <p:nvSpPr>
          <p:cNvPr id="63" name="Freeform 63"/>
          <p:cNvSpPr/>
          <p:nvPr/>
        </p:nvSpPr>
        <p:spPr>
          <a:xfrm>
            <a:off x="10803713" y="11093"/>
            <a:ext cx="806779" cy="391287"/>
          </a:xfrm>
          <a:custGeom>
            <a:avLst/>
            <a:gdLst/>
            <a:ahLst/>
            <a:cxnLst/>
            <a:rect l="l" t="t" r="r" b="b"/>
            <a:pathLst>
              <a:path w="1210168" h="586931">
                <a:moveTo>
                  <a:pt x="0" y="0"/>
                </a:moveTo>
                <a:lnTo>
                  <a:pt x="1210167" y="0"/>
                </a:lnTo>
                <a:lnTo>
                  <a:pt x="1210167" y="586931"/>
                </a:lnTo>
                <a:lnTo>
                  <a:pt x="0" y="586931"/>
                </a:lnTo>
                <a:lnTo>
                  <a:pt x="0" y="0"/>
                </a:lnTo>
                <a:close/>
              </a:path>
            </a:pathLst>
          </a:custGeom>
          <a:blipFill>
            <a:blip r:embed="rId39"/>
            <a:stretch>
              <a:fillRect/>
            </a:stretch>
          </a:blipFill>
        </p:spPr>
        <p:txBody>
          <a:bodyPr/>
          <a:lstStyle/>
          <a:p>
            <a:endParaRPr lang="fr-FR"/>
          </a:p>
        </p:txBody>
      </p:sp>
      <p:sp>
        <p:nvSpPr>
          <p:cNvPr id="64" name="Freeform 64"/>
          <p:cNvSpPr/>
          <p:nvPr/>
        </p:nvSpPr>
        <p:spPr>
          <a:xfrm>
            <a:off x="11610491" y="11093"/>
            <a:ext cx="569667" cy="555245"/>
          </a:xfrm>
          <a:custGeom>
            <a:avLst/>
            <a:gdLst/>
            <a:ahLst/>
            <a:cxnLst/>
            <a:rect l="l" t="t" r="r" b="b"/>
            <a:pathLst>
              <a:path w="854500" h="832867">
                <a:moveTo>
                  <a:pt x="0" y="0"/>
                </a:moveTo>
                <a:lnTo>
                  <a:pt x="854500" y="0"/>
                </a:lnTo>
                <a:lnTo>
                  <a:pt x="854500" y="832867"/>
                </a:lnTo>
                <a:lnTo>
                  <a:pt x="0" y="832867"/>
                </a:lnTo>
                <a:lnTo>
                  <a:pt x="0" y="0"/>
                </a:lnTo>
                <a:close/>
              </a:path>
            </a:pathLst>
          </a:custGeom>
          <a:blipFill>
            <a:blip r:embed="rId40"/>
            <a:stretch>
              <a:fillRect l="-6783" t="-9327" r="-10452" b="-9571"/>
            </a:stretch>
          </a:blipFill>
        </p:spPr>
        <p:txBody>
          <a:bodyPr/>
          <a:lstStyle/>
          <a:p>
            <a:endParaRPr lang="fr-FR"/>
          </a:p>
        </p:txBody>
      </p:sp>
      <p:grpSp>
        <p:nvGrpSpPr>
          <p:cNvPr id="65" name="Group 65"/>
          <p:cNvGrpSpPr/>
          <p:nvPr/>
        </p:nvGrpSpPr>
        <p:grpSpPr>
          <a:xfrm>
            <a:off x="5078391" y="260677"/>
            <a:ext cx="923284" cy="317628"/>
            <a:chOff x="0" y="0"/>
            <a:chExt cx="1846569" cy="635255"/>
          </a:xfrm>
        </p:grpSpPr>
        <p:grpSp>
          <p:nvGrpSpPr>
            <p:cNvPr id="66" name="Group 66"/>
            <p:cNvGrpSpPr/>
            <p:nvPr/>
          </p:nvGrpSpPr>
          <p:grpSpPr>
            <a:xfrm>
              <a:off x="0" y="0"/>
              <a:ext cx="1846569" cy="635255"/>
              <a:chOff x="0" y="0"/>
              <a:chExt cx="364754" cy="125483"/>
            </a:xfrm>
          </p:grpSpPr>
          <p:sp>
            <p:nvSpPr>
              <p:cNvPr id="67" name="Freeform 67"/>
              <p:cNvSpPr/>
              <p:nvPr/>
            </p:nvSpPr>
            <p:spPr>
              <a:xfrm>
                <a:off x="0" y="0"/>
                <a:ext cx="364754" cy="125483"/>
              </a:xfrm>
              <a:custGeom>
                <a:avLst/>
                <a:gdLst/>
                <a:ahLst/>
                <a:cxnLst/>
                <a:rect l="l" t="t" r="r" b="b"/>
                <a:pathLst>
                  <a:path w="364754" h="125483">
                    <a:moveTo>
                      <a:pt x="62741" y="0"/>
                    </a:moveTo>
                    <a:lnTo>
                      <a:pt x="302013" y="0"/>
                    </a:lnTo>
                    <a:cubicBezTo>
                      <a:pt x="336664" y="0"/>
                      <a:pt x="364754" y="28090"/>
                      <a:pt x="364754" y="62741"/>
                    </a:cubicBezTo>
                    <a:lnTo>
                      <a:pt x="364754" y="62741"/>
                    </a:lnTo>
                    <a:cubicBezTo>
                      <a:pt x="364754" y="97392"/>
                      <a:pt x="336664" y="125483"/>
                      <a:pt x="302013" y="125483"/>
                    </a:cubicBezTo>
                    <a:lnTo>
                      <a:pt x="62741" y="125483"/>
                    </a:lnTo>
                    <a:cubicBezTo>
                      <a:pt x="28090" y="125483"/>
                      <a:pt x="0" y="97392"/>
                      <a:pt x="0" y="62741"/>
                    </a:cubicBezTo>
                    <a:lnTo>
                      <a:pt x="0" y="62741"/>
                    </a:lnTo>
                    <a:cubicBezTo>
                      <a:pt x="0" y="28090"/>
                      <a:pt x="28090" y="0"/>
                      <a:pt x="62741" y="0"/>
                    </a:cubicBezTo>
                    <a:close/>
                  </a:path>
                </a:pathLst>
              </a:custGeom>
              <a:solidFill>
                <a:srgbClr val="9CBB23"/>
              </a:solidFill>
            </p:spPr>
            <p:txBody>
              <a:bodyPr/>
              <a:lstStyle/>
              <a:p>
                <a:endParaRPr lang="fr-FR"/>
              </a:p>
            </p:txBody>
          </p:sp>
          <p:sp>
            <p:nvSpPr>
              <p:cNvPr id="68" name="TextBox 68"/>
              <p:cNvSpPr txBox="1"/>
              <p:nvPr/>
            </p:nvSpPr>
            <p:spPr>
              <a:xfrm>
                <a:off x="0" y="-28575"/>
                <a:ext cx="364754" cy="154058"/>
              </a:xfrm>
              <a:prstGeom prst="rect">
                <a:avLst/>
              </a:prstGeom>
            </p:spPr>
            <p:txBody>
              <a:bodyPr lIns="33867" tIns="33867" rIns="33867" bIns="33867" rtlCol="0" anchor="ctr"/>
              <a:lstStyle/>
              <a:p>
                <a:pPr algn="ctr">
                  <a:lnSpc>
                    <a:spcPts val="1586"/>
                  </a:lnSpc>
                </a:pPr>
                <a:endParaRPr sz="1200"/>
              </a:p>
            </p:txBody>
          </p:sp>
        </p:grpSp>
        <p:sp>
          <p:nvSpPr>
            <p:cNvPr id="69" name="TextBox 69"/>
            <p:cNvSpPr txBox="1"/>
            <p:nvPr/>
          </p:nvSpPr>
          <p:spPr>
            <a:xfrm>
              <a:off x="84280" y="120990"/>
              <a:ext cx="1678005" cy="389079"/>
            </a:xfrm>
            <a:prstGeom prst="rect">
              <a:avLst/>
            </a:prstGeom>
          </p:spPr>
          <p:txBody>
            <a:bodyPr lIns="0" tIns="0" rIns="0" bIns="0" rtlCol="0" anchor="t">
              <a:spAutoFit/>
            </a:bodyPr>
            <a:lstStyle/>
            <a:p>
              <a:pPr algn="ctr">
                <a:lnSpc>
                  <a:spcPts val="1586"/>
                </a:lnSpc>
                <a:spcBef>
                  <a:spcPct val="0"/>
                </a:spcBef>
              </a:pPr>
              <a:r>
                <a:rPr lang="en-US" sz="1200" b="1" dirty="0" err="1">
                  <a:solidFill>
                    <a:schemeClr val="bg1"/>
                  </a:solidFill>
                  <a:ea typeface="Open Sans 1 Bold"/>
                  <a:cs typeface="Open Sans 1 Bold"/>
                  <a:sym typeface="Open Sans 1 Bold"/>
                  <a:hlinkClick r:id="rId6" action="ppaction://hlinksldjump">
                    <a:extLst>
                      <a:ext uri="{A12FA001-AC4F-418D-AE19-62706E023703}">
                        <ahyp:hlinkClr xmlns:ahyp="http://schemas.microsoft.com/office/drawing/2018/hyperlinkcolor" val="tx"/>
                      </a:ext>
                    </a:extLst>
                  </a:hlinkClick>
                </a:rPr>
                <a:t>Décision</a:t>
              </a:r>
              <a:endParaRPr lang="en-US" sz="1200" b="1" dirty="0">
                <a:solidFill>
                  <a:schemeClr val="bg1"/>
                </a:solidFill>
                <a:ea typeface="Open Sans 1 Bold"/>
                <a:cs typeface="Open Sans 1 Bold"/>
                <a:sym typeface="Open Sans 1 Bold"/>
                <a:hlinkClick r:id="rId6" action="ppaction://hlinksldjump">
                  <a:extLst>
                    <a:ext uri="{A12FA001-AC4F-418D-AE19-62706E023703}">
                      <ahyp:hlinkClr xmlns:ahyp="http://schemas.microsoft.com/office/drawing/2018/hyperlinkcolor" val="tx"/>
                    </a:ext>
                  </a:extLst>
                </a:hlinkClick>
              </a:endParaRPr>
            </a:p>
          </p:txBody>
        </p:sp>
      </p:grpSp>
      <p:grpSp>
        <p:nvGrpSpPr>
          <p:cNvPr id="70" name="Group 70"/>
          <p:cNvGrpSpPr/>
          <p:nvPr/>
        </p:nvGrpSpPr>
        <p:grpSpPr>
          <a:xfrm>
            <a:off x="5867787" y="107195"/>
            <a:ext cx="499897" cy="499897"/>
            <a:chOff x="0" y="0"/>
            <a:chExt cx="812800" cy="812800"/>
          </a:xfrm>
        </p:grpSpPr>
        <p:sp>
          <p:nvSpPr>
            <p:cNvPr id="71" name="Freeform 71">
              <a:hlinkClick r:id="rId6" action="ppaction://hlinksldjump"/>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CBB23"/>
            </a:solidFill>
            <a:ln w="38100" cap="sq">
              <a:solidFill>
                <a:srgbClr val="FFFFFF"/>
              </a:solidFill>
              <a:prstDash val="solid"/>
              <a:miter/>
            </a:ln>
          </p:spPr>
          <p:txBody>
            <a:bodyPr/>
            <a:lstStyle/>
            <a:p>
              <a:endParaRPr lang="fr-FR"/>
            </a:p>
          </p:txBody>
        </p:sp>
        <p:sp>
          <p:nvSpPr>
            <p:cNvPr id="72" name="TextBox 72"/>
            <p:cNvSpPr txBox="1"/>
            <p:nvPr/>
          </p:nvSpPr>
          <p:spPr>
            <a:xfrm>
              <a:off x="76200" y="28575"/>
              <a:ext cx="660400" cy="708025"/>
            </a:xfrm>
            <a:prstGeom prst="rect">
              <a:avLst/>
            </a:prstGeom>
          </p:spPr>
          <p:txBody>
            <a:bodyPr lIns="10221" tIns="10221" rIns="10221" bIns="10221" rtlCol="0" anchor="ctr"/>
            <a:lstStyle/>
            <a:p>
              <a:pPr algn="ctr">
                <a:lnSpc>
                  <a:spcPts val="1867"/>
                </a:lnSpc>
              </a:pPr>
              <a:endParaRPr sz="1200"/>
            </a:p>
          </p:txBody>
        </p:sp>
      </p:grpSp>
      <p:sp>
        <p:nvSpPr>
          <p:cNvPr id="73" name="Freeform 73">
            <a:hlinkClick r:id="rId6" action="ppaction://hlinksldjump"/>
          </p:cNvPr>
          <p:cNvSpPr/>
          <p:nvPr/>
        </p:nvSpPr>
        <p:spPr>
          <a:xfrm>
            <a:off x="5966865" y="225475"/>
            <a:ext cx="301740" cy="263337"/>
          </a:xfrm>
          <a:custGeom>
            <a:avLst/>
            <a:gdLst/>
            <a:ahLst/>
            <a:cxnLst/>
            <a:rect l="l" t="t" r="r" b="b"/>
            <a:pathLst>
              <a:path w="452610" h="395005">
                <a:moveTo>
                  <a:pt x="0" y="0"/>
                </a:moveTo>
                <a:lnTo>
                  <a:pt x="452610" y="0"/>
                </a:lnTo>
                <a:lnTo>
                  <a:pt x="452610" y="395005"/>
                </a:lnTo>
                <a:lnTo>
                  <a:pt x="0" y="395005"/>
                </a:lnTo>
                <a:lnTo>
                  <a:pt x="0" y="0"/>
                </a:lnTo>
                <a:close/>
              </a:path>
            </a:pathLst>
          </a:custGeom>
          <a:blipFill>
            <a:blip r:embed="rId41">
              <a:extLst>
                <a:ext uri="{96DAC541-7B7A-43D3-8B79-37D633B846F1}">
                  <asvg:svgBlip xmlns:asvg="http://schemas.microsoft.com/office/drawing/2016/SVG/main" r:embed="rId42"/>
                </a:ext>
              </a:extLst>
            </a:blip>
            <a:stretch>
              <a:fillRect/>
            </a:stretch>
          </a:blipFill>
        </p:spPr>
        <p:txBody>
          <a:bodyPr/>
          <a:lstStyle/>
          <a:p>
            <a:endParaRPr lang="fr-FR"/>
          </a:p>
        </p:txBody>
      </p:sp>
      <p:sp>
        <p:nvSpPr>
          <p:cNvPr id="74" name="Freeform 74"/>
          <p:cNvSpPr/>
          <p:nvPr/>
        </p:nvSpPr>
        <p:spPr>
          <a:xfrm>
            <a:off x="7404400" y="4946892"/>
            <a:ext cx="466017" cy="474921"/>
          </a:xfrm>
          <a:custGeom>
            <a:avLst/>
            <a:gdLst/>
            <a:ahLst/>
            <a:cxnLst/>
            <a:rect l="l" t="t" r="r" b="b"/>
            <a:pathLst>
              <a:path w="699025" h="712382">
                <a:moveTo>
                  <a:pt x="0" y="0"/>
                </a:moveTo>
                <a:lnTo>
                  <a:pt x="699025" y="0"/>
                </a:lnTo>
                <a:lnTo>
                  <a:pt x="699025" y="712382"/>
                </a:lnTo>
                <a:lnTo>
                  <a:pt x="0" y="712382"/>
                </a:lnTo>
                <a:lnTo>
                  <a:pt x="0" y="0"/>
                </a:lnTo>
                <a:close/>
              </a:path>
            </a:pathLst>
          </a:custGeom>
          <a:blipFill>
            <a:blip r:embed="rId25"/>
            <a:stretch>
              <a:fillRect/>
            </a:stretch>
          </a:blipFill>
        </p:spPr>
        <p:txBody>
          <a:bodyPr/>
          <a:lstStyle/>
          <a:p>
            <a:endParaRPr lang="fr-FR"/>
          </a:p>
        </p:txBody>
      </p:sp>
      <p:sp>
        <p:nvSpPr>
          <p:cNvPr id="75" name="Freeform 75"/>
          <p:cNvSpPr/>
          <p:nvPr/>
        </p:nvSpPr>
        <p:spPr>
          <a:xfrm>
            <a:off x="8526269" y="2169395"/>
            <a:ext cx="466017" cy="474921"/>
          </a:xfrm>
          <a:custGeom>
            <a:avLst/>
            <a:gdLst/>
            <a:ahLst/>
            <a:cxnLst/>
            <a:rect l="l" t="t" r="r" b="b"/>
            <a:pathLst>
              <a:path w="699025" h="712382">
                <a:moveTo>
                  <a:pt x="0" y="0"/>
                </a:moveTo>
                <a:lnTo>
                  <a:pt x="699025" y="0"/>
                </a:lnTo>
                <a:lnTo>
                  <a:pt x="699025" y="712382"/>
                </a:lnTo>
                <a:lnTo>
                  <a:pt x="0" y="712382"/>
                </a:lnTo>
                <a:lnTo>
                  <a:pt x="0" y="0"/>
                </a:lnTo>
                <a:close/>
              </a:path>
            </a:pathLst>
          </a:custGeom>
          <a:blipFill>
            <a:blip r:embed="rId25"/>
            <a:stretch>
              <a:fillRect/>
            </a:stretch>
          </a:blipFill>
        </p:spPr>
        <p:txBody>
          <a:bodyPr/>
          <a:lstStyle/>
          <a:p>
            <a:endParaRPr lang="fr-FR"/>
          </a:p>
        </p:txBody>
      </p:sp>
      <p:grpSp>
        <p:nvGrpSpPr>
          <p:cNvPr id="76" name="Group 76"/>
          <p:cNvGrpSpPr/>
          <p:nvPr/>
        </p:nvGrpSpPr>
        <p:grpSpPr>
          <a:xfrm>
            <a:off x="4442176" y="2394765"/>
            <a:ext cx="499103" cy="499103"/>
            <a:chOff x="0" y="0"/>
            <a:chExt cx="812800" cy="812800"/>
          </a:xfrm>
        </p:grpSpPr>
        <p:sp>
          <p:nvSpPr>
            <p:cNvPr id="77" name="Freeform 77">
              <a:hlinkClick r:id="rId30" action="ppaction://hlinksldjump"/>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5757"/>
            </a:solidFill>
            <a:ln w="38100" cap="sq">
              <a:solidFill>
                <a:srgbClr val="FFFFFF"/>
              </a:solidFill>
              <a:prstDash val="solid"/>
              <a:miter/>
            </a:ln>
          </p:spPr>
          <p:txBody>
            <a:bodyPr/>
            <a:lstStyle/>
            <a:p>
              <a:endParaRPr lang="fr-FR"/>
            </a:p>
          </p:txBody>
        </p:sp>
        <p:sp>
          <p:nvSpPr>
            <p:cNvPr id="78" name="TextBox 78"/>
            <p:cNvSpPr txBox="1"/>
            <p:nvPr/>
          </p:nvSpPr>
          <p:spPr>
            <a:xfrm>
              <a:off x="76200" y="28575"/>
              <a:ext cx="660400" cy="708025"/>
            </a:xfrm>
            <a:prstGeom prst="rect">
              <a:avLst/>
            </a:prstGeom>
          </p:spPr>
          <p:txBody>
            <a:bodyPr lIns="11075" tIns="11075" rIns="11075" bIns="11075" rtlCol="0" anchor="ctr"/>
            <a:lstStyle/>
            <a:p>
              <a:pPr algn="ctr">
                <a:lnSpc>
                  <a:spcPts val="1867"/>
                </a:lnSpc>
              </a:pPr>
              <a:endParaRPr sz="1200"/>
            </a:p>
          </p:txBody>
        </p:sp>
      </p:grpSp>
      <p:sp>
        <p:nvSpPr>
          <p:cNvPr id="79" name="Freeform 79">
            <a:hlinkClick r:id="rId30" action="ppaction://hlinksldjump"/>
          </p:cNvPr>
          <p:cNvSpPr/>
          <p:nvPr/>
        </p:nvSpPr>
        <p:spPr>
          <a:xfrm rot="5400000">
            <a:off x="4518902" y="2523690"/>
            <a:ext cx="345651" cy="266465"/>
          </a:xfrm>
          <a:custGeom>
            <a:avLst/>
            <a:gdLst/>
            <a:ahLst/>
            <a:cxnLst/>
            <a:rect l="l" t="t" r="r" b="b"/>
            <a:pathLst>
              <a:path w="518477" h="399698">
                <a:moveTo>
                  <a:pt x="0" y="0"/>
                </a:moveTo>
                <a:lnTo>
                  <a:pt x="518477" y="0"/>
                </a:lnTo>
                <a:lnTo>
                  <a:pt x="518477" y="399699"/>
                </a:lnTo>
                <a:lnTo>
                  <a:pt x="0" y="399699"/>
                </a:lnTo>
                <a:lnTo>
                  <a:pt x="0" y="0"/>
                </a:lnTo>
                <a:close/>
              </a:path>
            </a:pathLst>
          </a:custGeom>
          <a:blipFill>
            <a:blip r:embed="rId43">
              <a:extLst>
                <a:ext uri="{96DAC541-7B7A-43D3-8B79-37D633B846F1}">
                  <asvg:svgBlip xmlns:asvg="http://schemas.microsoft.com/office/drawing/2016/SVG/main" r:embed="rId44"/>
                </a:ext>
              </a:extLst>
            </a:blip>
            <a:stretch>
              <a:fillRect/>
            </a:stretch>
          </a:blipFill>
        </p:spPr>
        <p:txBody>
          <a:bodyPr/>
          <a:lstStyle/>
          <a:p>
            <a:endParaRPr lang="fr-FR"/>
          </a:p>
        </p:txBody>
      </p:sp>
      <p:sp>
        <p:nvSpPr>
          <p:cNvPr id="80" name="Freeform 80"/>
          <p:cNvSpPr/>
          <p:nvPr/>
        </p:nvSpPr>
        <p:spPr>
          <a:xfrm flipH="1">
            <a:off x="6326778" y="2124344"/>
            <a:ext cx="1955109" cy="1773817"/>
          </a:xfrm>
          <a:custGeom>
            <a:avLst/>
            <a:gdLst/>
            <a:ahLst/>
            <a:cxnLst/>
            <a:rect l="l" t="t" r="r" b="b"/>
            <a:pathLst>
              <a:path w="2932663" h="2660725">
                <a:moveTo>
                  <a:pt x="2932663" y="0"/>
                </a:moveTo>
                <a:lnTo>
                  <a:pt x="0" y="0"/>
                </a:lnTo>
                <a:lnTo>
                  <a:pt x="0" y="2660725"/>
                </a:lnTo>
                <a:lnTo>
                  <a:pt x="2932663" y="2660725"/>
                </a:lnTo>
                <a:lnTo>
                  <a:pt x="2932663" y="0"/>
                </a:lnTo>
                <a:close/>
              </a:path>
            </a:pathLst>
          </a:custGeom>
          <a:blipFill>
            <a:blip r:embed="rId45">
              <a:extLst>
                <a:ext uri="{96DAC541-7B7A-43D3-8B79-37D633B846F1}">
                  <asvg:svgBlip xmlns:asvg="http://schemas.microsoft.com/office/drawing/2016/SVG/main" r:embed="rId46"/>
                </a:ext>
              </a:extLst>
            </a:blip>
            <a:stretch>
              <a:fillRect/>
            </a:stretch>
          </a:blipFill>
        </p:spPr>
        <p:txBody>
          <a:bodyPr/>
          <a:lstStyle/>
          <a:p>
            <a:endParaRPr lang="fr-FR"/>
          </a:p>
        </p:txBody>
      </p:sp>
      <p:sp>
        <p:nvSpPr>
          <p:cNvPr id="81" name="Freeform 81"/>
          <p:cNvSpPr/>
          <p:nvPr/>
        </p:nvSpPr>
        <p:spPr>
          <a:xfrm rot="-125504" flipH="1">
            <a:off x="6845254" y="2237216"/>
            <a:ext cx="1654177" cy="1500790"/>
          </a:xfrm>
          <a:custGeom>
            <a:avLst/>
            <a:gdLst/>
            <a:ahLst/>
            <a:cxnLst/>
            <a:rect l="l" t="t" r="r" b="b"/>
            <a:pathLst>
              <a:path w="2481266" h="2251185">
                <a:moveTo>
                  <a:pt x="2481266" y="0"/>
                </a:moveTo>
                <a:lnTo>
                  <a:pt x="0" y="0"/>
                </a:lnTo>
                <a:lnTo>
                  <a:pt x="0" y="2251185"/>
                </a:lnTo>
                <a:lnTo>
                  <a:pt x="2481266" y="2251185"/>
                </a:lnTo>
                <a:lnTo>
                  <a:pt x="2481266" y="0"/>
                </a:lnTo>
                <a:close/>
              </a:path>
            </a:pathLst>
          </a:custGeom>
          <a:blipFill>
            <a:blip r:embed="rId45">
              <a:extLst>
                <a:ext uri="{96DAC541-7B7A-43D3-8B79-37D633B846F1}">
                  <asvg:svgBlip xmlns:asvg="http://schemas.microsoft.com/office/drawing/2016/SVG/main" r:embed="rId46"/>
                </a:ext>
              </a:extLst>
            </a:blip>
            <a:stretch>
              <a:fillRect/>
            </a:stretch>
          </a:blipFill>
        </p:spPr>
        <p:txBody>
          <a:bodyPr/>
          <a:lstStyle/>
          <a:p>
            <a:endParaRPr lang="fr-FR"/>
          </a:p>
        </p:txBody>
      </p:sp>
      <p:sp>
        <p:nvSpPr>
          <p:cNvPr id="82" name="TextBox 82"/>
          <p:cNvSpPr txBox="1"/>
          <p:nvPr/>
        </p:nvSpPr>
        <p:spPr>
          <a:xfrm>
            <a:off x="-4495" y="39354"/>
            <a:ext cx="4608372" cy="713400"/>
          </a:xfrm>
          <a:prstGeom prst="rect">
            <a:avLst/>
          </a:prstGeom>
        </p:spPr>
        <p:txBody>
          <a:bodyPr wrap="square" lIns="0" tIns="0" rIns="0" bIns="0" rtlCol="0" anchor="t">
            <a:spAutoFit/>
          </a:bodyPr>
          <a:lstStyle/>
          <a:p>
            <a:pPr algn="ctr">
              <a:lnSpc>
                <a:spcPts val="6160"/>
              </a:lnSpc>
            </a:pPr>
            <a:r>
              <a:rPr lang="en-US" sz="4400" dirty="0">
                <a:solidFill>
                  <a:srgbClr val="0CC0DF"/>
                </a:solidFill>
                <a:latin typeface="Impact" panose="020B0806030902050204" pitchFamily="34" charset="0"/>
                <a:ea typeface="Anton"/>
                <a:cs typeface="Anton"/>
                <a:sym typeface="Anton"/>
              </a:rPr>
              <a:t>LOI INDUSTRIE VERTE</a:t>
            </a:r>
          </a:p>
        </p:txBody>
      </p:sp>
      <p:sp>
        <p:nvSpPr>
          <p:cNvPr id="83" name="TextBox 83"/>
          <p:cNvSpPr txBox="1"/>
          <p:nvPr/>
        </p:nvSpPr>
        <p:spPr>
          <a:xfrm>
            <a:off x="61375" y="582049"/>
            <a:ext cx="4307483" cy="277640"/>
          </a:xfrm>
          <a:prstGeom prst="rect">
            <a:avLst/>
          </a:prstGeom>
        </p:spPr>
        <p:txBody>
          <a:bodyPr lIns="0" tIns="0" rIns="0" bIns="0" rtlCol="0" anchor="t">
            <a:spAutoFit/>
          </a:bodyPr>
          <a:lstStyle/>
          <a:p>
            <a:pPr algn="ctr">
              <a:lnSpc>
                <a:spcPts val="2333"/>
              </a:lnSpc>
            </a:pPr>
            <a:r>
              <a:rPr lang="en-US" sz="1666" dirty="0" err="1">
                <a:solidFill>
                  <a:srgbClr val="253647"/>
                </a:solidFill>
                <a:ea typeface="Open Sans 1"/>
                <a:cs typeface="Open Sans 1"/>
                <a:sym typeface="Open Sans 1"/>
              </a:rPr>
              <a:t>Procédure</a:t>
            </a:r>
            <a:r>
              <a:rPr lang="en-US" sz="1666" dirty="0">
                <a:solidFill>
                  <a:srgbClr val="253647"/>
                </a:solidFill>
                <a:ea typeface="Open Sans 1"/>
                <a:cs typeface="Open Sans 1"/>
                <a:sym typeface="Open Sans 1"/>
              </a:rPr>
              <a:t> </a:t>
            </a:r>
            <a:r>
              <a:rPr lang="en-US" sz="1666" dirty="0" err="1">
                <a:solidFill>
                  <a:srgbClr val="253647"/>
                </a:solidFill>
                <a:ea typeface="Open Sans 1"/>
                <a:cs typeface="Open Sans 1"/>
                <a:sym typeface="Open Sans 1"/>
              </a:rPr>
              <a:t>d’autorisation</a:t>
            </a:r>
            <a:r>
              <a:rPr lang="en-US" sz="1666" dirty="0">
                <a:solidFill>
                  <a:srgbClr val="253647"/>
                </a:solidFill>
                <a:ea typeface="Open Sans 1"/>
                <a:cs typeface="Open Sans 1"/>
                <a:sym typeface="Open Sans 1"/>
              </a:rPr>
              <a:t> </a:t>
            </a:r>
            <a:r>
              <a:rPr lang="en-US" sz="1666" dirty="0" err="1">
                <a:solidFill>
                  <a:srgbClr val="253647"/>
                </a:solidFill>
                <a:ea typeface="Open Sans 1"/>
                <a:cs typeface="Open Sans 1"/>
                <a:sym typeface="Open Sans 1"/>
              </a:rPr>
              <a:t>environnementale</a:t>
            </a:r>
            <a:endParaRPr lang="en-US" sz="1666" dirty="0">
              <a:solidFill>
                <a:srgbClr val="253647"/>
              </a:solidFill>
              <a:ea typeface="Open Sans 1"/>
              <a:cs typeface="Open Sans 1"/>
              <a:sym typeface="Open Sans 1"/>
            </a:endParaRPr>
          </a:p>
        </p:txBody>
      </p:sp>
      <p:sp>
        <p:nvSpPr>
          <p:cNvPr id="84" name="TextBox 84"/>
          <p:cNvSpPr txBox="1"/>
          <p:nvPr/>
        </p:nvSpPr>
        <p:spPr>
          <a:xfrm>
            <a:off x="4941279" y="2828842"/>
            <a:ext cx="835738" cy="399725"/>
          </a:xfrm>
          <a:prstGeom prst="rect">
            <a:avLst/>
          </a:prstGeom>
        </p:spPr>
        <p:txBody>
          <a:bodyPr lIns="0" tIns="0" rIns="0" bIns="0" rtlCol="0" anchor="t">
            <a:spAutoFit/>
          </a:bodyPr>
          <a:lstStyle/>
          <a:p>
            <a:pPr algn="ctr">
              <a:lnSpc>
                <a:spcPts val="1586"/>
              </a:lnSpc>
              <a:spcBef>
                <a:spcPct val="0"/>
              </a:spcBef>
            </a:pPr>
            <a:r>
              <a:rPr lang="en-US" sz="1200" b="1" dirty="0" err="1">
                <a:solidFill>
                  <a:schemeClr val="bg1"/>
                </a:solidFill>
                <a:ea typeface="Open Sans 1 Bold"/>
                <a:cs typeface="Open Sans 1 Bold"/>
                <a:sym typeface="Open Sans 1 Bold"/>
                <a:hlinkClick r:id="rId30" action="ppaction://hlinksldjump">
                  <a:extLst>
                    <a:ext uri="{A12FA001-AC4F-418D-AE19-62706E023703}">
                      <ahyp:hlinkClr xmlns:ahyp="http://schemas.microsoft.com/office/drawing/2018/hyperlinkcolor" val="tx"/>
                    </a:ext>
                  </a:extLst>
                </a:hlinkClick>
              </a:rPr>
              <a:t>Dépôt</a:t>
            </a:r>
            <a:r>
              <a:rPr lang="en-US" sz="1200" b="1" dirty="0">
                <a:solidFill>
                  <a:schemeClr val="bg1"/>
                </a:solidFill>
                <a:ea typeface="Open Sans 1 Bold"/>
                <a:cs typeface="Open Sans 1 Bold"/>
                <a:sym typeface="Open Sans 1 Bold"/>
                <a:hlinkClick r:id="rId30" action="ppaction://hlinksldjump">
                  <a:extLst>
                    <a:ext uri="{A12FA001-AC4F-418D-AE19-62706E023703}">
                      <ahyp:hlinkClr xmlns:ahyp="http://schemas.microsoft.com/office/drawing/2018/hyperlinkcolor" val="tx"/>
                    </a:ext>
                  </a:extLst>
                </a:hlinkClick>
              </a:rPr>
              <a:t> du dossier</a:t>
            </a:r>
          </a:p>
        </p:txBody>
      </p:sp>
      <p:sp>
        <p:nvSpPr>
          <p:cNvPr id="85" name="TextBox 85"/>
          <p:cNvSpPr txBox="1"/>
          <p:nvPr/>
        </p:nvSpPr>
        <p:spPr>
          <a:xfrm>
            <a:off x="9980940" y="5674538"/>
            <a:ext cx="1991036" cy="282129"/>
          </a:xfrm>
          <a:prstGeom prst="rect">
            <a:avLst/>
          </a:prstGeom>
        </p:spPr>
        <p:txBody>
          <a:bodyPr lIns="0" tIns="0" rIns="0" bIns="0" rtlCol="0" anchor="t">
            <a:spAutoFit/>
          </a:bodyPr>
          <a:lstStyle/>
          <a:p>
            <a:pPr algn="ctr">
              <a:lnSpc>
                <a:spcPts val="1129"/>
              </a:lnSpc>
              <a:spcBef>
                <a:spcPct val="0"/>
              </a:spcBef>
            </a:pPr>
            <a:r>
              <a:rPr lang="en-US" sz="933" b="1" i="1" dirty="0">
                <a:solidFill>
                  <a:schemeClr val="bg1"/>
                </a:solidFill>
                <a:ea typeface="Open Sans 1 Bold Italics"/>
                <a:cs typeface="Open Sans 1 Bold Italics"/>
                <a:sym typeface="Open Sans 1 Bold Italics"/>
                <a:hlinkClick r:id="rId35" action="ppaction://hlinksldjump">
                  <a:extLst>
                    <a:ext uri="{A12FA001-AC4F-418D-AE19-62706E023703}">
                      <ahyp:hlinkClr xmlns:ahyp="http://schemas.microsoft.com/office/drawing/2018/hyperlinkcolor" val="tx"/>
                    </a:ext>
                  </a:extLst>
                </a:hlinkClick>
              </a:rPr>
              <a:t>En savoir plus sur la </a:t>
            </a:r>
            <a:r>
              <a:rPr lang="en-US" sz="933" b="1" i="1" dirty="0" err="1">
                <a:solidFill>
                  <a:schemeClr val="bg1"/>
                </a:solidFill>
                <a:ea typeface="Open Sans 1 Bold Italics"/>
                <a:cs typeface="Open Sans 1 Bold Italics"/>
                <a:sym typeface="Open Sans 1 Bold Italics"/>
                <a:hlinkClick r:id="rId35" action="ppaction://hlinksldjump">
                  <a:extLst>
                    <a:ext uri="{A12FA001-AC4F-418D-AE19-62706E023703}">
                      <ahyp:hlinkClr xmlns:ahyp="http://schemas.microsoft.com/office/drawing/2018/hyperlinkcolor" val="tx"/>
                    </a:ext>
                  </a:extLst>
                </a:hlinkClick>
              </a:rPr>
              <a:t>réforme</a:t>
            </a:r>
            <a:r>
              <a:rPr lang="en-US" sz="933" b="1" i="1" dirty="0">
                <a:solidFill>
                  <a:schemeClr val="bg1"/>
                </a:solidFill>
                <a:ea typeface="Open Sans 1 Bold Italics"/>
                <a:cs typeface="Open Sans 1 Bold Italics"/>
                <a:sym typeface="Open Sans 1 Bold Italics"/>
                <a:hlinkClick r:id="rId35" action="ppaction://hlinksldjump">
                  <a:extLst>
                    <a:ext uri="{A12FA001-AC4F-418D-AE19-62706E023703}">
                      <ahyp:hlinkClr xmlns:ahyp="http://schemas.microsoft.com/office/drawing/2018/hyperlinkcolor" val="tx"/>
                    </a:ext>
                  </a:extLst>
                </a:hlinkClick>
              </a:rPr>
              <a:t> et sur le </a:t>
            </a:r>
            <a:r>
              <a:rPr lang="en-US" sz="933" b="1" i="1" dirty="0" err="1">
                <a:solidFill>
                  <a:schemeClr val="bg1"/>
                </a:solidFill>
                <a:ea typeface="Open Sans 1 Bold Italics"/>
                <a:cs typeface="Open Sans 1 Bold Italics"/>
                <a:sym typeface="Open Sans 1 Bold Italics"/>
                <a:hlinkClick r:id="rId35" action="ppaction://hlinksldjump">
                  <a:extLst>
                    <a:ext uri="{A12FA001-AC4F-418D-AE19-62706E023703}">
                      <ahyp:hlinkClr xmlns:ahyp="http://schemas.microsoft.com/office/drawing/2018/hyperlinkcolor" val="tx"/>
                    </a:ext>
                  </a:extLst>
                </a:hlinkClick>
              </a:rPr>
              <a:t>fonctionnement</a:t>
            </a:r>
            <a:r>
              <a:rPr lang="en-US" sz="933" b="1" i="1" dirty="0">
                <a:solidFill>
                  <a:schemeClr val="bg1"/>
                </a:solidFill>
                <a:ea typeface="Open Sans 1 Bold Italics"/>
                <a:cs typeface="Open Sans 1 Bold Italics"/>
                <a:sym typeface="Open Sans 1 Bold Italics"/>
                <a:hlinkClick r:id="rId35" action="ppaction://hlinksldjump">
                  <a:extLst>
                    <a:ext uri="{A12FA001-AC4F-418D-AE19-62706E023703}">
                      <ahyp:hlinkClr xmlns:ahyp="http://schemas.microsoft.com/office/drawing/2018/hyperlinkcolor" val="tx"/>
                    </a:ext>
                  </a:extLst>
                </a:hlinkClick>
              </a:rPr>
              <a:t> du guide</a:t>
            </a:r>
          </a:p>
        </p:txBody>
      </p:sp>
      <p:sp>
        <p:nvSpPr>
          <p:cNvPr id="86" name="TextBox 86"/>
          <p:cNvSpPr txBox="1"/>
          <p:nvPr/>
        </p:nvSpPr>
        <p:spPr>
          <a:xfrm>
            <a:off x="10472973" y="5376906"/>
            <a:ext cx="1094653" cy="265970"/>
          </a:xfrm>
          <a:prstGeom prst="rect">
            <a:avLst/>
          </a:prstGeom>
        </p:spPr>
        <p:txBody>
          <a:bodyPr wrap="square" lIns="0" tIns="0" rIns="0" bIns="0" rtlCol="0" anchor="t">
            <a:spAutoFit/>
          </a:bodyPr>
          <a:lstStyle/>
          <a:p>
            <a:pPr algn="ctr">
              <a:lnSpc>
                <a:spcPts val="2249"/>
              </a:lnSpc>
              <a:spcBef>
                <a:spcPct val="0"/>
              </a:spcBef>
            </a:pPr>
            <a:r>
              <a:rPr lang="en-US" sz="1606"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sym typeface="Decalotype Bold"/>
                <a:hlinkClick r:id="rId35" action="ppaction://hlinksldjump">
                  <a:extLst>
                    <a:ext uri="{A12FA001-AC4F-418D-AE19-62706E023703}">
                      <ahyp:hlinkClr xmlns:ahyp="http://schemas.microsoft.com/office/drawing/2018/hyperlinkcolor" val="tx"/>
                    </a:ext>
                  </a:extLst>
                </a:hlinkClick>
              </a:rPr>
              <a:t>Introduction</a:t>
            </a:r>
          </a:p>
        </p:txBody>
      </p:sp>
      <p:sp>
        <p:nvSpPr>
          <p:cNvPr id="87" name="TextBox 87"/>
          <p:cNvSpPr txBox="1"/>
          <p:nvPr/>
        </p:nvSpPr>
        <p:spPr>
          <a:xfrm>
            <a:off x="7033974" y="1145991"/>
            <a:ext cx="1748656" cy="180370"/>
          </a:xfrm>
          <a:prstGeom prst="rect">
            <a:avLst/>
          </a:prstGeom>
        </p:spPr>
        <p:txBody>
          <a:bodyPr wrap="square" lIns="0" tIns="0" rIns="0" bIns="0" rtlCol="0" anchor="t">
            <a:spAutoFit/>
          </a:bodyPr>
          <a:lstStyle/>
          <a:p>
            <a:pPr algn="ctr">
              <a:lnSpc>
                <a:spcPts val="1493"/>
              </a:lnSpc>
              <a:spcBef>
                <a:spcPct val="0"/>
              </a:spcBef>
            </a:pPr>
            <a:r>
              <a:rPr lang="en-US" sz="1066" b="1" i="1" dirty="0">
                <a:solidFill>
                  <a:srgbClr val="253647"/>
                </a:solidFill>
                <a:ea typeface="Open Sans 1 Bold Italics"/>
                <a:cs typeface="Open Sans 1 Bold Italics"/>
                <a:sym typeface="Open Sans 1 Bold Italics"/>
              </a:rPr>
              <a:t>2 </a:t>
            </a:r>
            <a:r>
              <a:rPr lang="en-US" sz="1066" b="1" i="1" dirty="0" err="1">
                <a:solidFill>
                  <a:srgbClr val="253647"/>
                </a:solidFill>
                <a:ea typeface="Open Sans 1 Bold Italics"/>
                <a:cs typeface="Open Sans 1 Bold Italics"/>
                <a:sym typeface="Open Sans 1 Bold Italics"/>
              </a:rPr>
              <a:t>mois</a:t>
            </a:r>
            <a:r>
              <a:rPr lang="en-US" sz="1066" b="1" i="1" dirty="0">
                <a:solidFill>
                  <a:srgbClr val="253647"/>
                </a:solidFill>
                <a:ea typeface="Open Sans 1 Bold Italics"/>
                <a:cs typeface="Open Sans 1 Bold Italics"/>
                <a:sym typeface="Open Sans 1 Bold Italics"/>
              </a:rPr>
              <a:t> ( +1 </a:t>
            </a:r>
            <a:r>
              <a:rPr lang="en-US" sz="1066" b="1" i="1" dirty="0" err="1">
                <a:solidFill>
                  <a:srgbClr val="253647"/>
                </a:solidFill>
                <a:ea typeface="Open Sans 1 Bold Italics"/>
                <a:cs typeface="Open Sans 1 Bold Italics"/>
                <a:sym typeface="Open Sans 1 Bold Italics"/>
              </a:rPr>
              <a:t>si</a:t>
            </a:r>
            <a:r>
              <a:rPr lang="en-US" sz="1066" b="1" i="1" dirty="0">
                <a:solidFill>
                  <a:srgbClr val="253647"/>
                </a:solidFill>
                <a:ea typeface="Open Sans 1 Bold Italics"/>
                <a:cs typeface="Open Sans 1 Bold Italics"/>
                <a:sym typeface="Open Sans 1 Bold Italics"/>
              </a:rPr>
              <a:t> CODERST)</a:t>
            </a:r>
          </a:p>
        </p:txBody>
      </p:sp>
      <p:sp>
        <p:nvSpPr>
          <p:cNvPr id="88" name="TextBox 88"/>
          <p:cNvSpPr txBox="1"/>
          <p:nvPr/>
        </p:nvSpPr>
        <p:spPr>
          <a:xfrm>
            <a:off x="10408634" y="3878121"/>
            <a:ext cx="715879" cy="180370"/>
          </a:xfrm>
          <a:prstGeom prst="rect">
            <a:avLst/>
          </a:prstGeom>
        </p:spPr>
        <p:txBody>
          <a:bodyPr wrap="square" lIns="0" tIns="0" rIns="0" bIns="0" rtlCol="0" anchor="t">
            <a:spAutoFit/>
          </a:bodyPr>
          <a:lstStyle/>
          <a:p>
            <a:pPr algn="ctr">
              <a:lnSpc>
                <a:spcPts val="1493"/>
              </a:lnSpc>
              <a:spcBef>
                <a:spcPct val="0"/>
              </a:spcBef>
            </a:pPr>
            <a:r>
              <a:rPr lang="en-US" sz="1066" b="1" i="1" dirty="0">
                <a:solidFill>
                  <a:srgbClr val="253647"/>
                </a:solidFill>
                <a:ea typeface="Open Sans 1 Bold Italics"/>
                <a:cs typeface="Open Sans 1 Bold Italics"/>
                <a:sym typeface="Open Sans 1 Bold Italics"/>
              </a:rPr>
              <a:t>3 </a:t>
            </a:r>
            <a:r>
              <a:rPr lang="en-US" sz="1066" b="1" i="1" dirty="0" err="1">
                <a:solidFill>
                  <a:srgbClr val="253647"/>
                </a:solidFill>
                <a:ea typeface="Open Sans 1 Bold Italics"/>
                <a:cs typeface="Open Sans 1 Bold Italics"/>
                <a:sym typeface="Open Sans 1 Bold Italics"/>
              </a:rPr>
              <a:t>mois</a:t>
            </a:r>
            <a:endParaRPr lang="en-US" sz="1066" b="1" i="1" dirty="0">
              <a:solidFill>
                <a:srgbClr val="253647"/>
              </a:solidFill>
              <a:ea typeface="Open Sans 1 Bold Italics"/>
              <a:cs typeface="Open Sans 1 Bold Italics"/>
              <a:sym typeface="Open Sans 1 Bold Italics"/>
            </a:endParaRPr>
          </a:p>
        </p:txBody>
      </p:sp>
      <p:sp>
        <p:nvSpPr>
          <p:cNvPr id="89" name="TextBox 89"/>
          <p:cNvSpPr txBox="1"/>
          <p:nvPr/>
        </p:nvSpPr>
        <p:spPr>
          <a:xfrm>
            <a:off x="10606576" y="6134254"/>
            <a:ext cx="803257" cy="265970"/>
          </a:xfrm>
          <a:prstGeom prst="rect">
            <a:avLst/>
          </a:prstGeom>
        </p:spPr>
        <p:txBody>
          <a:bodyPr lIns="0" tIns="0" rIns="0" bIns="0" rtlCol="0" anchor="t">
            <a:spAutoFit/>
          </a:bodyPr>
          <a:lstStyle/>
          <a:p>
            <a:pPr algn="ctr">
              <a:lnSpc>
                <a:spcPts val="2249"/>
              </a:lnSpc>
              <a:spcBef>
                <a:spcPct val="0"/>
              </a:spcBef>
            </a:pPr>
            <a:r>
              <a:rPr lang="en-US" sz="1606" b="1" dirty="0" err="1">
                <a:solidFill>
                  <a:schemeClr val="bg1"/>
                </a:solidFill>
                <a:latin typeface="Calibri Light" panose="020F0302020204030204" pitchFamily="34" charset="0"/>
                <a:ea typeface="Calibri Light" panose="020F0302020204030204" pitchFamily="34" charset="0"/>
                <a:cs typeface="Calibri Light" panose="020F0302020204030204" pitchFamily="34" charset="0"/>
                <a:sym typeface="Decalotype Bold"/>
                <a:hlinkClick r:id="rId36" action="ppaction://hlinksldjump">
                  <a:extLst>
                    <a:ext uri="{A12FA001-AC4F-418D-AE19-62706E023703}">
                      <ahyp:hlinkClr xmlns:ahyp="http://schemas.microsoft.com/office/drawing/2018/hyperlinkcolor" val="tx"/>
                    </a:ext>
                  </a:extLst>
                </a:hlinkClick>
              </a:rPr>
              <a:t>Glossaire</a:t>
            </a:r>
            <a:endParaRPr lang="en-US" sz="1606"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sym typeface="Decalotype Bold"/>
              <a:hlinkClick r:id="rId36" action="ppaction://hlinksldjump">
                <a:extLst>
                  <a:ext uri="{A12FA001-AC4F-418D-AE19-62706E023703}">
                    <ahyp:hlinkClr xmlns:ahyp="http://schemas.microsoft.com/office/drawing/2018/hyperlinkcolor" val="tx"/>
                  </a:ext>
                </a:extLst>
              </a:hlinkClick>
            </a:endParaRPr>
          </a:p>
        </p:txBody>
      </p:sp>
      <p:sp>
        <p:nvSpPr>
          <p:cNvPr id="90" name="TextBox 90"/>
          <p:cNvSpPr txBox="1"/>
          <p:nvPr/>
        </p:nvSpPr>
        <p:spPr>
          <a:xfrm>
            <a:off x="10092288" y="6433895"/>
            <a:ext cx="1776443" cy="141064"/>
          </a:xfrm>
          <a:prstGeom prst="rect">
            <a:avLst/>
          </a:prstGeom>
        </p:spPr>
        <p:txBody>
          <a:bodyPr wrap="square" lIns="0" tIns="0" rIns="0" bIns="0" rtlCol="0" anchor="t">
            <a:spAutoFit/>
          </a:bodyPr>
          <a:lstStyle/>
          <a:p>
            <a:pPr algn="ctr">
              <a:lnSpc>
                <a:spcPts val="1129"/>
              </a:lnSpc>
              <a:spcBef>
                <a:spcPct val="0"/>
              </a:spcBef>
            </a:pPr>
            <a:r>
              <a:rPr lang="en-US" sz="933" b="1" i="1" dirty="0" err="1">
                <a:solidFill>
                  <a:schemeClr val="bg1"/>
                </a:solidFill>
                <a:ea typeface="Open Sans 1 Bold Italics"/>
                <a:cs typeface="Open Sans 1 Bold Italics"/>
                <a:sym typeface="Open Sans 1 Bold Italics"/>
                <a:hlinkClick r:id="rId36" action="ppaction://hlinksldjump">
                  <a:extLst>
                    <a:ext uri="{A12FA001-AC4F-418D-AE19-62706E023703}">
                      <ahyp:hlinkClr xmlns:ahyp="http://schemas.microsoft.com/office/drawing/2018/hyperlinkcolor" val="tx"/>
                    </a:ext>
                  </a:extLst>
                </a:hlinkClick>
              </a:rPr>
              <a:t>Retrouver</a:t>
            </a:r>
            <a:r>
              <a:rPr lang="en-US" sz="933" b="1" i="1" dirty="0">
                <a:solidFill>
                  <a:schemeClr val="bg1"/>
                </a:solidFill>
                <a:ea typeface="Open Sans 1 Bold Italics"/>
                <a:cs typeface="Open Sans 1 Bold Italics"/>
                <a:sym typeface="Open Sans 1 Bold Italics"/>
                <a:hlinkClick r:id="rId36" action="ppaction://hlinksldjump">
                  <a:extLst>
                    <a:ext uri="{A12FA001-AC4F-418D-AE19-62706E023703}">
                      <ahyp:hlinkClr xmlns:ahyp="http://schemas.microsoft.com/office/drawing/2018/hyperlinkcolor" val="tx"/>
                    </a:ext>
                  </a:extLst>
                </a:hlinkClick>
              </a:rPr>
              <a:t> le </a:t>
            </a:r>
            <a:r>
              <a:rPr lang="en-US" sz="933" b="1" i="1" dirty="0" err="1">
                <a:solidFill>
                  <a:schemeClr val="bg1"/>
                </a:solidFill>
                <a:ea typeface="Open Sans 1 Bold Italics"/>
                <a:cs typeface="Open Sans 1 Bold Italics"/>
                <a:sym typeface="Open Sans 1 Bold Italics"/>
                <a:hlinkClick r:id="rId36" action="ppaction://hlinksldjump">
                  <a:extLst>
                    <a:ext uri="{A12FA001-AC4F-418D-AE19-62706E023703}">
                      <ahyp:hlinkClr xmlns:ahyp="http://schemas.microsoft.com/office/drawing/2018/hyperlinkcolor" val="tx"/>
                    </a:ext>
                  </a:extLst>
                </a:hlinkClick>
              </a:rPr>
              <a:t>détail</a:t>
            </a:r>
            <a:r>
              <a:rPr lang="en-US" sz="933" b="1" i="1" dirty="0">
                <a:solidFill>
                  <a:schemeClr val="bg1"/>
                </a:solidFill>
                <a:ea typeface="Open Sans 1 Bold Italics"/>
                <a:cs typeface="Open Sans 1 Bold Italics"/>
                <a:sym typeface="Open Sans 1 Bold Italics"/>
                <a:hlinkClick r:id="rId36" action="ppaction://hlinksldjump">
                  <a:extLst>
                    <a:ext uri="{A12FA001-AC4F-418D-AE19-62706E023703}">
                      <ahyp:hlinkClr xmlns:ahyp="http://schemas.microsoft.com/office/drawing/2018/hyperlinkcolor" val="tx"/>
                    </a:ext>
                  </a:extLst>
                </a:hlinkClick>
              </a:rPr>
              <a:t> des </a:t>
            </a:r>
            <a:r>
              <a:rPr lang="en-US" sz="933" b="1" i="1" dirty="0" err="1">
                <a:solidFill>
                  <a:schemeClr val="bg1"/>
                </a:solidFill>
                <a:ea typeface="Open Sans 1 Bold Italics"/>
                <a:cs typeface="Open Sans 1 Bold Italics"/>
                <a:sym typeface="Open Sans 1 Bold Italics"/>
                <a:hlinkClick r:id="rId36" action="ppaction://hlinksldjump">
                  <a:extLst>
                    <a:ext uri="{A12FA001-AC4F-418D-AE19-62706E023703}">
                      <ahyp:hlinkClr xmlns:ahyp="http://schemas.microsoft.com/office/drawing/2018/hyperlinkcolor" val="tx"/>
                    </a:ext>
                  </a:extLst>
                </a:hlinkClick>
              </a:rPr>
              <a:t>sigles</a:t>
            </a:r>
            <a:r>
              <a:rPr lang="en-US" sz="933" b="1" i="1" dirty="0">
                <a:solidFill>
                  <a:schemeClr val="bg1"/>
                </a:solidFill>
                <a:ea typeface="Open Sans 1 Bold Italics"/>
                <a:cs typeface="Open Sans 1 Bold Italics"/>
                <a:sym typeface="Open Sans 1 Bold Italics"/>
                <a:hlinkClick r:id="rId36" action="ppaction://hlinksldjump">
                  <a:extLst>
                    <a:ext uri="{A12FA001-AC4F-418D-AE19-62706E023703}">
                      <ahyp:hlinkClr xmlns:ahyp="http://schemas.microsoft.com/office/drawing/2018/hyperlinkcolor" val="tx"/>
                    </a:ext>
                  </a:extLst>
                </a:hlinkClick>
              </a:rPr>
              <a:t> </a:t>
            </a:r>
            <a:r>
              <a:rPr lang="en-US" sz="933" b="1" i="1" dirty="0" err="1">
                <a:solidFill>
                  <a:schemeClr val="bg1"/>
                </a:solidFill>
                <a:ea typeface="Open Sans 1 Bold Italics"/>
                <a:cs typeface="Open Sans 1 Bold Italics"/>
                <a:sym typeface="Open Sans 1 Bold Italics"/>
                <a:hlinkClick r:id="rId36" action="ppaction://hlinksldjump">
                  <a:extLst>
                    <a:ext uri="{A12FA001-AC4F-418D-AE19-62706E023703}">
                      <ahyp:hlinkClr xmlns:ahyp="http://schemas.microsoft.com/office/drawing/2018/hyperlinkcolor" val="tx"/>
                    </a:ext>
                  </a:extLst>
                </a:hlinkClick>
              </a:rPr>
              <a:t>utilisés</a:t>
            </a:r>
            <a:endParaRPr lang="en-US" sz="933" b="1" i="1" dirty="0">
              <a:solidFill>
                <a:schemeClr val="bg1"/>
              </a:solidFill>
              <a:ea typeface="Open Sans 1 Bold Italics"/>
              <a:cs typeface="Open Sans 1 Bold Italics"/>
              <a:sym typeface="Open Sans 1 Bold Italics"/>
              <a:hlinkClick r:id="rId36" action="ppaction://hlinksldjump">
                <a:extLst>
                  <a:ext uri="{A12FA001-AC4F-418D-AE19-62706E023703}">
                    <ahyp:hlinkClr xmlns:ahyp="http://schemas.microsoft.com/office/drawing/2018/hyperlinkcolor" val="tx"/>
                  </a:ext>
                </a:extLst>
              </a:hlinkClick>
            </a:endParaRPr>
          </a:p>
        </p:txBody>
      </p:sp>
      <p:sp>
        <p:nvSpPr>
          <p:cNvPr id="91" name="TextBox 91"/>
          <p:cNvSpPr txBox="1"/>
          <p:nvPr/>
        </p:nvSpPr>
        <p:spPr>
          <a:xfrm>
            <a:off x="11492369" y="590904"/>
            <a:ext cx="730783" cy="410369"/>
          </a:xfrm>
          <a:prstGeom prst="rect">
            <a:avLst/>
          </a:prstGeom>
        </p:spPr>
        <p:txBody>
          <a:bodyPr lIns="0" tIns="0" rIns="0" bIns="0" rtlCol="0" anchor="t">
            <a:spAutoFit/>
          </a:bodyPr>
          <a:lstStyle/>
          <a:p>
            <a:pPr algn="ctr">
              <a:lnSpc>
                <a:spcPts val="840"/>
              </a:lnSpc>
              <a:spcBef>
                <a:spcPct val="0"/>
              </a:spcBef>
            </a:pPr>
            <a:r>
              <a:rPr lang="en-US" sz="667" i="1" dirty="0" err="1">
                <a:solidFill>
                  <a:srgbClr val="253647"/>
                </a:solidFill>
                <a:ea typeface="Open Sans 1 Italics"/>
                <a:cs typeface="Open Sans 1 Italics"/>
                <a:sym typeface="Open Sans 1 Italics"/>
              </a:rPr>
              <a:t>Inspiré</a:t>
            </a:r>
            <a:r>
              <a:rPr lang="en-US" sz="667" i="1" dirty="0">
                <a:solidFill>
                  <a:srgbClr val="253647"/>
                </a:solidFill>
                <a:ea typeface="Open Sans 1 Italics"/>
                <a:cs typeface="Open Sans 1 Italics"/>
                <a:sym typeface="Open Sans 1 Italics"/>
              </a:rPr>
              <a:t> de la </a:t>
            </a:r>
            <a:r>
              <a:rPr lang="en-US" sz="667" i="1" dirty="0" err="1">
                <a:solidFill>
                  <a:srgbClr val="253647"/>
                </a:solidFill>
                <a:ea typeface="Open Sans 1 Italics"/>
                <a:cs typeface="Open Sans 1 Italics"/>
                <a:sym typeface="Open Sans 1 Italics"/>
              </a:rPr>
              <a:t>présentation</a:t>
            </a:r>
            <a:r>
              <a:rPr lang="en-US" sz="667" i="1" dirty="0">
                <a:solidFill>
                  <a:srgbClr val="253647"/>
                </a:solidFill>
                <a:ea typeface="Open Sans 1 Italics"/>
                <a:cs typeface="Open Sans 1 Italics"/>
                <a:sym typeface="Open Sans 1 Italics"/>
              </a:rPr>
              <a:t> de la DDTM de la Loire-Atlantique</a:t>
            </a:r>
          </a:p>
        </p:txBody>
      </p:sp>
      <p:sp>
        <p:nvSpPr>
          <p:cNvPr id="92" name="TextBox 92"/>
          <p:cNvSpPr txBox="1"/>
          <p:nvPr/>
        </p:nvSpPr>
        <p:spPr>
          <a:xfrm>
            <a:off x="1148867" y="974504"/>
            <a:ext cx="2100719" cy="204095"/>
          </a:xfrm>
          <a:prstGeom prst="rect">
            <a:avLst/>
          </a:prstGeom>
        </p:spPr>
        <p:txBody>
          <a:bodyPr wrap="square" lIns="0" tIns="0" rIns="0" bIns="0" rtlCol="0" anchor="t">
            <a:spAutoFit/>
          </a:bodyPr>
          <a:lstStyle/>
          <a:p>
            <a:pPr algn="ctr">
              <a:lnSpc>
                <a:spcPts val="1679"/>
              </a:lnSpc>
              <a:spcBef>
                <a:spcPct val="0"/>
              </a:spcBef>
            </a:pPr>
            <a:r>
              <a:rPr lang="en-US" sz="1199" b="1" i="1" dirty="0">
                <a:solidFill>
                  <a:srgbClr val="253647"/>
                </a:solidFill>
                <a:ea typeface="Open Sans 1 Bold Italics"/>
                <a:cs typeface="Open Sans 1 Bold Italics"/>
                <a:sym typeface="Open Sans 1 Bold Italics"/>
              </a:rPr>
              <a:t>À </a:t>
            </a:r>
            <a:r>
              <a:rPr lang="en-US" sz="1199" b="1" i="1" dirty="0" err="1">
                <a:solidFill>
                  <a:srgbClr val="253647"/>
                </a:solidFill>
                <a:ea typeface="Open Sans 1 Bold Italics"/>
                <a:cs typeface="Open Sans 1 Bold Italics"/>
                <a:sym typeface="Open Sans 1 Bold Italics"/>
              </a:rPr>
              <a:t>partir</a:t>
            </a:r>
            <a:r>
              <a:rPr lang="en-US" sz="1199" b="1" i="1" dirty="0">
                <a:solidFill>
                  <a:srgbClr val="253647"/>
                </a:solidFill>
                <a:ea typeface="Open Sans 1 Bold Italics"/>
                <a:cs typeface="Open Sans 1 Bold Italics"/>
                <a:sym typeface="Open Sans 1 Bold Italics"/>
              </a:rPr>
              <a:t> du 22 </a:t>
            </a:r>
            <a:r>
              <a:rPr lang="en-US" sz="1199" b="1" i="1" dirty="0" err="1">
                <a:solidFill>
                  <a:srgbClr val="253647"/>
                </a:solidFill>
                <a:ea typeface="Open Sans 1 Bold Italics"/>
                <a:cs typeface="Open Sans 1 Bold Italics"/>
                <a:sym typeface="Open Sans 1 Bold Italics"/>
              </a:rPr>
              <a:t>octobre</a:t>
            </a:r>
            <a:r>
              <a:rPr lang="en-US" sz="1199" b="1" i="1" dirty="0">
                <a:solidFill>
                  <a:srgbClr val="253647"/>
                </a:solidFill>
                <a:ea typeface="Open Sans 1 Bold Italics"/>
                <a:cs typeface="Open Sans 1 Bold Italics"/>
                <a:sym typeface="Open Sans 1 Bold Italics"/>
              </a:rPr>
              <a:t> 2024</a:t>
            </a:r>
          </a:p>
        </p:txBody>
      </p:sp>
      <p:sp>
        <p:nvSpPr>
          <p:cNvPr id="93" name="Espace réservé du numéro de diapositive 92">
            <a:extLst>
              <a:ext uri="{FF2B5EF4-FFF2-40B4-BE49-F238E27FC236}">
                <a16:creationId xmlns:a16="http://schemas.microsoft.com/office/drawing/2014/main" id="{8A249908-B1AE-3FBD-AB9A-AF2C2AB2C686}"/>
              </a:ext>
            </a:extLst>
          </p:cNvPr>
          <p:cNvSpPr>
            <a:spLocks noGrp="1"/>
          </p:cNvSpPr>
          <p:nvPr>
            <p:ph type="sldNum" sz="quarter" idx="12"/>
          </p:nvPr>
        </p:nvSpPr>
        <p:spPr>
          <a:xfrm>
            <a:off x="8940241" y="6599295"/>
            <a:ext cx="2743200" cy="365125"/>
          </a:xfrm>
        </p:spPr>
        <p:txBody>
          <a:bodyPr/>
          <a:lstStyle/>
          <a:p>
            <a:fld id="{B89029C3-015E-4F01-859F-E20F5DA51342}" type="slidenum">
              <a:rPr lang="fr-FR" smtClean="0"/>
              <a:t>5</a:t>
            </a:fld>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1000"/>
                                        <p:tgtEl>
                                          <p:spTgt spid="18"/>
                                        </p:tgtEl>
                                      </p:cBhvr>
                                    </p:animEffect>
                                    <p:anim calcmode="lin" valueType="num">
                                      <p:cBhvr>
                                        <p:cTn id="58" dur="1000" fill="hold"/>
                                        <p:tgtEl>
                                          <p:spTgt spid="18"/>
                                        </p:tgtEl>
                                        <p:attrNameLst>
                                          <p:attrName>ppt_x</p:attrName>
                                        </p:attrNameLst>
                                      </p:cBhvr>
                                      <p:tavLst>
                                        <p:tav tm="0">
                                          <p:val>
                                            <p:strVal val="#ppt_x"/>
                                          </p:val>
                                        </p:tav>
                                        <p:tav tm="100000">
                                          <p:val>
                                            <p:strVal val="#ppt_x"/>
                                          </p:val>
                                        </p:tav>
                                      </p:tavLst>
                                    </p:anim>
                                    <p:anim calcmode="lin" valueType="num">
                                      <p:cBhvr>
                                        <p:cTn id="59" dur="1000" fill="hold"/>
                                        <p:tgtEl>
                                          <p:spTgt spid="18"/>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1000"/>
                                        <p:tgtEl>
                                          <p:spTgt spid="19"/>
                                        </p:tgtEl>
                                      </p:cBhvr>
                                    </p:animEffect>
                                    <p:anim calcmode="lin" valueType="num">
                                      <p:cBhvr>
                                        <p:cTn id="63" dur="1000" fill="hold"/>
                                        <p:tgtEl>
                                          <p:spTgt spid="19"/>
                                        </p:tgtEl>
                                        <p:attrNameLst>
                                          <p:attrName>ppt_x</p:attrName>
                                        </p:attrNameLst>
                                      </p:cBhvr>
                                      <p:tavLst>
                                        <p:tav tm="0">
                                          <p:val>
                                            <p:strVal val="#ppt_x"/>
                                          </p:val>
                                        </p:tav>
                                        <p:tav tm="100000">
                                          <p:val>
                                            <p:strVal val="#ppt_x"/>
                                          </p:val>
                                        </p:tav>
                                      </p:tavLst>
                                    </p:anim>
                                    <p:anim calcmode="lin" valueType="num">
                                      <p:cBhvr>
                                        <p:cTn id="64" dur="1000" fill="hold"/>
                                        <p:tgtEl>
                                          <p:spTgt spid="19"/>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1000"/>
                                        <p:tgtEl>
                                          <p:spTgt spid="22"/>
                                        </p:tgtEl>
                                      </p:cBhvr>
                                    </p:animEffect>
                                    <p:anim calcmode="lin" valueType="num">
                                      <p:cBhvr>
                                        <p:cTn id="68" dur="1000" fill="hold"/>
                                        <p:tgtEl>
                                          <p:spTgt spid="22"/>
                                        </p:tgtEl>
                                        <p:attrNameLst>
                                          <p:attrName>ppt_x</p:attrName>
                                        </p:attrNameLst>
                                      </p:cBhvr>
                                      <p:tavLst>
                                        <p:tav tm="0">
                                          <p:val>
                                            <p:strVal val="#ppt_x"/>
                                          </p:val>
                                        </p:tav>
                                        <p:tav tm="100000">
                                          <p:val>
                                            <p:strVal val="#ppt_x"/>
                                          </p:val>
                                        </p:tav>
                                      </p:tavLst>
                                    </p:anim>
                                    <p:anim calcmode="lin" valueType="num">
                                      <p:cBhvr>
                                        <p:cTn id="69" dur="1000" fill="hold"/>
                                        <p:tgtEl>
                                          <p:spTgt spid="2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1000"/>
                                        <p:tgtEl>
                                          <p:spTgt spid="23"/>
                                        </p:tgtEl>
                                      </p:cBhvr>
                                    </p:animEffect>
                                    <p:anim calcmode="lin" valueType="num">
                                      <p:cBhvr>
                                        <p:cTn id="73" dur="1000" fill="hold"/>
                                        <p:tgtEl>
                                          <p:spTgt spid="23"/>
                                        </p:tgtEl>
                                        <p:attrNameLst>
                                          <p:attrName>ppt_x</p:attrName>
                                        </p:attrNameLst>
                                      </p:cBhvr>
                                      <p:tavLst>
                                        <p:tav tm="0">
                                          <p:val>
                                            <p:strVal val="#ppt_x"/>
                                          </p:val>
                                        </p:tav>
                                        <p:tav tm="100000">
                                          <p:val>
                                            <p:strVal val="#ppt_x"/>
                                          </p:val>
                                        </p:tav>
                                      </p:tavLst>
                                    </p:anim>
                                    <p:anim calcmode="lin" valueType="num">
                                      <p:cBhvr>
                                        <p:cTn id="74" dur="1000" fill="hold"/>
                                        <p:tgtEl>
                                          <p:spTgt spid="23"/>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1000"/>
                                        <p:tgtEl>
                                          <p:spTgt spid="24"/>
                                        </p:tgtEl>
                                      </p:cBhvr>
                                    </p:animEffect>
                                    <p:anim calcmode="lin" valueType="num">
                                      <p:cBhvr>
                                        <p:cTn id="78" dur="1000" fill="hold"/>
                                        <p:tgtEl>
                                          <p:spTgt spid="24"/>
                                        </p:tgtEl>
                                        <p:attrNameLst>
                                          <p:attrName>ppt_x</p:attrName>
                                        </p:attrNameLst>
                                      </p:cBhvr>
                                      <p:tavLst>
                                        <p:tav tm="0">
                                          <p:val>
                                            <p:strVal val="#ppt_x"/>
                                          </p:val>
                                        </p:tav>
                                        <p:tav tm="100000">
                                          <p:val>
                                            <p:strVal val="#ppt_x"/>
                                          </p:val>
                                        </p:tav>
                                      </p:tavLst>
                                    </p:anim>
                                    <p:anim calcmode="lin" valueType="num">
                                      <p:cBhvr>
                                        <p:cTn id="79" dur="1000" fill="hold"/>
                                        <p:tgtEl>
                                          <p:spTgt spid="24"/>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fade">
                                      <p:cBhvr>
                                        <p:cTn id="82" dur="1000"/>
                                        <p:tgtEl>
                                          <p:spTgt spid="27"/>
                                        </p:tgtEl>
                                      </p:cBhvr>
                                    </p:animEffect>
                                    <p:anim calcmode="lin" valueType="num">
                                      <p:cBhvr>
                                        <p:cTn id="83" dur="1000" fill="hold"/>
                                        <p:tgtEl>
                                          <p:spTgt spid="27"/>
                                        </p:tgtEl>
                                        <p:attrNameLst>
                                          <p:attrName>ppt_x</p:attrName>
                                        </p:attrNameLst>
                                      </p:cBhvr>
                                      <p:tavLst>
                                        <p:tav tm="0">
                                          <p:val>
                                            <p:strVal val="#ppt_x"/>
                                          </p:val>
                                        </p:tav>
                                        <p:tav tm="100000">
                                          <p:val>
                                            <p:strVal val="#ppt_x"/>
                                          </p:val>
                                        </p:tav>
                                      </p:tavLst>
                                    </p:anim>
                                    <p:anim calcmode="lin" valueType="num">
                                      <p:cBhvr>
                                        <p:cTn id="84" dur="1000" fill="hold"/>
                                        <p:tgtEl>
                                          <p:spTgt spid="27"/>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1000"/>
                                        <p:tgtEl>
                                          <p:spTgt spid="28"/>
                                        </p:tgtEl>
                                      </p:cBhvr>
                                    </p:animEffect>
                                    <p:anim calcmode="lin" valueType="num">
                                      <p:cBhvr>
                                        <p:cTn id="88" dur="1000" fill="hold"/>
                                        <p:tgtEl>
                                          <p:spTgt spid="28"/>
                                        </p:tgtEl>
                                        <p:attrNameLst>
                                          <p:attrName>ppt_x</p:attrName>
                                        </p:attrNameLst>
                                      </p:cBhvr>
                                      <p:tavLst>
                                        <p:tav tm="0">
                                          <p:val>
                                            <p:strVal val="#ppt_x"/>
                                          </p:val>
                                        </p:tav>
                                        <p:tav tm="100000">
                                          <p:val>
                                            <p:strVal val="#ppt_x"/>
                                          </p:val>
                                        </p:tav>
                                      </p:tavLst>
                                    </p:anim>
                                    <p:anim calcmode="lin" valueType="num">
                                      <p:cBhvr>
                                        <p:cTn id="89" dur="1000" fill="hold"/>
                                        <p:tgtEl>
                                          <p:spTgt spid="28"/>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fade">
                                      <p:cBhvr>
                                        <p:cTn id="92" dur="1000"/>
                                        <p:tgtEl>
                                          <p:spTgt spid="29"/>
                                        </p:tgtEl>
                                      </p:cBhvr>
                                    </p:animEffect>
                                    <p:anim calcmode="lin" valueType="num">
                                      <p:cBhvr>
                                        <p:cTn id="93" dur="1000" fill="hold"/>
                                        <p:tgtEl>
                                          <p:spTgt spid="29"/>
                                        </p:tgtEl>
                                        <p:attrNameLst>
                                          <p:attrName>ppt_x</p:attrName>
                                        </p:attrNameLst>
                                      </p:cBhvr>
                                      <p:tavLst>
                                        <p:tav tm="0">
                                          <p:val>
                                            <p:strVal val="#ppt_x"/>
                                          </p:val>
                                        </p:tav>
                                        <p:tav tm="100000">
                                          <p:val>
                                            <p:strVal val="#ppt_x"/>
                                          </p:val>
                                        </p:tav>
                                      </p:tavLst>
                                    </p:anim>
                                    <p:anim calcmode="lin" valueType="num">
                                      <p:cBhvr>
                                        <p:cTn id="94" dur="1000" fill="hold"/>
                                        <p:tgtEl>
                                          <p:spTgt spid="29"/>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30"/>
                                        </p:tgtEl>
                                        <p:attrNameLst>
                                          <p:attrName>style.visibility</p:attrName>
                                        </p:attrNameLst>
                                      </p:cBhvr>
                                      <p:to>
                                        <p:strVal val="visible"/>
                                      </p:to>
                                    </p:set>
                                    <p:animEffect transition="in" filter="fade">
                                      <p:cBhvr>
                                        <p:cTn id="97" dur="1000"/>
                                        <p:tgtEl>
                                          <p:spTgt spid="30"/>
                                        </p:tgtEl>
                                      </p:cBhvr>
                                    </p:animEffect>
                                    <p:anim calcmode="lin" valueType="num">
                                      <p:cBhvr>
                                        <p:cTn id="98" dur="1000" fill="hold"/>
                                        <p:tgtEl>
                                          <p:spTgt spid="30"/>
                                        </p:tgtEl>
                                        <p:attrNameLst>
                                          <p:attrName>ppt_x</p:attrName>
                                        </p:attrNameLst>
                                      </p:cBhvr>
                                      <p:tavLst>
                                        <p:tav tm="0">
                                          <p:val>
                                            <p:strVal val="#ppt_x"/>
                                          </p:val>
                                        </p:tav>
                                        <p:tav tm="100000">
                                          <p:val>
                                            <p:strVal val="#ppt_x"/>
                                          </p:val>
                                        </p:tav>
                                      </p:tavLst>
                                    </p:anim>
                                    <p:anim calcmode="lin" valueType="num">
                                      <p:cBhvr>
                                        <p:cTn id="99" dur="1000" fill="hold"/>
                                        <p:tgtEl>
                                          <p:spTgt spid="30"/>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31"/>
                                        </p:tgtEl>
                                        <p:attrNameLst>
                                          <p:attrName>style.visibility</p:attrName>
                                        </p:attrNameLst>
                                      </p:cBhvr>
                                      <p:to>
                                        <p:strVal val="visible"/>
                                      </p:to>
                                    </p:set>
                                    <p:animEffect transition="in" filter="fade">
                                      <p:cBhvr>
                                        <p:cTn id="102" dur="1000"/>
                                        <p:tgtEl>
                                          <p:spTgt spid="31"/>
                                        </p:tgtEl>
                                      </p:cBhvr>
                                    </p:animEffect>
                                    <p:anim calcmode="lin" valueType="num">
                                      <p:cBhvr>
                                        <p:cTn id="103" dur="1000" fill="hold"/>
                                        <p:tgtEl>
                                          <p:spTgt spid="31"/>
                                        </p:tgtEl>
                                        <p:attrNameLst>
                                          <p:attrName>ppt_x</p:attrName>
                                        </p:attrNameLst>
                                      </p:cBhvr>
                                      <p:tavLst>
                                        <p:tav tm="0">
                                          <p:val>
                                            <p:strVal val="#ppt_x"/>
                                          </p:val>
                                        </p:tav>
                                        <p:tav tm="100000">
                                          <p:val>
                                            <p:strVal val="#ppt_x"/>
                                          </p:val>
                                        </p:tav>
                                      </p:tavLst>
                                    </p:anim>
                                    <p:anim calcmode="lin" valueType="num">
                                      <p:cBhvr>
                                        <p:cTn id="104" dur="1000" fill="hold"/>
                                        <p:tgtEl>
                                          <p:spTgt spid="31"/>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32"/>
                                        </p:tgtEl>
                                        <p:attrNameLst>
                                          <p:attrName>style.visibility</p:attrName>
                                        </p:attrNameLst>
                                      </p:cBhvr>
                                      <p:to>
                                        <p:strVal val="visible"/>
                                      </p:to>
                                    </p:set>
                                    <p:animEffect transition="in" filter="fade">
                                      <p:cBhvr>
                                        <p:cTn id="107" dur="1000"/>
                                        <p:tgtEl>
                                          <p:spTgt spid="32"/>
                                        </p:tgtEl>
                                      </p:cBhvr>
                                    </p:animEffect>
                                    <p:anim calcmode="lin" valueType="num">
                                      <p:cBhvr>
                                        <p:cTn id="108" dur="1000" fill="hold"/>
                                        <p:tgtEl>
                                          <p:spTgt spid="32"/>
                                        </p:tgtEl>
                                        <p:attrNameLst>
                                          <p:attrName>ppt_x</p:attrName>
                                        </p:attrNameLst>
                                      </p:cBhvr>
                                      <p:tavLst>
                                        <p:tav tm="0">
                                          <p:val>
                                            <p:strVal val="#ppt_x"/>
                                          </p:val>
                                        </p:tav>
                                        <p:tav tm="100000">
                                          <p:val>
                                            <p:strVal val="#ppt_x"/>
                                          </p:val>
                                        </p:tav>
                                      </p:tavLst>
                                    </p:anim>
                                    <p:anim calcmode="lin" valueType="num">
                                      <p:cBhvr>
                                        <p:cTn id="109" dur="1000" fill="hold"/>
                                        <p:tgtEl>
                                          <p:spTgt spid="32"/>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0"/>
                                  </p:stCondLst>
                                  <p:childTnLst>
                                    <p:set>
                                      <p:cBhvr>
                                        <p:cTn id="111" dur="1" fill="hold">
                                          <p:stCondLst>
                                            <p:cond delay="0"/>
                                          </p:stCondLst>
                                        </p:cTn>
                                        <p:tgtEl>
                                          <p:spTgt spid="33"/>
                                        </p:tgtEl>
                                        <p:attrNameLst>
                                          <p:attrName>style.visibility</p:attrName>
                                        </p:attrNameLst>
                                      </p:cBhvr>
                                      <p:to>
                                        <p:strVal val="visible"/>
                                      </p:to>
                                    </p:set>
                                    <p:animEffect transition="in" filter="fade">
                                      <p:cBhvr>
                                        <p:cTn id="112" dur="1000"/>
                                        <p:tgtEl>
                                          <p:spTgt spid="33"/>
                                        </p:tgtEl>
                                      </p:cBhvr>
                                    </p:animEffect>
                                    <p:anim calcmode="lin" valueType="num">
                                      <p:cBhvr>
                                        <p:cTn id="113" dur="1000" fill="hold"/>
                                        <p:tgtEl>
                                          <p:spTgt spid="33"/>
                                        </p:tgtEl>
                                        <p:attrNameLst>
                                          <p:attrName>ppt_x</p:attrName>
                                        </p:attrNameLst>
                                      </p:cBhvr>
                                      <p:tavLst>
                                        <p:tav tm="0">
                                          <p:val>
                                            <p:strVal val="#ppt_x"/>
                                          </p:val>
                                        </p:tav>
                                        <p:tav tm="100000">
                                          <p:val>
                                            <p:strVal val="#ppt_x"/>
                                          </p:val>
                                        </p:tav>
                                      </p:tavLst>
                                    </p:anim>
                                    <p:anim calcmode="lin" valueType="num">
                                      <p:cBhvr>
                                        <p:cTn id="114" dur="1000" fill="hold"/>
                                        <p:tgtEl>
                                          <p:spTgt spid="33"/>
                                        </p:tgtEl>
                                        <p:attrNameLst>
                                          <p:attrName>ppt_y</p:attrName>
                                        </p:attrNameLst>
                                      </p:cBhvr>
                                      <p:tavLst>
                                        <p:tav tm="0">
                                          <p:val>
                                            <p:strVal val="#ppt_y+.1"/>
                                          </p:val>
                                        </p:tav>
                                        <p:tav tm="100000">
                                          <p:val>
                                            <p:strVal val="#ppt_y"/>
                                          </p:val>
                                        </p:tav>
                                      </p:tavLst>
                                    </p:anim>
                                  </p:childTnLst>
                                </p:cTn>
                              </p:par>
                              <p:par>
                                <p:cTn id="115" presetID="42" presetClass="entr" presetSubtype="0" fill="hold" nodeType="withEffect">
                                  <p:stCondLst>
                                    <p:cond delay="0"/>
                                  </p:stCondLst>
                                  <p:childTnLst>
                                    <p:set>
                                      <p:cBhvr>
                                        <p:cTn id="116" dur="1" fill="hold">
                                          <p:stCondLst>
                                            <p:cond delay="0"/>
                                          </p:stCondLst>
                                        </p:cTn>
                                        <p:tgtEl>
                                          <p:spTgt spid="36"/>
                                        </p:tgtEl>
                                        <p:attrNameLst>
                                          <p:attrName>style.visibility</p:attrName>
                                        </p:attrNameLst>
                                      </p:cBhvr>
                                      <p:to>
                                        <p:strVal val="visible"/>
                                      </p:to>
                                    </p:set>
                                    <p:animEffect transition="in" filter="fade">
                                      <p:cBhvr>
                                        <p:cTn id="117" dur="1000"/>
                                        <p:tgtEl>
                                          <p:spTgt spid="36"/>
                                        </p:tgtEl>
                                      </p:cBhvr>
                                    </p:animEffect>
                                    <p:anim calcmode="lin" valueType="num">
                                      <p:cBhvr>
                                        <p:cTn id="118" dur="1000" fill="hold"/>
                                        <p:tgtEl>
                                          <p:spTgt spid="36"/>
                                        </p:tgtEl>
                                        <p:attrNameLst>
                                          <p:attrName>ppt_x</p:attrName>
                                        </p:attrNameLst>
                                      </p:cBhvr>
                                      <p:tavLst>
                                        <p:tav tm="0">
                                          <p:val>
                                            <p:strVal val="#ppt_x"/>
                                          </p:val>
                                        </p:tav>
                                        <p:tav tm="100000">
                                          <p:val>
                                            <p:strVal val="#ppt_x"/>
                                          </p:val>
                                        </p:tav>
                                      </p:tavLst>
                                    </p:anim>
                                    <p:anim calcmode="lin" valueType="num">
                                      <p:cBhvr>
                                        <p:cTn id="119" dur="1000" fill="hold"/>
                                        <p:tgtEl>
                                          <p:spTgt spid="36"/>
                                        </p:tgtEl>
                                        <p:attrNameLst>
                                          <p:attrName>ppt_y</p:attrName>
                                        </p:attrNameLst>
                                      </p:cBhvr>
                                      <p:tavLst>
                                        <p:tav tm="0">
                                          <p:val>
                                            <p:strVal val="#ppt_y+.1"/>
                                          </p:val>
                                        </p:tav>
                                        <p:tav tm="100000">
                                          <p:val>
                                            <p:strVal val="#ppt_y"/>
                                          </p:val>
                                        </p:tav>
                                      </p:tavLst>
                                    </p:anim>
                                  </p:childTnLst>
                                </p:cTn>
                              </p:par>
                              <p:par>
                                <p:cTn id="120" presetID="42" presetClass="entr" presetSubtype="0" fill="hold" nodeType="withEffect">
                                  <p:stCondLst>
                                    <p:cond delay="0"/>
                                  </p:stCondLst>
                                  <p:childTnLst>
                                    <p:set>
                                      <p:cBhvr>
                                        <p:cTn id="121" dur="1" fill="hold">
                                          <p:stCondLst>
                                            <p:cond delay="0"/>
                                          </p:stCondLst>
                                        </p:cTn>
                                        <p:tgtEl>
                                          <p:spTgt spid="37"/>
                                        </p:tgtEl>
                                        <p:attrNameLst>
                                          <p:attrName>style.visibility</p:attrName>
                                        </p:attrNameLst>
                                      </p:cBhvr>
                                      <p:to>
                                        <p:strVal val="visible"/>
                                      </p:to>
                                    </p:set>
                                    <p:animEffect transition="in" filter="fade">
                                      <p:cBhvr>
                                        <p:cTn id="122" dur="1000"/>
                                        <p:tgtEl>
                                          <p:spTgt spid="37"/>
                                        </p:tgtEl>
                                      </p:cBhvr>
                                    </p:animEffect>
                                    <p:anim calcmode="lin" valueType="num">
                                      <p:cBhvr>
                                        <p:cTn id="123" dur="1000" fill="hold"/>
                                        <p:tgtEl>
                                          <p:spTgt spid="37"/>
                                        </p:tgtEl>
                                        <p:attrNameLst>
                                          <p:attrName>ppt_x</p:attrName>
                                        </p:attrNameLst>
                                      </p:cBhvr>
                                      <p:tavLst>
                                        <p:tav tm="0">
                                          <p:val>
                                            <p:strVal val="#ppt_x"/>
                                          </p:val>
                                        </p:tav>
                                        <p:tav tm="100000">
                                          <p:val>
                                            <p:strVal val="#ppt_x"/>
                                          </p:val>
                                        </p:tav>
                                      </p:tavLst>
                                    </p:anim>
                                    <p:anim calcmode="lin" valueType="num">
                                      <p:cBhvr>
                                        <p:cTn id="124" dur="1000" fill="hold"/>
                                        <p:tgtEl>
                                          <p:spTgt spid="37"/>
                                        </p:tgtEl>
                                        <p:attrNameLst>
                                          <p:attrName>ppt_y</p:attrName>
                                        </p:attrNameLst>
                                      </p:cBhvr>
                                      <p:tavLst>
                                        <p:tav tm="0">
                                          <p:val>
                                            <p:strVal val="#ppt_y+.1"/>
                                          </p:val>
                                        </p:tav>
                                        <p:tav tm="100000">
                                          <p:val>
                                            <p:strVal val="#ppt_y"/>
                                          </p:val>
                                        </p:tav>
                                      </p:tavLst>
                                    </p:anim>
                                  </p:childTnLst>
                                </p:cTn>
                              </p:par>
                              <p:par>
                                <p:cTn id="125" presetID="42" presetClass="entr" presetSubtype="0" fill="hold" nodeType="withEffect">
                                  <p:stCondLst>
                                    <p:cond delay="0"/>
                                  </p:stCondLst>
                                  <p:childTnLst>
                                    <p:set>
                                      <p:cBhvr>
                                        <p:cTn id="126" dur="1" fill="hold">
                                          <p:stCondLst>
                                            <p:cond delay="0"/>
                                          </p:stCondLst>
                                        </p:cTn>
                                        <p:tgtEl>
                                          <p:spTgt spid="38"/>
                                        </p:tgtEl>
                                        <p:attrNameLst>
                                          <p:attrName>style.visibility</p:attrName>
                                        </p:attrNameLst>
                                      </p:cBhvr>
                                      <p:to>
                                        <p:strVal val="visible"/>
                                      </p:to>
                                    </p:set>
                                    <p:animEffect transition="in" filter="fade">
                                      <p:cBhvr>
                                        <p:cTn id="127" dur="1000"/>
                                        <p:tgtEl>
                                          <p:spTgt spid="38"/>
                                        </p:tgtEl>
                                      </p:cBhvr>
                                    </p:animEffect>
                                    <p:anim calcmode="lin" valueType="num">
                                      <p:cBhvr>
                                        <p:cTn id="128" dur="1000" fill="hold"/>
                                        <p:tgtEl>
                                          <p:spTgt spid="38"/>
                                        </p:tgtEl>
                                        <p:attrNameLst>
                                          <p:attrName>ppt_x</p:attrName>
                                        </p:attrNameLst>
                                      </p:cBhvr>
                                      <p:tavLst>
                                        <p:tav tm="0">
                                          <p:val>
                                            <p:strVal val="#ppt_x"/>
                                          </p:val>
                                        </p:tav>
                                        <p:tav tm="100000">
                                          <p:val>
                                            <p:strVal val="#ppt_x"/>
                                          </p:val>
                                        </p:tav>
                                      </p:tavLst>
                                    </p:anim>
                                    <p:anim calcmode="lin" valueType="num">
                                      <p:cBhvr>
                                        <p:cTn id="129" dur="1000" fill="hold"/>
                                        <p:tgtEl>
                                          <p:spTgt spid="38"/>
                                        </p:tgtEl>
                                        <p:attrNameLst>
                                          <p:attrName>ppt_y</p:attrName>
                                        </p:attrNameLst>
                                      </p:cBhvr>
                                      <p:tavLst>
                                        <p:tav tm="0">
                                          <p:val>
                                            <p:strVal val="#ppt_y+.1"/>
                                          </p:val>
                                        </p:tav>
                                        <p:tav tm="100000">
                                          <p:val>
                                            <p:strVal val="#ppt_y"/>
                                          </p:val>
                                        </p:tav>
                                      </p:tavLst>
                                    </p:anim>
                                  </p:childTnLst>
                                </p:cTn>
                              </p:par>
                              <p:par>
                                <p:cTn id="130" presetID="42" presetClass="entr" presetSubtype="0" fill="hold" nodeType="withEffect">
                                  <p:stCondLst>
                                    <p:cond delay="0"/>
                                  </p:stCondLst>
                                  <p:childTnLst>
                                    <p:set>
                                      <p:cBhvr>
                                        <p:cTn id="131" dur="1" fill="hold">
                                          <p:stCondLst>
                                            <p:cond delay="0"/>
                                          </p:stCondLst>
                                        </p:cTn>
                                        <p:tgtEl>
                                          <p:spTgt spid="39"/>
                                        </p:tgtEl>
                                        <p:attrNameLst>
                                          <p:attrName>style.visibility</p:attrName>
                                        </p:attrNameLst>
                                      </p:cBhvr>
                                      <p:to>
                                        <p:strVal val="visible"/>
                                      </p:to>
                                    </p:set>
                                    <p:animEffect transition="in" filter="fade">
                                      <p:cBhvr>
                                        <p:cTn id="132" dur="1000"/>
                                        <p:tgtEl>
                                          <p:spTgt spid="39"/>
                                        </p:tgtEl>
                                      </p:cBhvr>
                                    </p:animEffect>
                                    <p:anim calcmode="lin" valueType="num">
                                      <p:cBhvr>
                                        <p:cTn id="133" dur="1000" fill="hold"/>
                                        <p:tgtEl>
                                          <p:spTgt spid="39"/>
                                        </p:tgtEl>
                                        <p:attrNameLst>
                                          <p:attrName>ppt_x</p:attrName>
                                        </p:attrNameLst>
                                      </p:cBhvr>
                                      <p:tavLst>
                                        <p:tav tm="0">
                                          <p:val>
                                            <p:strVal val="#ppt_x"/>
                                          </p:val>
                                        </p:tav>
                                        <p:tav tm="100000">
                                          <p:val>
                                            <p:strVal val="#ppt_x"/>
                                          </p:val>
                                        </p:tav>
                                      </p:tavLst>
                                    </p:anim>
                                    <p:anim calcmode="lin" valueType="num">
                                      <p:cBhvr>
                                        <p:cTn id="134" dur="1000" fill="hold"/>
                                        <p:tgtEl>
                                          <p:spTgt spid="39"/>
                                        </p:tgtEl>
                                        <p:attrNameLst>
                                          <p:attrName>ppt_y</p:attrName>
                                        </p:attrNameLst>
                                      </p:cBhvr>
                                      <p:tavLst>
                                        <p:tav tm="0">
                                          <p:val>
                                            <p:strVal val="#ppt_y+.1"/>
                                          </p:val>
                                        </p:tav>
                                        <p:tav tm="100000">
                                          <p:val>
                                            <p:strVal val="#ppt_y"/>
                                          </p:val>
                                        </p:tav>
                                      </p:tavLst>
                                    </p:anim>
                                  </p:childTnLst>
                                </p:cTn>
                              </p:par>
                              <p:par>
                                <p:cTn id="135" presetID="42" presetClass="entr" presetSubtype="0" fill="hold" nodeType="withEffect">
                                  <p:stCondLst>
                                    <p:cond delay="0"/>
                                  </p:stCondLst>
                                  <p:childTnLst>
                                    <p:set>
                                      <p:cBhvr>
                                        <p:cTn id="136" dur="1" fill="hold">
                                          <p:stCondLst>
                                            <p:cond delay="0"/>
                                          </p:stCondLst>
                                        </p:cTn>
                                        <p:tgtEl>
                                          <p:spTgt spid="44"/>
                                        </p:tgtEl>
                                        <p:attrNameLst>
                                          <p:attrName>style.visibility</p:attrName>
                                        </p:attrNameLst>
                                      </p:cBhvr>
                                      <p:to>
                                        <p:strVal val="visible"/>
                                      </p:to>
                                    </p:set>
                                    <p:animEffect transition="in" filter="fade">
                                      <p:cBhvr>
                                        <p:cTn id="137" dur="1000"/>
                                        <p:tgtEl>
                                          <p:spTgt spid="44"/>
                                        </p:tgtEl>
                                      </p:cBhvr>
                                    </p:animEffect>
                                    <p:anim calcmode="lin" valueType="num">
                                      <p:cBhvr>
                                        <p:cTn id="138" dur="1000" fill="hold"/>
                                        <p:tgtEl>
                                          <p:spTgt spid="44"/>
                                        </p:tgtEl>
                                        <p:attrNameLst>
                                          <p:attrName>ppt_x</p:attrName>
                                        </p:attrNameLst>
                                      </p:cBhvr>
                                      <p:tavLst>
                                        <p:tav tm="0">
                                          <p:val>
                                            <p:strVal val="#ppt_x"/>
                                          </p:val>
                                        </p:tav>
                                        <p:tav tm="100000">
                                          <p:val>
                                            <p:strVal val="#ppt_x"/>
                                          </p:val>
                                        </p:tav>
                                      </p:tavLst>
                                    </p:anim>
                                    <p:anim calcmode="lin" valueType="num">
                                      <p:cBhvr>
                                        <p:cTn id="139" dur="1000" fill="hold"/>
                                        <p:tgtEl>
                                          <p:spTgt spid="44"/>
                                        </p:tgtEl>
                                        <p:attrNameLst>
                                          <p:attrName>ppt_y</p:attrName>
                                        </p:attrNameLst>
                                      </p:cBhvr>
                                      <p:tavLst>
                                        <p:tav tm="0">
                                          <p:val>
                                            <p:strVal val="#ppt_y+.1"/>
                                          </p:val>
                                        </p:tav>
                                        <p:tav tm="100000">
                                          <p:val>
                                            <p:strVal val="#ppt_y"/>
                                          </p:val>
                                        </p:tav>
                                      </p:tavLst>
                                    </p:anim>
                                  </p:childTnLst>
                                </p:cTn>
                              </p:par>
                              <p:par>
                                <p:cTn id="140" presetID="42" presetClass="entr" presetSubtype="0" fill="hold" nodeType="withEffect">
                                  <p:stCondLst>
                                    <p:cond delay="0"/>
                                  </p:stCondLst>
                                  <p:childTnLst>
                                    <p:set>
                                      <p:cBhvr>
                                        <p:cTn id="141" dur="1" fill="hold">
                                          <p:stCondLst>
                                            <p:cond delay="0"/>
                                          </p:stCondLst>
                                        </p:cTn>
                                        <p:tgtEl>
                                          <p:spTgt spid="49"/>
                                        </p:tgtEl>
                                        <p:attrNameLst>
                                          <p:attrName>style.visibility</p:attrName>
                                        </p:attrNameLst>
                                      </p:cBhvr>
                                      <p:to>
                                        <p:strVal val="visible"/>
                                      </p:to>
                                    </p:set>
                                    <p:animEffect transition="in" filter="fade">
                                      <p:cBhvr>
                                        <p:cTn id="142" dur="1000"/>
                                        <p:tgtEl>
                                          <p:spTgt spid="49"/>
                                        </p:tgtEl>
                                      </p:cBhvr>
                                    </p:animEffect>
                                    <p:anim calcmode="lin" valueType="num">
                                      <p:cBhvr>
                                        <p:cTn id="143" dur="1000" fill="hold"/>
                                        <p:tgtEl>
                                          <p:spTgt spid="49"/>
                                        </p:tgtEl>
                                        <p:attrNameLst>
                                          <p:attrName>ppt_x</p:attrName>
                                        </p:attrNameLst>
                                      </p:cBhvr>
                                      <p:tavLst>
                                        <p:tav tm="0">
                                          <p:val>
                                            <p:strVal val="#ppt_x"/>
                                          </p:val>
                                        </p:tav>
                                        <p:tav tm="100000">
                                          <p:val>
                                            <p:strVal val="#ppt_x"/>
                                          </p:val>
                                        </p:tav>
                                      </p:tavLst>
                                    </p:anim>
                                    <p:anim calcmode="lin" valueType="num">
                                      <p:cBhvr>
                                        <p:cTn id="144" dur="1000" fill="hold"/>
                                        <p:tgtEl>
                                          <p:spTgt spid="49"/>
                                        </p:tgtEl>
                                        <p:attrNameLst>
                                          <p:attrName>ppt_y</p:attrName>
                                        </p:attrNameLst>
                                      </p:cBhvr>
                                      <p:tavLst>
                                        <p:tav tm="0">
                                          <p:val>
                                            <p:strVal val="#ppt_y+.1"/>
                                          </p:val>
                                        </p:tav>
                                        <p:tav tm="100000">
                                          <p:val>
                                            <p:strVal val="#ppt_y"/>
                                          </p:val>
                                        </p:tav>
                                      </p:tavLst>
                                    </p:anim>
                                  </p:childTnLst>
                                </p:cTn>
                              </p:par>
                              <p:par>
                                <p:cTn id="145" presetID="42" presetClass="entr" presetSubtype="0" fill="hold" nodeType="withEffect">
                                  <p:stCondLst>
                                    <p:cond delay="0"/>
                                  </p:stCondLst>
                                  <p:childTnLst>
                                    <p:set>
                                      <p:cBhvr>
                                        <p:cTn id="146" dur="1" fill="hold">
                                          <p:stCondLst>
                                            <p:cond delay="0"/>
                                          </p:stCondLst>
                                        </p:cTn>
                                        <p:tgtEl>
                                          <p:spTgt spid="52"/>
                                        </p:tgtEl>
                                        <p:attrNameLst>
                                          <p:attrName>style.visibility</p:attrName>
                                        </p:attrNameLst>
                                      </p:cBhvr>
                                      <p:to>
                                        <p:strVal val="visible"/>
                                      </p:to>
                                    </p:set>
                                    <p:animEffect transition="in" filter="fade">
                                      <p:cBhvr>
                                        <p:cTn id="147" dur="1000"/>
                                        <p:tgtEl>
                                          <p:spTgt spid="52"/>
                                        </p:tgtEl>
                                      </p:cBhvr>
                                    </p:animEffect>
                                    <p:anim calcmode="lin" valueType="num">
                                      <p:cBhvr>
                                        <p:cTn id="148" dur="1000" fill="hold"/>
                                        <p:tgtEl>
                                          <p:spTgt spid="52"/>
                                        </p:tgtEl>
                                        <p:attrNameLst>
                                          <p:attrName>ppt_x</p:attrName>
                                        </p:attrNameLst>
                                      </p:cBhvr>
                                      <p:tavLst>
                                        <p:tav tm="0">
                                          <p:val>
                                            <p:strVal val="#ppt_x"/>
                                          </p:val>
                                        </p:tav>
                                        <p:tav tm="100000">
                                          <p:val>
                                            <p:strVal val="#ppt_x"/>
                                          </p:val>
                                        </p:tav>
                                      </p:tavLst>
                                    </p:anim>
                                    <p:anim calcmode="lin" valueType="num">
                                      <p:cBhvr>
                                        <p:cTn id="149" dur="1000" fill="hold"/>
                                        <p:tgtEl>
                                          <p:spTgt spid="52"/>
                                        </p:tgtEl>
                                        <p:attrNameLst>
                                          <p:attrName>ppt_y</p:attrName>
                                        </p:attrNameLst>
                                      </p:cBhvr>
                                      <p:tavLst>
                                        <p:tav tm="0">
                                          <p:val>
                                            <p:strVal val="#ppt_y+.1"/>
                                          </p:val>
                                        </p:tav>
                                        <p:tav tm="100000">
                                          <p:val>
                                            <p:strVal val="#ppt_y"/>
                                          </p:val>
                                        </p:tav>
                                      </p:tavLst>
                                    </p:anim>
                                  </p:childTnLst>
                                </p:cTn>
                              </p:par>
                              <p:par>
                                <p:cTn id="150" presetID="42" presetClass="entr" presetSubtype="0" fill="hold" nodeType="withEffect">
                                  <p:stCondLst>
                                    <p:cond delay="0"/>
                                  </p:stCondLst>
                                  <p:childTnLst>
                                    <p:set>
                                      <p:cBhvr>
                                        <p:cTn id="151" dur="1" fill="hold">
                                          <p:stCondLst>
                                            <p:cond delay="0"/>
                                          </p:stCondLst>
                                        </p:cTn>
                                        <p:tgtEl>
                                          <p:spTgt spid="55"/>
                                        </p:tgtEl>
                                        <p:attrNameLst>
                                          <p:attrName>style.visibility</p:attrName>
                                        </p:attrNameLst>
                                      </p:cBhvr>
                                      <p:to>
                                        <p:strVal val="visible"/>
                                      </p:to>
                                    </p:set>
                                    <p:animEffect transition="in" filter="fade">
                                      <p:cBhvr>
                                        <p:cTn id="152" dur="1000"/>
                                        <p:tgtEl>
                                          <p:spTgt spid="55"/>
                                        </p:tgtEl>
                                      </p:cBhvr>
                                    </p:animEffect>
                                    <p:anim calcmode="lin" valueType="num">
                                      <p:cBhvr>
                                        <p:cTn id="153" dur="1000" fill="hold"/>
                                        <p:tgtEl>
                                          <p:spTgt spid="55"/>
                                        </p:tgtEl>
                                        <p:attrNameLst>
                                          <p:attrName>ppt_x</p:attrName>
                                        </p:attrNameLst>
                                      </p:cBhvr>
                                      <p:tavLst>
                                        <p:tav tm="0">
                                          <p:val>
                                            <p:strVal val="#ppt_x"/>
                                          </p:val>
                                        </p:tav>
                                        <p:tav tm="100000">
                                          <p:val>
                                            <p:strVal val="#ppt_x"/>
                                          </p:val>
                                        </p:tav>
                                      </p:tavLst>
                                    </p:anim>
                                    <p:anim calcmode="lin" valueType="num">
                                      <p:cBhvr>
                                        <p:cTn id="154" dur="1000" fill="hold"/>
                                        <p:tgtEl>
                                          <p:spTgt spid="55"/>
                                        </p:tgtEl>
                                        <p:attrNameLst>
                                          <p:attrName>ppt_y</p:attrName>
                                        </p:attrNameLst>
                                      </p:cBhvr>
                                      <p:tavLst>
                                        <p:tav tm="0">
                                          <p:val>
                                            <p:strVal val="#ppt_y+.1"/>
                                          </p:val>
                                        </p:tav>
                                        <p:tav tm="100000">
                                          <p:val>
                                            <p:strVal val="#ppt_y"/>
                                          </p:val>
                                        </p:tav>
                                      </p:tavLst>
                                    </p:anim>
                                  </p:childTnLst>
                                </p:cTn>
                              </p:par>
                              <p:par>
                                <p:cTn id="155" presetID="42" presetClass="entr" presetSubtype="0" fill="hold" grpId="0" nodeType="withEffect">
                                  <p:stCondLst>
                                    <p:cond delay="0"/>
                                  </p:stCondLst>
                                  <p:childTnLst>
                                    <p:set>
                                      <p:cBhvr>
                                        <p:cTn id="156" dur="1" fill="hold">
                                          <p:stCondLst>
                                            <p:cond delay="0"/>
                                          </p:stCondLst>
                                        </p:cTn>
                                        <p:tgtEl>
                                          <p:spTgt spid="58"/>
                                        </p:tgtEl>
                                        <p:attrNameLst>
                                          <p:attrName>style.visibility</p:attrName>
                                        </p:attrNameLst>
                                      </p:cBhvr>
                                      <p:to>
                                        <p:strVal val="visible"/>
                                      </p:to>
                                    </p:set>
                                    <p:animEffect transition="in" filter="fade">
                                      <p:cBhvr>
                                        <p:cTn id="157" dur="1000"/>
                                        <p:tgtEl>
                                          <p:spTgt spid="58"/>
                                        </p:tgtEl>
                                      </p:cBhvr>
                                    </p:animEffect>
                                    <p:anim calcmode="lin" valueType="num">
                                      <p:cBhvr>
                                        <p:cTn id="158" dur="1000" fill="hold"/>
                                        <p:tgtEl>
                                          <p:spTgt spid="58"/>
                                        </p:tgtEl>
                                        <p:attrNameLst>
                                          <p:attrName>ppt_x</p:attrName>
                                        </p:attrNameLst>
                                      </p:cBhvr>
                                      <p:tavLst>
                                        <p:tav tm="0">
                                          <p:val>
                                            <p:strVal val="#ppt_x"/>
                                          </p:val>
                                        </p:tav>
                                        <p:tav tm="100000">
                                          <p:val>
                                            <p:strVal val="#ppt_x"/>
                                          </p:val>
                                        </p:tav>
                                      </p:tavLst>
                                    </p:anim>
                                    <p:anim calcmode="lin" valueType="num">
                                      <p:cBhvr>
                                        <p:cTn id="159" dur="1000" fill="hold"/>
                                        <p:tgtEl>
                                          <p:spTgt spid="58"/>
                                        </p:tgtEl>
                                        <p:attrNameLst>
                                          <p:attrName>ppt_y</p:attrName>
                                        </p:attrNameLst>
                                      </p:cBhvr>
                                      <p:tavLst>
                                        <p:tav tm="0">
                                          <p:val>
                                            <p:strVal val="#ppt_y+.1"/>
                                          </p:val>
                                        </p:tav>
                                        <p:tav tm="100000">
                                          <p:val>
                                            <p:strVal val="#ppt_y"/>
                                          </p:val>
                                        </p:tav>
                                      </p:tavLst>
                                    </p:anim>
                                  </p:childTnLst>
                                </p:cTn>
                              </p:par>
                              <p:par>
                                <p:cTn id="160" presetID="42" presetClass="entr" presetSubtype="0" fill="hold" nodeType="withEffect">
                                  <p:stCondLst>
                                    <p:cond delay="0"/>
                                  </p:stCondLst>
                                  <p:childTnLst>
                                    <p:set>
                                      <p:cBhvr>
                                        <p:cTn id="161" dur="1" fill="hold">
                                          <p:stCondLst>
                                            <p:cond delay="0"/>
                                          </p:stCondLst>
                                        </p:cTn>
                                        <p:tgtEl>
                                          <p:spTgt spid="59"/>
                                        </p:tgtEl>
                                        <p:attrNameLst>
                                          <p:attrName>style.visibility</p:attrName>
                                        </p:attrNameLst>
                                      </p:cBhvr>
                                      <p:to>
                                        <p:strVal val="visible"/>
                                      </p:to>
                                    </p:set>
                                    <p:animEffect transition="in" filter="fade">
                                      <p:cBhvr>
                                        <p:cTn id="162" dur="1000"/>
                                        <p:tgtEl>
                                          <p:spTgt spid="59"/>
                                        </p:tgtEl>
                                      </p:cBhvr>
                                    </p:animEffect>
                                    <p:anim calcmode="lin" valueType="num">
                                      <p:cBhvr>
                                        <p:cTn id="163" dur="1000" fill="hold"/>
                                        <p:tgtEl>
                                          <p:spTgt spid="59"/>
                                        </p:tgtEl>
                                        <p:attrNameLst>
                                          <p:attrName>ppt_x</p:attrName>
                                        </p:attrNameLst>
                                      </p:cBhvr>
                                      <p:tavLst>
                                        <p:tav tm="0">
                                          <p:val>
                                            <p:strVal val="#ppt_x"/>
                                          </p:val>
                                        </p:tav>
                                        <p:tav tm="100000">
                                          <p:val>
                                            <p:strVal val="#ppt_x"/>
                                          </p:val>
                                        </p:tav>
                                      </p:tavLst>
                                    </p:anim>
                                    <p:anim calcmode="lin" valueType="num">
                                      <p:cBhvr>
                                        <p:cTn id="164" dur="1000" fill="hold"/>
                                        <p:tgtEl>
                                          <p:spTgt spid="59"/>
                                        </p:tgtEl>
                                        <p:attrNameLst>
                                          <p:attrName>ppt_y</p:attrName>
                                        </p:attrNameLst>
                                      </p:cBhvr>
                                      <p:tavLst>
                                        <p:tav tm="0">
                                          <p:val>
                                            <p:strVal val="#ppt_y+.1"/>
                                          </p:val>
                                        </p:tav>
                                        <p:tav tm="100000">
                                          <p:val>
                                            <p:strVal val="#ppt_y"/>
                                          </p:val>
                                        </p:tav>
                                      </p:tavLst>
                                    </p:anim>
                                  </p:childTnLst>
                                </p:cTn>
                              </p:par>
                              <p:par>
                                <p:cTn id="165" presetID="42" presetClass="entr" presetSubtype="0" fill="hold" nodeType="withEffect">
                                  <p:stCondLst>
                                    <p:cond delay="0"/>
                                  </p:stCondLst>
                                  <p:childTnLst>
                                    <p:set>
                                      <p:cBhvr>
                                        <p:cTn id="166" dur="1" fill="hold">
                                          <p:stCondLst>
                                            <p:cond delay="0"/>
                                          </p:stCondLst>
                                        </p:cTn>
                                        <p:tgtEl>
                                          <p:spTgt spid="62"/>
                                        </p:tgtEl>
                                        <p:attrNameLst>
                                          <p:attrName>style.visibility</p:attrName>
                                        </p:attrNameLst>
                                      </p:cBhvr>
                                      <p:to>
                                        <p:strVal val="visible"/>
                                      </p:to>
                                    </p:set>
                                    <p:animEffect transition="in" filter="fade">
                                      <p:cBhvr>
                                        <p:cTn id="167" dur="1000"/>
                                        <p:tgtEl>
                                          <p:spTgt spid="62"/>
                                        </p:tgtEl>
                                      </p:cBhvr>
                                    </p:animEffect>
                                    <p:anim calcmode="lin" valueType="num">
                                      <p:cBhvr>
                                        <p:cTn id="168" dur="1000" fill="hold"/>
                                        <p:tgtEl>
                                          <p:spTgt spid="62"/>
                                        </p:tgtEl>
                                        <p:attrNameLst>
                                          <p:attrName>ppt_x</p:attrName>
                                        </p:attrNameLst>
                                      </p:cBhvr>
                                      <p:tavLst>
                                        <p:tav tm="0">
                                          <p:val>
                                            <p:strVal val="#ppt_x"/>
                                          </p:val>
                                        </p:tav>
                                        <p:tav tm="100000">
                                          <p:val>
                                            <p:strVal val="#ppt_x"/>
                                          </p:val>
                                        </p:tav>
                                      </p:tavLst>
                                    </p:anim>
                                    <p:anim calcmode="lin" valueType="num">
                                      <p:cBhvr>
                                        <p:cTn id="169" dur="1000" fill="hold"/>
                                        <p:tgtEl>
                                          <p:spTgt spid="62"/>
                                        </p:tgtEl>
                                        <p:attrNameLst>
                                          <p:attrName>ppt_y</p:attrName>
                                        </p:attrNameLst>
                                      </p:cBhvr>
                                      <p:tavLst>
                                        <p:tav tm="0">
                                          <p:val>
                                            <p:strVal val="#ppt_y+.1"/>
                                          </p:val>
                                        </p:tav>
                                        <p:tav tm="100000">
                                          <p:val>
                                            <p:strVal val="#ppt_y"/>
                                          </p:val>
                                        </p:tav>
                                      </p:tavLst>
                                    </p:anim>
                                  </p:childTnLst>
                                </p:cTn>
                              </p:par>
                              <p:par>
                                <p:cTn id="170" presetID="42" presetClass="entr" presetSubtype="0" fill="hold" nodeType="withEffect">
                                  <p:stCondLst>
                                    <p:cond delay="0"/>
                                  </p:stCondLst>
                                  <p:childTnLst>
                                    <p:set>
                                      <p:cBhvr>
                                        <p:cTn id="171" dur="1" fill="hold">
                                          <p:stCondLst>
                                            <p:cond delay="0"/>
                                          </p:stCondLst>
                                        </p:cTn>
                                        <p:tgtEl>
                                          <p:spTgt spid="63"/>
                                        </p:tgtEl>
                                        <p:attrNameLst>
                                          <p:attrName>style.visibility</p:attrName>
                                        </p:attrNameLst>
                                      </p:cBhvr>
                                      <p:to>
                                        <p:strVal val="visible"/>
                                      </p:to>
                                    </p:set>
                                    <p:animEffect transition="in" filter="fade">
                                      <p:cBhvr>
                                        <p:cTn id="172" dur="1000"/>
                                        <p:tgtEl>
                                          <p:spTgt spid="63"/>
                                        </p:tgtEl>
                                      </p:cBhvr>
                                    </p:animEffect>
                                    <p:anim calcmode="lin" valueType="num">
                                      <p:cBhvr>
                                        <p:cTn id="173" dur="1000" fill="hold"/>
                                        <p:tgtEl>
                                          <p:spTgt spid="63"/>
                                        </p:tgtEl>
                                        <p:attrNameLst>
                                          <p:attrName>ppt_x</p:attrName>
                                        </p:attrNameLst>
                                      </p:cBhvr>
                                      <p:tavLst>
                                        <p:tav tm="0">
                                          <p:val>
                                            <p:strVal val="#ppt_x"/>
                                          </p:val>
                                        </p:tav>
                                        <p:tav tm="100000">
                                          <p:val>
                                            <p:strVal val="#ppt_x"/>
                                          </p:val>
                                        </p:tav>
                                      </p:tavLst>
                                    </p:anim>
                                    <p:anim calcmode="lin" valueType="num">
                                      <p:cBhvr>
                                        <p:cTn id="174" dur="1000" fill="hold"/>
                                        <p:tgtEl>
                                          <p:spTgt spid="63"/>
                                        </p:tgtEl>
                                        <p:attrNameLst>
                                          <p:attrName>ppt_y</p:attrName>
                                        </p:attrNameLst>
                                      </p:cBhvr>
                                      <p:tavLst>
                                        <p:tav tm="0">
                                          <p:val>
                                            <p:strVal val="#ppt_y+.1"/>
                                          </p:val>
                                        </p:tav>
                                        <p:tav tm="100000">
                                          <p:val>
                                            <p:strVal val="#ppt_y"/>
                                          </p:val>
                                        </p:tav>
                                      </p:tavLst>
                                    </p:anim>
                                  </p:childTnLst>
                                </p:cTn>
                              </p:par>
                              <p:par>
                                <p:cTn id="175" presetID="42" presetClass="entr" presetSubtype="0" fill="hold" nodeType="withEffect">
                                  <p:stCondLst>
                                    <p:cond delay="0"/>
                                  </p:stCondLst>
                                  <p:childTnLst>
                                    <p:set>
                                      <p:cBhvr>
                                        <p:cTn id="176" dur="1" fill="hold">
                                          <p:stCondLst>
                                            <p:cond delay="0"/>
                                          </p:stCondLst>
                                        </p:cTn>
                                        <p:tgtEl>
                                          <p:spTgt spid="64"/>
                                        </p:tgtEl>
                                        <p:attrNameLst>
                                          <p:attrName>style.visibility</p:attrName>
                                        </p:attrNameLst>
                                      </p:cBhvr>
                                      <p:to>
                                        <p:strVal val="visible"/>
                                      </p:to>
                                    </p:set>
                                    <p:animEffect transition="in" filter="fade">
                                      <p:cBhvr>
                                        <p:cTn id="177" dur="1000"/>
                                        <p:tgtEl>
                                          <p:spTgt spid="64"/>
                                        </p:tgtEl>
                                      </p:cBhvr>
                                    </p:animEffect>
                                    <p:anim calcmode="lin" valueType="num">
                                      <p:cBhvr>
                                        <p:cTn id="178" dur="1000" fill="hold"/>
                                        <p:tgtEl>
                                          <p:spTgt spid="64"/>
                                        </p:tgtEl>
                                        <p:attrNameLst>
                                          <p:attrName>ppt_x</p:attrName>
                                        </p:attrNameLst>
                                      </p:cBhvr>
                                      <p:tavLst>
                                        <p:tav tm="0">
                                          <p:val>
                                            <p:strVal val="#ppt_x"/>
                                          </p:val>
                                        </p:tav>
                                        <p:tav tm="100000">
                                          <p:val>
                                            <p:strVal val="#ppt_x"/>
                                          </p:val>
                                        </p:tav>
                                      </p:tavLst>
                                    </p:anim>
                                    <p:anim calcmode="lin" valueType="num">
                                      <p:cBhvr>
                                        <p:cTn id="179" dur="1000" fill="hold"/>
                                        <p:tgtEl>
                                          <p:spTgt spid="64"/>
                                        </p:tgtEl>
                                        <p:attrNameLst>
                                          <p:attrName>ppt_y</p:attrName>
                                        </p:attrNameLst>
                                      </p:cBhvr>
                                      <p:tavLst>
                                        <p:tav tm="0">
                                          <p:val>
                                            <p:strVal val="#ppt_y+.1"/>
                                          </p:val>
                                        </p:tav>
                                        <p:tav tm="100000">
                                          <p:val>
                                            <p:strVal val="#ppt_y"/>
                                          </p:val>
                                        </p:tav>
                                      </p:tavLst>
                                    </p:anim>
                                  </p:childTnLst>
                                </p:cTn>
                              </p:par>
                              <p:par>
                                <p:cTn id="180" presetID="42" presetClass="entr" presetSubtype="0" fill="hold" nodeType="withEffect">
                                  <p:stCondLst>
                                    <p:cond delay="0"/>
                                  </p:stCondLst>
                                  <p:childTnLst>
                                    <p:set>
                                      <p:cBhvr>
                                        <p:cTn id="181" dur="1" fill="hold">
                                          <p:stCondLst>
                                            <p:cond delay="0"/>
                                          </p:stCondLst>
                                        </p:cTn>
                                        <p:tgtEl>
                                          <p:spTgt spid="65"/>
                                        </p:tgtEl>
                                        <p:attrNameLst>
                                          <p:attrName>style.visibility</p:attrName>
                                        </p:attrNameLst>
                                      </p:cBhvr>
                                      <p:to>
                                        <p:strVal val="visible"/>
                                      </p:to>
                                    </p:set>
                                    <p:animEffect transition="in" filter="fade">
                                      <p:cBhvr>
                                        <p:cTn id="182" dur="1000"/>
                                        <p:tgtEl>
                                          <p:spTgt spid="65"/>
                                        </p:tgtEl>
                                      </p:cBhvr>
                                    </p:animEffect>
                                    <p:anim calcmode="lin" valueType="num">
                                      <p:cBhvr>
                                        <p:cTn id="183" dur="1000" fill="hold"/>
                                        <p:tgtEl>
                                          <p:spTgt spid="65"/>
                                        </p:tgtEl>
                                        <p:attrNameLst>
                                          <p:attrName>ppt_x</p:attrName>
                                        </p:attrNameLst>
                                      </p:cBhvr>
                                      <p:tavLst>
                                        <p:tav tm="0">
                                          <p:val>
                                            <p:strVal val="#ppt_x"/>
                                          </p:val>
                                        </p:tav>
                                        <p:tav tm="100000">
                                          <p:val>
                                            <p:strVal val="#ppt_x"/>
                                          </p:val>
                                        </p:tav>
                                      </p:tavLst>
                                    </p:anim>
                                    <p:anim calcmode="lin" valueType="num">
                                      <p:cBhvr>
                                        <p:cTn id="184" dur="1000" fill="hold"/>
                                        <p:tgtEl>
                                          <p:spTgt spid="65"/>
                                        </p:tgtEl>
                                        <p:attrNameLst>
                                          <p:attrName>ppt_y</p:attrName>
                                        </p:attrNameLst>
                                      </p:cBhvr>
                                      <p:tavLst>
                                        <p:tav tm="0">
                                          <p:val>
                                            <p:strVal val="#ppt_y+.1"/>
                                          </p:val>
                                        </p:tav>
                                        <p:tav tm="100000">
                                          <p:val>
                                            <p:strVal val="#ppt_y"/>
                                          </p:val>
                                        </p:tav>
                                      </p:tavLst>
                                    </p:anim>
                                  </p:childTnLst>
                                </p:cTn>
                              </p:par>
                              <p:par>
                                <p:cTn id="185" presetID="42" presetClass="entr" presetSubtype="0" fill="hold" nodeType="withEffect">
                                  <p:stCondLst>
                                    <p:cond delay="0"/>
                                  </p:stCondLst>
                                  <p:childTnLst>
                                    <p:set>
                                      <p:cBhvr>
                                        <p:cTn id="186" dur="1" fill="hold">
                                          <p:stCondLst>
                                            <p:cond delay="0"/>
                                          </p:stCondLst>
                                        </p:cTn>
                                        <p:tgtEl>
                                          <p:spTgt spid="70"/>
                                        </p:tgtEl>
                                        <p:attrNameLst>
                                          <p:attrName>style.visibility</p:attrName>
                                        </p:attrNameLst>
                                      </p:cBhvr>
                                      <p:to>
                                        <p:strVal val="visible"/>
                                      </p:to>
                                    </p:set>
                                    <p:animEffect transition="in" filter="fade">
                                      <p:cBhvr>
                                        <p:cTn id="187" dur="1000"/>
                                        <p:tgtEl>
                                          <p:spTgt spid="70"/>
                                        </p:tgtEl>
                                      </p:cBhvr>
                                    </p:animEffect>
                                    <p:anim calcmode="lin" valueType="num">
                                      <p:cBhvr>
                                        <p:cTn id="188" dur="1000" fill="hold"/>
                                        <p:tgtEl>
                                          <p:spTgt spid="70"/>
                                        </p:tgtEl>
                                        <p:attrNameLst>
                                          <p:attrName>ppt_x</p:attrName>
                                        </p:attrNameLst>
                                      </p:cBhvr>
                                      <p:tavLst>
                                        <p:tav tm="0">
                                          <p:val>
                                            <p:strVal val="#ppt_x"/>
                                          </p:val>
                                        </p:tav>
                                        <p:tav tm="100000">
                                          <p:val>
                                            <p:strVal val="#ppt_x"/>
                                          </p:val>
                                        </p:tav>
                                      </p:tavLst>
                                    </p:anim>
                                    <p:anim calcmode="lin" valueType="num">
                                      <p:cBhvr>
                                        <p:cTn id="189" dur="1000" fill="hold"/>
                                        <p:tgtEl>
                                          <p:spTgt spid="70"/>
                                        </p:tgtEl>
                                        <p:attrNameLst>
                                          <p:attrName>ppt_y</p:attrName>
                                        </p:attrNameLst>
                                      </p:cBhvr>
                                      <p:tavLst>
                                        <p:tav tm="0">
                                          <p:val>
                                            <p:strVal val="#ppt_y+.1"/>
                                          </p:val>
                                        </p:tav>
                                        <p:tav tm="100000">
                                          <p:val>
                                            <p:strVal val="#ppt_y"/>
                                          </p:val>
                                        </p:tav>
                                      </p:tavLst>
                                    </p:anim>
                                  </p:childTnLst>
                                </p:cTn>
                              </p:par>
                              <p:par>
                                <p:cTn id="190" presetID="42" presetClass="entr" presetSubtype="0" fill="hold" nodeType="withEffect">
                                  <p:stCondLst>
                                    <p:cond delay="0"/>
                                  </p:stCondLst>
                                  <p:childTnLst>
                                    <p:set>
                                      <p:cBhvr>
                                        <p:cTn id="191" dur="1" fill="hold">
                                          <p:stCondLst>
                                            <p:cond delay="0"/>
                                          </p:stCondLst>
                                        </p:cTn>
                                        <p:tgtEl>
                                          <p:spTgt spid="73"/>
                                        </p:tgtEl>
                                        <p:attrNameLst>
                                          <p:attrName>style.visibility</p:attrName>
                                        </p:attrNameLst>
                                      </p:cBhvr>
                                      <p:to>
                                        <p:strVal val="visible"/>
                                      </p:to>
                                    </p:set>
                                    <p:animEffect transition="in" filter="fade">
                                      <p:cBhvr>
                                        <p:cTn id="192" dur="1000"/>
                                        <p:tgtEl>
                                          <p:spTgt spid="73"/>
                                        </p:tgtEl>
                                      </p:cBhvr>
                                    </p:animEffect>
                                    <p:anim calcmode="lin" valueType="num">
                                      <p:cBhvr>
                                        <p:cTn id="193" dur="1000" fill="hold"/>
                                        <p:tgtEl>
                                          <p:spTgt spid="73"/>
                                        </p:tgtEl>
                                        <p:attrNameLst>
                                          <p:attrName>ppt_x</p:attrName>
                                        </p:attrNameLst>
                                      </p:cBhvr>
                                      <p:tavLst>
                                        <p:tav tm="0">
                                          <p:val>
                                            <p:strVal val="#ppt_x"/>
                                          </p:val>
                                        </p:tav>
                                        <p:tav tm="100000">
                                          <p:val>
                                            <p:strVal val="#ppt_x"/>
                                          </p:val>
                                        </p:tav>
                                      </p:tavLst>
                                    </p:anim>
                                    <p:anim calcmode="lin" valueType="num">
                                      <p:cBhvr>
                                        <p:cTn id="194" dur="1000" fill="hold"/>
                                        <p:tgtEl>
                                          <p:spTgt spid="73"/>
                                        </p:tgtEl>
                                        <p:attrNameLst>
                                          <p:attrName>ppt_y</p:attrName>
                                        </p:attrNameLst>
                                      </p:cBhvr>
                                      <p:tavLst>
                                        <p:tav tm="0">
                                          <p:val>
                                            <p:strVal val="#ppt_y+.1"/>
                                          </p:val>
                                        </p:tav>
                                        <p:tav tm="100000">
                                          <p:val>
                                            <p:strVal val="#ppt_y"/>
                                          </p:val>
                                        </p:tav>
                                      </p:tavLst>
                                    </p:anim>
                                  </p:childTnLst>
                                </p:cTn>
                              </p:par>
                              <p:par>
                                <p:cTn id="195" presetID="42" presetClass="entr" presetSubtype="0" fill="hold" nodeType="withEffect">
                                  <p:stCondLst>
                                    <p:cond delay="0"/>
                                  </p:stCondLst>
                                  <p:childTnLst>
                                    <p:set>
                                      <p:cBhvr>
                                        <p:cTn id="196" dur="1" fill="hold">
                                          <p:stCondLst>
                                            <p:cond delay="0"/>
                                          </p:stCondLst>
                                        </p:cTn>
                                        <p:tgtEl>
                                          <p:spTgt spid="74"/>
                                        </p:tgtEl>
                                        <p:attrNameLst>
                                          <p:attrName>style.visibility</p:attrName>
                                        </p:attrNameLst>
                                      </p:cBhvr>
                                      <p:to>
                                        <p:strVal val="visible"/>
                                      </p:to>
                                    </p:set>
                                    <p:animEffect transition="in" filter="fade">
                                      <p:cBhvr>
                                        <p:cTn id="197" dur="1000"/>
                                        <p:tgtEl>
                                          <p:spTgt spid="74"/>
                                        </p:tgtEl>
                                      </p:cBhvr>
                                    </p:animEffect>
                                    <p:anim calcmode="lin" valueType="num">
                                      <p:cBhvr>
                                        <p:cTn id="198" dur="1000" fill="hold"/>
                                        <p:tgtEl>
                                          <p:spTgt spid="74"/>
                                        </p:tgtEl>
                                        <p:attrNameLst>
                                          <p:attrName>ppt_x</p:attrName>
                                        </p:attrNameLst>
                                      </p:cBhvr>
                                      <p:tavLst>
                                        <p:tav tm="0">
                                          <p:val>
                                            <p:strVal val="#ppt_x"/>
                                          </p:val>
                                        </p:tav>
                                        <p:tav tm="100000">
                                          <p:val>
                                            <p:strVal val="#ppt_x"/>
                                          </p:val>
                                        </p:tav>
                                      </p:tavLst>
                                    </p:anim>
                                    <p:anim calcmode="lin" valueType="num">
                                      <p:cBhvr>
                                        <p:cTn id="199" dur="1000" fill="hold"/>
                                        <p:tgtEl>
                                          <p:spTgt spid="74"/>
                                        </p:tgtEl>
                                        <p:attrNameLst>
                                          <p:attrName>ppt_y</p:attrName>
                                        </p:attrNameLst>
                                      </p:cBhvr>
                                      <p:tavLst>
                                        <p:tav tm="0">
                                          <p:val>
                                            <p:strVal val="#ppt_y+.1"/>
                                          </p:val>
                                        </p:tav>
                                        <p:tav tm="100000">
                                          <p:val>
                                            <p:strVal val="#ppt_y"/>
                                          </p:val>
                                        </p:tav>
                                      </p:tavLst>
                                    </p:anim>
                                  </p:childTnLst>
                                </p:cTn>
                              </p:par>
                              <p:par>
                                <p:cTn id="200" presetID="42" presetClass="entr" presetSubtype="0" fill="hold" nodeType="withEffect">
                                  <p:stCondLst>
                                    <p:cond delay="0"/>
                                  </p:stCondLst>
                                  <p:childTnLst>
                                    <p:set>
                                      <p:cBhvr>
                                        <p:cTn id="201" dur="1" fill="hold">
                                          <p:stCondLst>
                                            <p:cond delay="0"/>
                                          </p:stCondLst>
                                        </p:cTn>
                                        <p:tgtEl>
                                          <p:spTgt spid="75"/>
                                        </p:tgtEl>
                                        <p:attrNameLst>
                                          <p:attrName>style.visibility</p:attrName>
                                        </p:attrNameLst>
                                      </p:cBhvr>
                                      <p:to>
                                        <p:strVal val="visible"/>
                                      </p:to>
                                    </p:set>
                                    <p:animEffect transition="in" filter="fade">
                                      <p:cBhvr>
                                        <p:cTn id="202" dur="1000"/>
                                        <p:tgtEl>
                                          <p:spTgt spid="75"/>
                                        </p:tgtEl>
                                      </p:cBhvr>
                                    </p:animEffect>
                                    <p:anim calcmode="lin" valueType="num">
                                      <p:cBhvr>
                                        <p:cTn id="203" dur="1000" fill="hold"/>
                                        <p:tgtEl>
                                          <p:spTgt spid="75"/>
                                        </p:tgtEl>
                                        <p:attrNameLst>
                                          <p:attrName>ppt_x</p:attrName>
                                        </p:attrNameLst>
                                      </p:cBhvr>
                                      <p:tavLst>
                                        <p:tav tm="0">
                                          <p:val>
                                            <p:strVal val="#ppt_x"/>
                                          </p:val>
                                        </p:tav>
                                        <p:tav tm="100000">
                                          <p:val>
                                            <p:strVal val="#ppt_x"/>
                                          </p:val>
                                        </p:tav>
                                      </p:tavLst>
                                    </p:anim>
                                    <p:anim calcmode="lin" valueType="num">
                                      <p:cBhvr>
                                        <p:cTn id="204" dur="1000" fill="hold"/>
                                        <p:tgtEl>
                                          <p:spTgt spid="75"/>
                                        </p:tgtEl>
                                        <p:attrNameLst>
                                          <p:attrName>ppt_y</p:attrName>
                                        </p:attrNameLst>
                                      </p:cBhvr>
                                      <p:tavLst>
                                        <p:tav tm="0">
                                          <p:val>
                                            <p:strVal val="#ppt_y+.1"/>
                                          </p:val>
                                        </p:tav>
                                        <p:tav tm="100000">
                                          <p:val>
                                            <p:strVal val="#ppt_y"/>
                                          </p:val>
                                        </p:tav>
                                      </p:tavLst>
                                    </p:anim>
                                  </p:childTnLst>
                                </p:cTn>
                              </p:par>
                              <p:par>
                                <p:cTn id="205" presetID="42" presetClass="entr" presetSubtype="0" fill="hold" nodeType="withEffect">
                                  <p:stCondLst>
                                    <p:cond delay="0"/>
                                  </p:stCondLst>
                                  <p:childTnLst>
                                    <p:set>
                                      <p:cBhvr>
                                        <p:cTn id="206" dur="1" fill="hold">
                                          <p:stCondLst>
                                            <p:cond delay="0"/>
                                          </p:stCondLst>
                                        </p:cTn>
                                        <p:tgtEl>
                                          <p:spTgt spid="76"/>
                                        </p:tgtEl>
                                        <p:attrNameLst>
                                          <p:attrName>style.visibility</p:attrName>
                                        </p:attrNameLst>
                                      </p:cBhvr>
                                      <p:to>
                                        <p:strVal val="visible"/>
                                      </p:to>
                                    </p:set>
                                    <p:animEffect transition="in" filter="fade">
                                      <p:cBhvr>
                                        <p:cTn id="207" dur="1000"/>
                                        <p:tgtEl>
                                          <p:spTgt spid="76"/>
                                        </p:tgtEl>
                                      </p:cBhvr>
                                    </p:animEffect>
                                    <p:anim calcmode="lin" valueType="num">
                                      <p:cBhvr>
                                        <p:cTn id="208" dur="1000" fill="hold"/>
                                        <p:tgtEl>
                                          <p:spTgt spid="76"/>
                                        </p:tgtEl>
                                        <p:attrNameLst>
                                          <p:attrName>ppt_x</p:attrName>
                                        </p:attrNameLst>
                                      </p:cBhvr>
                                      <p:tavLst>
                                        <p:tav tm="0">
                                          <p:val>
                                            <p:strVal val="#ppt_x"/>
                                          </p:val>
                                        </p:tav>
                                        <p:tav tm="100000">
                                          <p:val>
                                            <p:strVal val="#ppt_x"/>
                                          </p:val>
                                        </p:tav>
                                      </p:tavLst>
                                    </p:anim>
                                    <p:anim calcmode="lin" valueType="num">
                                      <p:cBhvr>
                                        <p:cTn id="209" dur="1000" fill="hold"/>
                                        <p:tgtEl>
                                          <p:spTgt spid="76"/>
                                        </p:tgtEl>
                                        <p:attrNameLst>
                                          <p:attrName>ppt_y</p:attrName>
                                        </p:attrNameLst>
                                      </p:cBhvr>
                                      <p:tavLst>
                                        <p:tav tm="0">
                                          <p:val>
                                            <p:strVal val="#ppt_y+.1"/>
                                          </p:val>
                                        </p:tav>
                                        <p:tav tm="100000">
                                          <p:val>
                                            <p:strVal val="#ppt_y"/>
                                          </p:val>
                                        </p:tav>
                                      </p:tavLst>
                                    </p:anim>
                                  </p:childTnLst>
                                </p:cTn>
                              </p:par>
                              <p:par>
                                <p:cTn id="210" presetID="42" presetClass="entr" presetSubtype="0" fill="hold" nodeType="withEffect">
                                  <p:stCondLst>
                                    <p:cond delay="0"/>
                                  </p:stCondLst>
                                  <p:childTnLst>
                                    <p:set>
                                      <p:cBhvr>
                                        <p:cTn id="211" dur="1" fill="hold">
                                          <p:stCondLst>
                                            <p:cond delay="0"/>
                                          </p:stCondLst>
                                        </p:cTn>
                                        <p:tgtEl>
                                          <p:spTgt spid="79"/>
                                        </p:tgtEl>
                                        <p:attrNameLst>
                                          <p:attrName>style.visibility</p:attrName>
                                        </p:attrNameLst>
                                      </p:cBhvr>
                                      <p:to>
                                        <p:strVal val="visible"/>
                                      </p:to>
                                    </p:set>
                                    <p:animEffect transition="in" filter="fade">
                                      <p:cBhvr>
                                        <p:cTn id="212" dur="1000"/>
                                        <p:tgtEl>
                                          <p:spTgt spid="79"/>
                                        </p:tgtEl>
                                      </p:cBhvr>
                                    </p:animEffect>
                                    <p:anim calcmode="lin" valueType="num">
                                      <p:cBhvr>
                                        <p:cTn id="213" dur="1000" fill="hold"/>
                                        <p:tgtEl>
                                          <p:spTgt spid="79"/>
                                        </p:tgtEl>
                                        <p:attrNameLst>
                                          <p:attrName>ppt_x</p:attrName>
                                        </p:attrNameLst>
                                      </p:cBhvr>
                                      <p:tavLst>
                                        <p:tav tm="0">
                                          <p:val>
                                            <p:strVal val="#ppt_x"/>
                                          </p:val>
                                        </p:tav>
                                        <p:tav tm="100000">
                                          <p:val>
                                            <p:strVal val="#ppt_x"/>
                                          </p:val>
                                        </p:tav>
                                      </p:tavLst>
                                    </p:anim>
                                    <p:anim calcmode="lin" valueType="num">
                                      <p:cBhvr>
                                        <p:cTn id="214" dur="1000" fill="hold"/>
                                        <p:tgtEl>
                                          <p:spTgt spid="79"/>
                                        </p:tgtEl>
                                        <p:attrNameLst>
                                          <p:attrName>ppt_y</p:attrName>
                                        </p:attrNameLst>
                                      </p:cBhvr>
                                      <p:tavLst>
                                        <p:tav tm="0">
                                          <p:val>
                                            <p:strVal val="#ppt_y+.1"/>
                                          </p:val>
                                        </p:tav>
                                        <p:tav tm="100000">
                                          <p:val>
                                            <p:strVal val="#ppt_y"/>
                                          </p:val>
                                        </p:tav>
                                      </p:tavLst>
                                    </p:anim>
                                  </p:childTnLst>
                                </p:cTn>
                              </p:par>
                              <p:par>
                                <p:cTn id="215" presetID="42" presetClass="entr" presetSubtype="0" fill="hold" nodeType="withEffect">
                                  <p:stCondLst>
                                    <p:cond delay="0"/>
                                  </p:stCondLst>
                                  <p:childTnLst>
                                    <p:set>
                                      <p:cBhvr>
                                        <p:cTn id="216" dur="1" fill="hold">
                                          <p:stCondLst>
                                            <p:cond delay="0"/>
                                          </p:stCondLst>
                                        </p:cTn>
                                        <p:tgtEl>
                                          <p:spTgt spid="80"/>
                                        </p:tgtEl>
                                        <p:attrNameLst>
                                          <p:attrName>style.visibility</p:attrName>
                                        </p:attrNameLst>
                                      </p:cBhvr>
                                      <p:to>
                                        <p:strVal val="visible"/>
                                      </p:to>
                                    </p:set>
                                    <p:animEffect transition="in" filter="fade">
                                      <p:cBhvr>
                                        <p:cTn id="217" dur="1000"/>
                                        <p:tgtEl>
                                          <p:spTgt spid="80"/>
                                        </p:tgtEl>
                                      </p:cBhvr>
                                    </p:animEffect>
                                    <p:anim calcmode="lin" valueType="num">
                                      <p:cBhvr>
                                        <p:cTn id="218" dur="1000" fill="hold"/>
                                        <p:tgtEl>
                                          <p:spTgt spid="80"/>
                                        </p:tgtEl>
                                        <p:attrNameLst>
                                          <p:attrName>ppt_x</p:attrName>
                                        </p:attrNameLst>
                                      </p:cBhvr>
                                      <p:tavLst>
                                        <p:tav tm="0">
                                          <p:val>
                                            <p:strVal val="#ppt_x"/>
                                          </p:val>
                                        </p:tav>
                                        <p:tav tm="100000">
                                          <p:val>
                                            <p:strVal val="#ppt_x"/>
                                          </p:val>
                                        </p:tav>
                                      </p:tavLst>
                                    </p:anim>
                                    <p:anim calcmode="lin" valueType="num">
                                      <p:cBhvr>
                                        <p:cTn id="219" dur="1000" fill="hold"/>
                                        <p:tgtEl>
                                          <p:spTgt spid="80"/>
                                        </p:tgtEl>
                                        <p:attrNameLst>
                                          <p:attrName>ppt_y</p:attrName>
                                        </p:attrNameLst>
                                      </p:cBhvr>
                                      <p:tavLst>
                                        <p:tav tm="0">
                                          <p:val>
                                            <p:strVal val="#ppt_y+.1"/>
                                          </p:val>
                                        </p:tav>
                                        <p:tav tm="100000">
                                          <p:val>
                                            <p:strVal val="#ppt_y"/>
                                          </p:val>
                                        </p:tav>
                                      </p:tavLst>
                                    </p:anim>
                                  </p:childTnLst>
                                </p:cTn>
                              </p:par>
                              <p:par>
                                <p:cTn id="220" presetID="42" presetClass="entr" presetSubtype="0" fill="hold" nodeType="withEffect">
                                  <p:stCondLst>
                                    <p:cond delay="0"/>
                                  </p:stCondLst>
                                  <p:childTnLst>
                                    <p:set>
                                      <p:cBhvr>
                                        <p:cTn id="221" dur="1" fill="hold">
                                          <p:stCondLst>
                                            <p:cond delay="0"/>
                                          </p:stCondLst>
                                        </p:cTn>
                                        <p:tgtEl>
                                          <p:spTgt spid="81"/>
                                        </p:tgtEl>
                                        <p:attrNameLst>
                                          <p:attrName>style.visibility</p:attrName>
                                        </p:attrNameLst>
                                      </p:cBhvr>
                                      <p:to>
                                        <p:strVal val="visible"/>
                                      </p:to>
                                    </p:set>
                                    <p:animEffect transition="in" filter="fade">
                                      <p:cBhvr>
                                        <p:cTn id="222" dur="1000"/>
                                        <p:tgtEl>
                                          <p:spTgt spid="81"/>
                                        </p:tgtEl>
                                      </p:cBhvr>
                                    </p:animEffect>
                                    <p:anim calcmode="lin" valueType="num">
                                      <p:cBhvr>
                                        <p:cTn id="223" dur="1000" fill="hold"/>
                                        <p:tgtEl>
                                          <p:spTgt spid="81"/>
                                        </p:tgtEl>
                                        <p:attrNameLst>
                                          <p:attrName>ppt_x</p:attrName>
                                        </p:attrNameLst>
                                      </p:cBhvr>
                                      <p:tavLst>
                                        <p:tav tm="0">
                                          <p:val>
                                            <p:strVal val="#ppt_x"/>
                                          </p:val>
                                        </p:tav>
                                        <p:tav tm="100000">
                                          <p:val>
                                            <p:strVal val="#ppt_x"/>
                                          </p:val>
                                        </p:tav>
                                      </p:tavLst>
                                    </p:anim>
                                    <p:anim calcmode="lin" valueType="num">
                                      <p:cBhvr>
                                        <p:cTn id="224" dur="1000" fill="hold"/>
                                        <p:tgtEl>
                                          <p:spTgt spid="81"/>
                                        </p:tgtEl>
                                        <p:attrNameLst>
                                          <p:attrName>ppt_y</p:attrName>
                                        </p:attrNameLst>
                                      </p:cBhvr>
                                      <p:tavLst>
                                        <p:tav tm="0">
                                          <p:val>
                                            <p:strVal val="#ppt_y+.1"/>
                                          </p:val>
                                        </p:tav>
                                        <p:tav tm="100000">
                                          <p:val>
                                            <p:strVal val="#ppt_y"/>
                                          </p:val>
                                        </p:tav>
                                      </p:tavLst>
                                    </p:anim>
                                  </p:childTnLst>
                                </p:cTn>
                              </p:par>
                              <p:par>
                                <p:cTn id="225" presetID="42" presetClass="entr" presetSubtype="0" fill="hold" grpId="0" nodeType="withEffect">
                                  <p:stCondLst>
                                    <p:cond delay="0"/>
                                  </p:stCondLst>
                                  <p:childTnLst>
                                    <p:set>
                                      <p:cBhvr>
                                        <p:cTn id="226" dur="1" fill="hold">
                                          <p:stCondLst>
                                            <p:cond delay="0"/>
                                          </p:stCondLst>
                                        </p:cTn>
                                        <p:tgtEl>
                                          <p:spTgt spid="82"/>
                                        </p:tgtEl>
                                        <p:attrNameLst>
                                          <p:attrName>style.visibility</p:attrName>
                                        </p:attrNameLst>
                                      </p:cBhvr>
                                      <p:to>
                                        <p:strVal val="visible"/>
                                      </p:to>
                                    </p:set>
                                    <p:animEffect transition="in" filter="fade">
                                      <p:cBhvr>
                                        <p:cTn id="227" dur="1000"/>
                                        <p:tgtEl>
                                          <p:spTgt spid="82"/>
                                        </p:tgtEl>
                                      </p:cBhvr>
                                    </p:animEffect>
                                    <p:anim calcmode="lin" valueType="num">
                                      <p:cBhvr>
                                        <p:cTn id="228" dur="1000" fill="hold"/>
                                        <p:tgtEl>
                                          <p:spTgt spid="82"/>
                                        </p:tgtEl>
                                        <p:attrNameLst>
                                          <p:attrName>ppt_x</p:attrName>
                                        </p:attrNameLst>
                                      </p:cBhvr>
                                      <p:tavLst>
                                        <p:tav tm="0">
                                          <p:val>
                                            <p:strVal val="#ppt_x"/>
                                          </p:val>
                                        </p:tav>
                                        <p:tav tm="100000">
                                          <p:val>
                                            <p:strVal val="#ppt_x"/>
                                          </p:val>
                                        </p:tav>
                                      </p:tavLst>
                                    </p:anim>
                                    <p:anim calcmode="lin" valueType="num">
                                      <p:cBhvr>
                                        <p:cTn id="229" dur="1000" fill="hold"/>
                                        <p:tgtEl>
                                          <p:spTgt spid="82"/>
                                        </p:tgtEl>
                                        <p:attrNameLst>
                                          <p:attrName>ppt_y</p:attrName>
                                        </p:attrNameLst>
                                      </p:cBhvr>
                                      <p:tavLst>
                                        <p:tav tm="0">
                                          <p:val>
                                            <p:strVal val="#ppt_y+.1"/>
                                          </p:val>
                                        </p:tav>
                                        <p:tav tm="100000">
                                          <p:val>
                                            <p:strVal val="#ppt_y"/>
                                          </p:val>
                                        </p:tav>
                                      </p:tavLst>
                                    </p:anim>
                                  </p:childTnLst>
                                </p:cTn>
                              </p:par>
                              <p:par>
                                <p:cTn id="230" presetID="42" presetClass="entr" presetSubtype="0" fill="hold" grpId="0" nodeType="withEffect">
                                  <p:stCondLst>
                                    <p:cond delay="0"/>
                                  </p:stCondLst>
                                  <p:childTnLst>
                                    <p:set>
                                      <p:cBhvr>
                                        <p:cTn id="231" dur="1" fill="hold">
                                          <p:stCondLst>
                                            <p:cond delay="0"/>
                                          </p:stCondLst>
                                        </p:cTn>
                                        <p:tgtEl>
                                          <p:spTgt spid="83"/>
                                        </p:tgtEl>
                                        <p:attrNameLst>
                                          <p:attrName>style.visibility</p:attrName>
                                        </p:attrNameLst>
                                      </p:cBhvr>
                                      <p:to>
                                        <p:strVal val="visible"/>
                                      </p:to>
                                    </p:set>
                                    <p:animEffect transition="in" filter="fade">
                                      <p:cBhvr>
                                        <p:cTn id="232" dur="1000"/>
                                        <p:tgtEl>
                                          <p:spTgt spid="83"/>
                                        </p:tgtEl>
                                      </p:cBhvr>
                                    </p:animEffect>
                                    <p:anim calcmode="lin" valueType="num">
                                      <p:cBhvr>
                                        <p:cTn id="233" dur="1000" fill="hold"/>
                                        <p:tgtEl>
                                          <p:spTgt spid="83"/>
                                        </p:tgtEl>
                                        <p:attrNameLst>
                                          <p:attrName>ppt_x</p:attrName>
                                        </p:attrNameLst>
                                      </p:cBhvr>
                                      <p:tavLst>
                                        <p:tav tm="0">
                                          <p:val>
                                            <p:strVal val="#ppt_x"/>
                                          </p:val>
                                        </p:tav>
                                        <p:tav tm="100000">
                                          <p:val>
                                            <p:strVal val="#ppt_x"/>
                                          </p:val>
                                        </p:tav>
                                      </p:tavLst>
                                    </p:anim>
                                    <p:anim calcmode="lin" valueType="num">
                                      <p:cBhvr>
                                        <p:cTn id="234" dur="1000" fill="hold"/>
                                        <p:tgtEl>
                                          <p:spTgt spid="83"/>
                                        </p:tgtEl>
                                        <p:attrNameLst>
                                          <p:attrName>ppt_y</p:attrName>
                                        </p:attrNameLst>
                                      </p:cBhvr>
                                      <p:tavLst>
                                        <p:tav tm="0">
                                          <p:val>
                                            <p:strVal val="#ppt_y+.1"/>
                                          </p:val>
                                        </p:tav>
                                        <p:tav tm="100000">
                                          <p:val>
                                            <p:strVal val="#ppt_y"/>
                                          </p:val>
                                        </p:tav>
                                      </p:tavLst>
                                    </p:anim>
                                  </p:childTnLst>
                                </p:cTn>
                              </p:par>
                              <p:par>
                                <p:cTn id="235" presetID="42" presetClass="entr" presetSubtype="0" fill="hold" grpId="0" nodeType="withEffect">
                                  <p:stCondLst>
                                    <p:cond delay="0"/>
                                  </p:stCondLst>
                                  <p:childTnLst>
                                    <p:set>
                                      <p:cBhvr>
                                        <p:cTn id="236" dur="1" fill="hold">
                                          <p:stCondLst>
                                            <p:cond delay="0"/>
                                          </p:stCondLst>
                                        </p:cTn>
                                        <p:tgtEl>
                                          <p:spTgt spid="84"/>
                                        </p:tgtEl>
                                        <p:attrNameLst>
                                          <p:attrName>style.visibility</p:attrName>
                                        </p:attrNameLst>
                                      </p:cBhvr>
                                      <p:to>
                                        <p:strVal val="visible"/>
                                      </p:to>
                                    </p:set>
                                    <p:animEffect transition="in" filter="fade">
                                      <p:cBhvr>
                                        <p:cTn id="237" dur="1000"/>
                                        <p:tgtEl>
                                          <p:spTgt spid="84"/>
                                        </p:tgtEl>
                                      </p:cBhvr>
                                    </p:animEffect>
                                    <p:anim calcmode="lin" valueType="num">
                                      <p:cBhvr>
                                        <p:cTn id="238" dur="1000" fill="hold"/>
                                        <p:tgtEl>
                                          <p:spTgt spid="84"/>
                                        </p:tgtEl>
                                        <p:attrNameLst>
                                          <p:attrName>ppt_x</p:attrName>
                                        </p:attrNameLst>
                                      </p:cBhvr>
                                      <p:tavLst>
                                        <p:tav tm="0">
                                          <p:val>
                                            <p:strVal val="#ppt_x"/>
                                          </p:val>
                                        </p:tav>
                                        <p:tav tm="100000">
                                          <p:val>
                                            <p:strVal val="#ppt_x"/>
                                          </p:val>
                                        </p:tav>
                                      </p:tavLst>
                                    </p:anim>
                                    <p:anim calcmode="lin" valueType="num">
                                      <p:cBhvr>
                                        <p:cTn id="239" dur="1000" fill="hold"/>
                                        <p:tgtEl>
                                          <p:spTgt spid="84"/>
                                        </p:tgtEl>
                                        <p:attrNameLst>
                                          <p:attrName>ppt_y</p:attrName>
                                        </p:attrNameLst>
                                      </p:cBhvr>
                                      <p:tavLst>
                                        <p:tav tm="0">
                                          <p:val>
                                            <p:strVal val="#ppt_y+.1"/>
                                          </p:val>
                                        </p:tav>
                                        <p:tav tm="100000">
                                          <p:val>
                                            <p:strVal val="#ppt_y"/>
                                          </p:val>
                                        </p:tav>
                                      </p:tavLst>
                                    </p:anim>
                                  </p:childTnLst>
                                </p:cTn>
                              </p:par>
                              <p:par>
                                <p:cTn id="240" presetID="42" presetClass="entr" presetSubtype="0" fill="hold" grpId="0" nodeType="withEffect">
                                  <p:stCondLst>
                                    <p:cond delay="0"/>
                                  </p:stCondLst>
                                  <p:childTnLst>
                                    <p:set>
                                      <p:cBhvr>
                                        <p:cTn id="241" dur="1" fill="hold">
                                          <p:stCondLst>
                                            <p:cond delay="0"/>
                                          </p:stCondLst>
                                        </p:cTn>
                                        <p:tgtEl>
                                          <p:spTgt spid="85"/>
                                        </p:tgtEl>
                                        <p:attrNameLst>
                                          <p:attrName>style.visibility</p:attrName>
                                        </p:attrNameLst>
                                      </p:cBhvr>
                                      <p:to>
                                        <p:strVal val="visible"/>
                                      </p:to>
                                    </p:set>
                                    <p:animEffect transition="in" filter="fade">
                                      <p:cBhvr>
                                        <p:cTn id="242" dur="1000"/>
                                        <p:tgtEl>
                                          <p:spTgt spid="85"/>
                                        </p:tgtEl>
                                      </p:cBhvr>
                                    </p:animEffect>
                                    <p:anim calcmode="lin" valueType="num">
                                      <p:cBhvr>
                                        <p:cTn id="243" dur="1000" fill="hold"/>
                                        <p:tgtEl>
                                          <p:spTgt spid="85"/>
                                        </p:tgtEl>
                                        <p:attrNameLst>
                                          <p:attrName>ppt_x</p:attrName>
                                        </p:attrNameLst>
                                      </p:cBhvr>
                                      <p:tavLst>
                                        <p:tav tm="0">
                                          <p:val>
                                            <p:strVal val="#ppt_x"/>
                                          </p:val>
                                        </p:tav>
                                        <p:tav tm="100000">
                                          <p:val>
                                            <p:strVal val="#ppt_x"/>
                                          </p:val>
                                        </p:tav>
                                      </p:tavLst>
                                    </p:anim>
                                    <p:anim calcmode="lin" valueType="num">
                                      <p:cBhvr>
                                        <p:cTn id="244" dur="1000" fill="hold"/>
                                        <p:tgtEl>
                                          <p:spTgt spid="85"/>
                                        </p:tgtEl>
                                        <p:attrNameLst>
                                          <p:attrName>ppt_y</p:attrName>
                                        </p:attrNameLst>
                                      </p:cBhvr>
                                      <p:tavLst>
                                        <p:tav tm="0">
                                          <p:val>
                                            <p:strVal val="#ppt_y+.1"/>
                                          </p:val>
                                        </p:tav>
                                        <p:tav tm="100000">
                                          <p:val>
                                            <p:strVal val="#ppt_y"/>
                                          </p:val>
                                        </p:tav>
                                      </p:tavLst>
                                    </p:anim>
                                  </p:childTnLst>
                                </p:cTn>
                              </p:par>
                              <p:par>
                                <p:cTn id="245" presetID="42" presetClass="entr" presetSubtype="0" fill="hold" grpId="0" nodeType="withEffect">
                                  <p:stCondLst>
                                    <p:cond delay="0"/>
                                  </p:stCondLst>
                                  <p:childTnLst>
                                    <p:set>
                                      <p:cBhvr>
                                        <p:cTn id="246" dur="1" fill="hold">
                                          <p:stCondLst>
                                            <p:cond delay="0"/>
                                          </p:stCondLst>
                                        </p:cTn>
                                        <p:tgtEl>
                                          <p:spTgt spid="86"/>
                                        </p:tgtEl>
                                        <p:attrNameLst>
                                          <p:attrName>style.visibility</p:attrName>
                                        </p:attrNameLst>
                                      </p:cBhvr>
                                      <p:to>
                                        <p:strVal val="visible"/>
                                      </p:to>
                                    </p:set>
                                    <p:animEffect transition="in" filter="fade">
                                      <p:cBhvr>
                                        <p:cTn id="247" dur="1000"/>
                                        <p:tgtEl>
                                          <p:spTgt spid="86"/>
                                        </p:tgtEl>
                                      </p:cBhvr>
                                    </p:animEffect>
                                    <p:anim calcmode="lin" valueType="num">
                                      <p:cBhvr>
                                        <p:cTn id="248" dur="1000" fill="hold"/>
                                        <p:tgtEl>
                                          <p:spTgt spid="86"/>
                                        </p:tgtEl>
                                        <p:attrNameLst>
                                          <p:attrName>ppt_x</p:attrName>
                                        </p:attrNameLst>
                                      </p:cBhvr>
                                      <p:tavLst>
                                        <p:tav tm="0">
                                          <p:val>
                                            <p:strVal val="#ppt_x"/>
                                          </p:val>
                                        </p:tav>
                                        <p:tav tm="100000">
                                          <p:val>
                                            <p:strVal val="#ppt_x"/>
                                          </p:val>
                                        </p:tav>
                                      </p:tavLst>
                                    </p:anim>
                                    <p:anim calcmode="lin" valueType="num">
                                      <p:cBhvr>
                                        <p:cTn id="249" dur="1000" fill="hold"/>
                                        <p:tgtEl>
                                          <p:spTgt spid="86"/>
                                        </p:tgtEl>
                                        <p:attrNameLst>
                                          <p:attrName>ppt_y</p:attrName>
                                        </p:attrNameLst>
                                      </p:cBhvr>
                                      <p:tavLst>
                                        <p:tav tm="0">
                                          <p:val>
                                            <p:strVal val="#ppt_y+.1"/>
                                          </p:val>
                                        </p:tav>
                                        <p:tav tm="100000">
                                          <p:val>
                                            <p:strVal val="#ppt_y"/>
                                          </p:val>
                                        </p:tav>
                                      </p:tavLst>
                                    </p:anim>
                                  </p:childTnLst>
                                </p:cTn>
                              </p:par>
                              <p:par>
                                <p:cTn id="250" presetID="42" presetClass="entr" presetSubtype="0" fill="hold" grpId="0" nodeType="withEffect">
                                  <p:stCondLst>
                                    <p:cond delay="0"/>
                                  </p:stCondLst>
                                  <p:childTnLst>
                                    <p:set>
                                      <p:cBhvr>
                                        <p:cTn id="251" dur="1" fill="hold">
                                          <p:stCondLst>
                                            <p:cond delay="0"/>
                                          </p:stCondLst>
                                        </p:cTn>
                                        <p:tgtEl>
                                          <p:spTgt spid="87"/>
                                        </p:tgtEl>
                                        <p:attrNameLst>
                                          <p:attrName>style.visibility</p:attrName>
                                        </p:attrNameLst>
                                      </p:cBhvr>
                                      <p:to>
                                        <p:strVal val="visible"/>
                                      </p:to>
                                    </p:set>
                                    <p:animEffect transition="in" filter="fade">
                                      <p:cBhvr>
                                        <p:cTn id="252" dur="1000"/>
                                        <p:tgtEl>
                                          <p:spTgt spid="87"/>
                                        </p:tgtEl>
                                      </p:cBhvr>
                                    </p:animEffect>
                                    <p:anim calcmode="lin" valueType="num">
                                      <p:cBhvr>
                                        <p:cTn id="253" dur="1000" fill="hold"/>
                                        <p:tgtEl>
                                          <p:spTgt spid="87"/>
                                        </p:tgtEl>
                                        <p:attrNameLst>
                                          <p:attrName>ppt_x</p:attrName>
                                        </p:attrNameLst>
                                      </p:cBhvr>
                                      <p:tavLst>
                                        <p:tav tm="0">
                                          <p:val>
                                            <p:strVal val="#ppt_x"/>
                                          </p:val>
                                        </p:tav>
                                        <p:tav tm="100000">
                                          <p:val>
                                            <p:strVal val="#ppt_x"/>
                                          </p:val>
                                        </p:tav>
                                      </p:tavLst>
                                    </p:anim>
                                    <p:anim calcmode="lin" valueType="num">
                                      <p:cBhvr>
                                        <p:cTn id="254" dur="1000" fill="hold"/>
                                        <p:tgtEl>
                                          <p:spTgt spid="87"/>
                                        </p:tgtEl>
                                        <p:attrNameLst>
                                          <p:attrName>ppt_y</p:attrName>
                                        </p:attrNameLst>
                                      </p:cBhvr>
                                      <p:tavLst>
                                        <p:tav tm="0">
                                          <p:val>
                                            <p:strVal val="#ppt_y+.1"/>
                                          </p:val>
                                        </p:tav>
                                        <p:tav tm="100000">
                                          <p:val>
                                            <p:strVal val="#ppt_y"/>
                                          </p:val>
                                        </p:tav>
                                      </p:tavLst>
                                    </p:anim>
                                  </p:childTnLst>
                                </p:cTn>
                              </p:par>
                              <p:par>
                                <p:cTn id="255" presetID="42" presetClass="entr" presetSubtype="0" fill="hold" grpId="0" nodeType="withEffect">
                                  <p:stCondLst>
                                    <p:cond delay="0"/>
                                  </p:stCondLst>
                                  <p:childTnLst>
                                    <p:set>
                                      <p:cBhvr>
                                        <p:cTn id="256" dur="1" fill="hold">
                                          <p:stCondLst>
                                            <p:cond delay="0"/>
                                          </p:stCondLst>
                                        </p:cTn>
                                        <p:tgtEl>
                                          <p:spTgt spid="88"/>
                                        </p:tgtEl>
                                        <p:attrNameLst>
                                          <p:attrName>style.visibility</p:attrName>
                                        </p:attrNameLst>
                                      </p:cBhvr>
                                      <p:to>
                                        <p:strVal val="visible"/>
                                      </p:to>
                                    </p:set>
                                    <p:animEffect transition="in" filter="fade">
                                      <p:cBhvr>
                                        <p:cTn id="257" dur="1000"/>
                                        <p:tgtEl>
                                          <p:spTgt spid="88"/>
                                        </p:tgtEl>
                                      </p:cBhvr>
                                    </p:animEffect>
                                    <p:anim calcmode="lin" valueType="num">
                                      <p:cBhvr>
                                        <p:cTn id="258" dur="1000" fill="hold"/>
                                        <p:tgtEl>
                                          <p:spTgt spid="88"/>
                                        </p:tgtEl>
                                        <p:attrNameLst>
                                          <p:attrName>ppt_x</p:attrName>
                                        </p:attrNameLst>
                                      </p:cBhvr>
                                      <p:tavLst>
                                        <p:tav tm="0">
                                          <p:val>
                                            <p:strVal val="#ppt_x"/>
                                          </p:val>
                                        </p:tav>
                                        <p:tav tm="100000">
                                          <p:val>
                                            <p:strVal val="#ppt_x"/>
                                          </p:val>
                                        </p:tav>
                                      </p:tavLst>
                                    </p:anim>
                                    <p:anim calcmode="lin" valueType="num">
                                      <p:cBhvr>
                                        <p:cTn id="259" dur="1000" fill="hold"/>
                                        <p:tgtEl>
                                          <p:spTgt spid="88"/>
                                        </p:tgtEl>
                                        <p:attrNameLst>
                                          <p:attrName>ppt_y</p:attrName>
                                        </p:attrNameLst>
                                      </p:cBhvr>
                                      <p:tavLst>
                                        <p:tav tm="0">
                                          <p:val>
                                            <p:strVal val="#ppt_y+.1"/>
                                          </p:val>
                                        </p:tav>
                                        <p:tav tm="100000">
                                          <p:val>
                                            <p:strVal val="#ppt_y"/>
                                          </p:val>
                                        </p:tav>
                                      </p:tavLst>
                                    </p:anim>
                                  </p:childTnLst>
                                </p:cTn>
                              </p:par>
                              <p:par>
                                <p:cTn id="260" presetID="42" presetClass="entr" presetSubtype="0" fill="hold" grpId="0" nodeType="withEffect">
                                  <p:stCondLst>
                                    <p:cond delay="0"/>
                                  </p:stCondLst>
                                  <p:childTnLst>
                                    <p:set>
                                      <p:cBhvr>
                                        <p:cTn id="261" dur="1" fill="hold">
                                          <p:stCondLst>
                                            <p:cond delay="0"/>
                                          </p:stCondLst>
                                        </p:cTn>
                                        <p:tgtEl>
                                          <p:spTgt spid="89"/>
                                        </p:tgtEl>
                                        <p:attrNameLst>
                                          <p:attrName>style.visibility</p:attrName>
                                        </p:attrNameLst>
                                      </p:cBhvr>
                                      <p:to>
                                        <p:strVal val="visible"/>
                                      </p:to>
                                    </p:set>
                                    <p:animEffect transition="in" filter="fade">
                                      <p:cBhvr>
                                        <p:cTn id="262" dur="1000"/>
                                        <p:tgtEl>
                                          <p:spTgt spid="89"/>
                                        </p:tgtEl>
                                      </p:cBhvr>
                                    </p:animEffect>
                                    <p:anim calcmode="lin" valueType="num">
                                      <p:cBhvr>
                                        <p:cTn id="263" dur="1000" fill="hold"/>
                                        <p:tgtEl>
                                          <p:spTgt spid="89"/>
                                        </p:tgtEl>
                                        <p:attrNameLst>
                                          <p:attrName>ppt_x</p:attrName>
                                        </p:attrNameLst>
                                      </p:cBhvr>
                                      <p:tavLst>
                                        <p:tav tm="0">
                                          <p:val>
                                            <p:strVal val="#ppt_x"/>
                                          </p:val>
                                        </p:tav>
                                        <p:tav tm="100000">
                                          <p:val>
                                            <p:strVal val="#ppt_x"/>
                                          </p:val>
                                        </p:tav>
                                      </p:tavLst>
                                    </p:anim>
                                    <p:anim calcmode="lin" valueType="num">
                                      <p:cBhvr>
                                        <p:cTn id="264" dur="1000" fill="hold"/>
                                        <p:tgtEl>
                                          <p:spTgt spid="89"/>
                                        </p:tgtEl>
                                        <p:attrNameLst>
                                          <p:attrName>ppt_y</p:attrName>
                                        </p:attrNameLst>
                                      </p:cBhvr>
                                      <p:tavLst>
                                        <p:tav tm="0">
                                          <p:val>
                                            <p:strVal val="#ppt_y+.1"/>
                                          </p:val>
                                        </p:tav>
                                        <p:tav tm="100000">
                                          <p:val>
                                            <p:strVal val="#ppt_y"/>
                                          </p:val>
                                        </p:tav>
                                      </p:tavLst>
                                    </p:anim>
                                  </p:childTnLst>
                                </p:cTn>
                              </p:par>
                              <p:par>
                                <p:cTn id="265" presetID="42" presetClass="entr" presetSubtype="0" fill="hold" grpId="0" nodeType="withEffect">
                                  <p:stCondLst>
                                    <p:cond delay="0"/>
                                  </p:stCondLst>
                                  <p:childTnLst>
                                    <p:set>
                                      <p:cBhvr>
                                        <p:cTn id="266" dur="1" fill="hold">
                                          <p:stCondLst>
                                            <p:cond delay="0"/>
                                          </p:stCondLst>
                                        </p:cTn>
                                        <p:tgtEl>
                                          <p:spTgt spid="90"/>
                                        </p:tgtEl>
                                        <p:attrNameLst>
                                          <p:attrName>style.visibility</p:attrName>
                                        </p:attrNameLst>
                                      </p:cBhvr>
                                      <p:to>
                                        <p:strVal val="visible"/>
                                      </p:to>
                                    </p:set>
                                    <p:animEffect transition="in" filter="fade">
                                      <p:cBhvr>
                                        <p:cTn id="267" dur="1000"/>
                                        <p:tgtEl>
                                          <p:spTgt spid="90"/>
                                        </p:tgtEl>
                                      </p:cBhvr>
                                    </p:animEffect>
                                    <p:anim calcmode="lin" valueType="num">
                                      <p:cBhvr>
                                        <p:cTn id="268" dur="1000" fill="hold"/>
                                        <p:tgtEl>
                                          <p:spTgt spid="90"/>
                                        </p:tgtEl>
                                        <p:attrNameLst>
                                          <p:attrName>ppt_x</p:attrName>
                                        </p:attrNameLst>
                                      </p:cBhvr>
                                      <p:tavLst>
                                        <p:tav tm="0">
                                          <p:val>
                                            <p:strVal val="#ppt_x"/>
                                          </p:val>
                                        </p:tav>
                                        <p:tav tm="100000">
                                          <p:val>
                                            <p:strVal val="#ppt_x"/>
                                          </p:val>
                                        </p:tav>
                                      </p:tavLst>
                                    </p:anim>
                                    <p:anim calcmode="lin" valueType="num">
                                      <p:cBhvr>
                                        <p:cTn id="269" dur="1000" fill="hold"/>
                                        <p:tgtEl>
                                          <p:spTgt spid="90"/>
                                        </p:tgtEl>
                                        <p:attrNameLst>
                                          <p:attrName>ppt_y</p:attrName>
                                        </p:attrNameLst>
                                      </p:cBhvr>
                                      <p:tavLst>
                                        <p:tav tm="0">
                                          <p:val>
                                            <p:strVal val="#ppt_y+.1"/>
                                          </p:val>
                                        </p:tav>
                                        <p:tav tm="100000">
                                          <p:val>
                                            <p:strVal val="#ppt_y"/>
                                          </p:val>
                                        </p:tav>
                                      </p:tavLst>
                                    </p:anim>
                                  </p:childTnLst>
                                </p:cTn>
                              </p:par>
                              <p:par>
                                <p:cTn id="270" presetID="42" presetClass="entr" presetSubtype="0" fill="hold" grpId="0" nodeType="withEffect">
                                  <p:stCondLst>
                                    <p:cond delay="0"/>
                                  </p:stCondLst>
                                  <p:childTnLst>
                                    <p:set>
                                      <p:cBhvr>
                                        <p:cTn id="271" dur="1" fill="hold">
                                          <p:stCondLst>
                                            <p:cond delay="0"/>
                                          </p:stCondLst>
                                        </p:cTn>
                                        <p:tgtEl>
                                          <p:spTgt spid="91"/>
                                        </p:tgtEl>
                                        <p:attrNameLst>
                                          <p:attrName>style.visibility</p:attrName>
                                        </p:attrNameLst>
                                      </p:cBhvr>
                                      <p:to>
                                        <p:strVal val="visible"/>
                                      </p:to>
                                    </p:set>
                                    <p:animEffect transition="in" filter="fade">
                                      <p:cBhvr>
                                        <p:cTn id="272" dur="1000"/>
                                        <p:tgtEl>
                                          <p:spTgt spid="91"/>
                                        </p:tgtEl>
                                      </p:cBhvr>
                                    </p:animEffect>
                                    <p:anim calcmode="lin" valueType="num">
                                      <p:cBhvr>
                                        <p:cTn id="273" dur="1000" fill="hold"/>
                                        <p:tgtEl>
                                          <p:spTgt spid="91"/>
                                        </p:tgtEl>
                                        <p:attrNameLst>
                                          <p:attrName>ppt_x</p:attrName>
                                        </p:attrNameLst>
                                      </p:cBhvr>
                                      <p:tavLst>
                                        <p:tav tm="0">
                                          <p:val>
                                            <p:strVal val="#ppt_x"/>
                                          </p:val>
                                        </p:tav>
                                        <p:tav tm="100000">
                                          <p:val>
                                            <p:strVal val="#ppt_x"/>
                                          </p:val>
                                        </p:tav>
                                      </p:tavLst>
                                    </p:anim>
                                    <p:anim calcmode="lin" valueType="num">
                                      <p:cBhvr>
                                        <p:cTn id="274" dur="1000" fill="hold"/>
                                        <p:tgtEl>
                                          <p:spTgt spid="91"/>
                                        </p:tgtEl>
                                        <p:attrNameLst>
                                          <p:attrName>ppt_y</p:attrName>
                                        </p:attrNameLst>
                                      </p:cBhvr>
                                      <p:tavLst>
                                        <p:tav tm="0">
                                          <p:val>
                                            <p:strVal val="#ppt_y+.1"/>
                                          </p:val>
                                        </p:tav>
                                        <p:tav tm="100000">
                                          <p:val>
                                            <p:strVal val="#ppt_y"/>
                                          </p:val>
                                        </p:tav>
                                      </p:tavLst>
                                    </p:anim>
                                  </p:childTnLst>
                                </p:cTn>
                              </p:par>
                              <p:par>
                                <p:cTn id="275" presetID="42" presetClass="entr" presetSubtype="0" fill="hold" grpId="0" nodeType="withEffect">
                                  <p:stCondLst>
                                    <p:cond delay="0"/>
                                  </p:stCondLst>
                                  <p:childTnLst>
                                    <p:set>
                                      <p:cBhvr>
                                        <p:cTn id="276" dur="1" fill="hold">
                                          <p:stCondLst>
                                            <p:cond delay="0"/>
                                          </p:stCondLst>
                                        </p:cTn>
                                        <p:tgtEl>
                                          <p:spTgt spid="92"/>
                                        </p:tgtEl>
                                        <p:attrNameLst>
                                          <p:attrName>style.visibility</p:attrName>
                                        </p:attrNameLst>
                                      </p:cBhvr>
                                      <p:to>
                                        <p:strVal val="visible"/>
                                      </p:to>
                                    </p:set>
                                    <p:animEffect transition="in" filter="fade">
                                      <p:cBhvr>
                                        <p:cTn id="277" dur="1000"/>
                                        <p:tgtEl>
                                          <p:spTgt spid="92"/>
                                        </p:tgtEl>
                                      </p:cBhvr>
                                    </p:animEffect>
                                    <p:anim calcmode="lin" valueType="num">
                                      <p:cBhvr>
                                        <p:cTn id="278" dur="1000" fill="hold"/>
                                        <p:tgtEl>
                                          <p:spTgt spid="92"/>
                                        </p:tgtEl>
                                        <p:attrNameLst>
                                          <p:attrName>ppt_x</p:attrName>
                                        </p:attrNameLst>
                                      </p:cBhvr>
                                      <p:tavLst>
                                        <p:tav tm="0">
                                          <p:val>
                                            <p:strVal val="#ppt_x"/>
                                          </p:val>
                                        </p:tav>
                                        <p:tav tm="100000">
                                          <p:val>
                                            <p:strVal val="#ppt_x"/>
                                          </p:val>
                                        </p:tav>
                                      </p:tavLst>
                                    </p:anim>
                                    <p:anim calcmode="lin" valueType="num">
                                      <p:cBhvr>
                                        <p:cTn id="279"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8" grpId="0"/>
      <p:bldP spid="82" grpId="0"/>
      <p:bldP spid="83" grpId="0"/>
      <p:bldP spid="84" grpId="0"/>
      <p:bldP spid="85" grpId="0"/>
      <p:bldP spid="86" grpId="0"/>
      <p:bldP spid="87" grpId="0"/>
      <p:bldP spid="88" grpId="0"/>
      <p:bldP spid="89" grpId="0"/>
      <p:bldP spid="90" grpId="0"/>
      <p:bldP spid="91" grpId="0"/>
      <p:bldP spid="9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4E7B7C3-A6B0-38BC-EAF4-322DB5D67D98}"/>
              </a:ext>
            </a:extLst>
          </p:cNvPr>
          <p:cNvSpPr txBox="1"/>
          <p:nvPr/>
        </p:nvSpPr>
        <p:spPr>
          <a:xfrm>
            <a:off x="4747492" y="0"/>
            <a:ext cx="5440218" cy="369332"/>
          </a:xfrm>
          <a:prstGeom prst="rect">
            <a:avLst/>
          </a:prstGeom>
          <a:noFill/>
        </p:spPr>
        <p:txBody>
          <a:bodyPr wrap="square" rtlCol="0">
            <a:spAutoFit/>
          </a:bodyPr>
          <a:lstStyle/>
          <a:p>
            <a:r>
              <a:rPr lang="fr-FR" b="1" u="sng" dirty="0"/>
              <a:t>Maîtrise des nuisances (Sonores et Poussières)</a:t>
            </a:r>
          </a:p>
        </p:txBody>
      </p:sp>
      <p:pic>
        <p:nvPicPr>
          <p:cNvPr id="4" name="Image 3">
            <a:extLst>
              <a:ext uri="{FF2B5EF4-FFF2-40B4-BE49-F238E27FC236}">
                <a16:creationId xmlns:a16="http://schemas.microsoft.com/office/drawing/2014/main" id="{D5D9E7A0-5E60-47D7-84B6-A52C496F1FE9}"/>
              </a:ext>
            </a:extLst>
          </p:cNvPr>
          <p:cNvPicPr>
            <a:picLocks noChangeAspect="1"/>
          </p:cNvPicPr>
          <p:nvPr/>
        </p:nvPicPr>
        <p:blipFill>
          <a:blip r:embed="rId2"/>
          <a:stretch>
            <a:fillRect/>
          </a:stretch>
        </p:blipFill>
        <p:spPr>
          <a:xfrm>
            <a:off x="4673601" y="582034"/>
            <a:ext cx="6840757" cy="5356947"/>
          </a:xfrm>
          <a:prstGeom prst="rect">
            <a:avLst/>
          </a:prstGeom>
        </p:spPr>
      </p:pic>
      <p:sp>
        <p:nvSpPr>
          <p:cNvPr id="5" name="ZoneTexte 4">
            <a:extLst>
              <a:ext uri="{FF2B5EF4-FFF2-40B4-BE49-F238E27FC236}">
                <a16:creationId xmlns:a16="http://schemas.microsoft.com/office/drawing/2014/main" id="{463F355F-D575-86B1-2740-8076B8117B4F}"/>
              </a:ext>
            </a:extLst>
          </p:cNvPr>
          <p:cNvSpPr txBox="1"/>
          <p:nvPr/>
        </p:nvSpPr>
        <p:spPr>
          <a:xfrm>
            <a:off x="55417" y="369332"/>
            <a:ext cx="3925456" cy="7386638"/>
          </a:xfrm>
          <a:prstGeom prst="rect">
            <a:avLst/>
          </a:prstGeom>
          <a:noFill/>
        </p:spPr>
        <p:txBody>
          <a:bodyPr wrap="square" rtlCol="0">
            <a:spAutoFit/>
          </a:bodyPr>
          <a:lstStyle/>
          <a:p>
            <a:pPr marL="285750" indent="-285750">
              <a:buFont typeface="Wingdings" panose="05000000000000000000" pitchFamily="2" charset="2"/>
              <a:buChar char="q"/>
            </a:pPr>
            <a:r>
              <a:rPr lang="fr-FR" b="1" dirty="0"/>
              <a:t>Bruits – Des résultats conformes :</a:t>
            </a:r>
          </a:p>
          <a:p>
            <a:pPr marL="742950" lvl="1" indent="-285750">
              <a:buFont typeface="Wingdings" panose="05000000000000000000" pitchFamily="2" charset="2"/>
              <a:buChar char="ü"/>
            </a:pPr>
            <a:r>
              <a:rPr lang="fr-FR" sz="1600" dirty="0"/>
              <a:t>Campagne de mesure réalisée le 29 juillet 2025 par un bureau d’études indépendant (ARCA2E).</a:t>
            </a:r>
          </a:p>
          <a:p>
            <a:pPr marL="742950" lvl="1" indent="-285750">
              <a:buFont typeface="Wingdings" panose="05000000000000000000" pitchFamily="2" charset="2"/>
              <a:buChar char="ü"/>
            </a:pPr>
            <a:r>
              <a:rPr lang="fr-FR" sz="1600" dirty="0"/>
              <a:t>Résultats: Niveaux sonores et émergences conformes à la réglementation, tant en limite de site que pour les habitations voisines (ZER). </a:t>
            </a:r>
          </a:p>
          <a:p>
            <a:pPr marL="742950" lvl="1" indent="-285750">
              <a:buFont typeface="Wingdings" panose="05000000000000000000" pitchFamily="2" charset="2"/>
              <a:buChar char="ü"/>
            </a:pPr>
            <a:r>
              <a:rPr lang="fr-FR" sz="1600" dirty="0"/>
              <a:t>Pas d’explosifs : Extraction 100% mécanique, aucun tir de mine. </a:t>
            </a:r>
          </a:p>
          <a:p>
            <a:pPr marL="742950" lvl="1" indent="-285750">
              <a:buFont typeface="Wingdings" panose="05000000000000000000" pitchFamily="2" charset="2"/>
              <a:buChar char="ü"/>
            </a:pPr>
            <a:endParaRPr lang="fr-FR" sz="1600" dirty="0"/>
          </a:p>
          <a:p>
            <a:pPr marL="285750" indent="-285750">
              <a:buFont typeface="Wingdings" panose="05000000000000000000" pitchFamily="2" charset="2"/>
              <a:buChar char="q"/>
            </a:pPr>
            <a:r>
              <a:rPr lang="fr-FR" b="1" dirty="0"/>
              <a:t>Mesures anti-bruit au quotidien : </a:t>
            </a:r>
          </a:p>
          <a:p>
            <a:pPr marL="742950" lvl="1" indent="-285750">
              <a:buFont typeface="Wingdings" panose="05000000000000000000" pitchFamily="2" charset="2"/>
              <a:buChar char="ü"/>
            </a:pPr>
            <a:r>
              <a:rPr lang="fr-FR" sz="1600" dirty="0"/>
              <a:t>Activité diurne uniquement (hors week-ends et jours fériés). </a:t>
            </a:r>
          </a:p>
          <a:p>
            <a:pPr marL="742950" lvl="1" indent="-285750">
              <a:buFont typeface="Wingdings" panose="05000000000000000000" pitchFamily="2" charset="2"/>
              <a:buChar char="ü"/>
            </a:pPr>
            <a:r>
              <a:rPr lang="fr-FR" sz="1600" dirty="0"/>
              <a:t>Avertisseurs de recul « Cri du Lynx » moins gênant que les bips classiques. </a:t>
            </a:r>
          </a:p>
          <a:p>
            <a:pPr marL="742950" lvl="1" indent="-285750">
              <a:buFont typeface="Wingdings" panose="05000000000000000000" pitchFamily="2" charset="2"/>
              <a:buChar char="ü"/>
            </a:pPr>
            <a:endParaRPr lang="fr-FR" sz="1600" dirty="0"/>
          </a:p>
          <a:p>
            <a:pPr marL="285750" indent="-285750">
              <a:buFont typeface="Wingdings" panose="05000000000000000000" pitchFamily="2" charset="2"/>
              <a:buChar char="q"/>
            </a:pPr>
            <a:r>
              <a:rPr lang="fr-FR" b="1" dirty="0"/>
              <a:t>Qualité de l’air (Poussières) : </a:t>
            </a:r>
          </a:p>
          <a:p>
            <a:pPr marL="742950" lvl="1" indent="-285750">
              <a:buFont typeface="Wingdings" panose="05000000000000000000" pitchFamily="2" charset="2"/>
              <a:buChar char="ü"/>
            </a:pPr>
            <a:r>
              <a:rPr lang="fr-FR" sz="1600" dirty="0" err="1"/>
              <a:t>Arrossage</a:t>
            </a:r>
            <a:r>
              <a:rPr lang="fr-FR" sz="1600" dirty="0"/>
              <a:t> des pistes par temps sec;</a:t>
            </a:r>
          </a:p>
          <a:p>
            <a:pPr marL="742950" lvl="1" indent="-285750">
              <a:buFont typeface="Wingdings" panose="05000000000000000000" pitchFamily="2" charset="2"/>
              <a:buChar char="ü"/>
            </a:pPr>
            <a:r>
              <a:rPr lang="fr-FR" sz="1600" dirty="0"/>
              <a:t>Vitesse limitée à 30 km/h sur le site;</a:t>
            </a:r>
          </a:p>
          <a:p>
            <a:pPr marL="742950" lvl="1" indent="-285750">
              <a:buFont typeface="Wingdings" panose="05000000000000000000" pitchFamily="2" charset="2"/>
              <a:buChar char="ü"/>
            </a:pPr>
            <a:r>
              <a:rPr lang="fr-FR" sz="1600" dirty="0"/>
              <a:t>Concasseur et stocks abrités sous le hangar;</a:t>
            </a:r>
          </a:p>
          <a:p>
            <a:pPr marL="742950" lvl="1" indent="-285750">
              <a:buFont typeface="Wingdings" panose="05000000000000000000" pitchFamily="2" charset="2"/>
              <a:buChar char="ü"/>
            </a:pPr>
            <a:r>
              <a:rPr lang="fr-FR" sz="1600" dirty="0"/>
              <a:t>Bâchage obligatoire des camions en sortie. </a:t>
            </a:r>
          </a:p>
          <a:p>
            <a:pPr marL="285750" indent="-285750">
              <a:buFont typeface="Wingdings" panose="05000000000000000000" pitchFamily="2" charset="2"/>
              <a:buChar char="ü"/>
            </a:pPr>
            <a:endParaRPr lang="fr-FR" dirty="0"/>
          </a:p>
          <a:p>
            <a:endParaRPr lang="fr-FR" dirty="0"/>
          </a:p>
        </p:txBody>
      </p:sp>
      <p:pic>
        <p:nvPicPr>
          <p:cNvPr id="6" name="Image 5">
            <a:extLst>
              <a:ext uri="{FF2B5EF4-FFF2-40B4-BE49-F238E27FC236}">
                <a16:creationId xmlns:a16="http://schemas.microsoft.com/office/drawing/2014/main" id="{1CCF74AE-7759-A058-F2E0-467B2E667F44}"/>
              </a:ext>
            </a:extLst>
          </p:cNvPr>
          <p:cNvPicPr>
            <a:picLocks noChangeAspect="1"/>
          </p:cNvPicPr>
          <p:nvPr/>
        </p:nvPicPr>
        <p:blipFill>
          <a:blip r:embed="rId3">
            <a:extLst>
              <a:ext uri="{28A0092B-C50C-407E-A947-70E740481C1C}">
                <a14:useLocalDpi xmlns:a14="http://schemas.microsoft.com/office/drawing/2010/main" val="0"/>
              </a:ext>
            </a:extLst>
          </a:blip>
          <a:srcRect l="53873"/>
          <a:stretch/>
        </p:blipFill>
        <p:spPr>
          <a:xfrm>
            <a:off x="71051" y="88030"/>
            <a:ext cx="541387" cy="371067"/>
          </a:xfrm>
          <a:prstGeom prst="rect">
            <a:avLst/>
          </a:prstGeom>
        </p:spPr>
      </p:pic>
      <p:sp>
        <p:nvSpPr>
          <p:cNvPr id="8" name="Espace réservé du numéro de diapositive 7">
            <a:extLst>
              <a:ext uri="{FF2B5EF4-FFF2-40B4-BE49-F238E27FC236}">
                <a16:creationId xmlns:a16="http://schemas.microsoft.com/office/drawing/2014/main" id="{DCAA5663-71E0-1EFA-BDEA-FFDF34DE44E4}"/>
              </a:ext>
            </a:extLst>
          </p:cNvPr>
          <p:cNvSpPr>
            <a:spLocks noGrp="1"/>
          </p:cNvSpPr>
          <p:nvPr>
            <p:ph type="sldNum" sz="quarter" idx="12"/>
          </p:nvPr>
        </p:nvSpPr>
        <p:spPr/>
        <p:txBody>
          <a:bodyPr/>
          <a:lstStyle/>
          <a:p>
            <a:fld id="{B89029C3-015E-4F01-859F-E20F5DA51342}" type="slidenum">
              <a:rPr lang="fr-FR" smtClean="0"/>
              <a:t>50</a:t>
            </a:fld>
            <a:endParaRPr lang="fr-FR"/>
          </a:p>
        </p:txBody>
      </p:sp>
    </p:spTree>
    <p:extLst>
      <p:ext uri="{BB962C8B-B14F-4D97-AF65-F5344CB8AC3E}">
        <p14:creationId xmlns:p14="http://schemas.microsoft.com/office/powerpoint/2010/main" val="1103872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A22DD15-274E-3006-77AC-B31422618C12}"/>
              </a:ext>
            </a:extLst>
          </p:cNvPr>
          <p:cNvSpPr txBox="1"/>
          <p:nvPr/>
        </p:nvSpPr>
        <p:spPr>
          <a:xfrm>
            <a:off x="4004498" y="0"/>
            <a:ext cx="5937913" cy="369332"/>
          </a:xfrm>
          <a:prstGeom prst="rect">
            <a:avLst/>
          </a:prstGeom>
          <a:noFill/>
        </p:spPr>
        <p:txBody>
          <a:bodyPr wrap="square" rtlCol="0">
            <a:spAutoFit/>
          </a:bodyPr>
          <a:lstStyle/>
          <a:p>
            <a:r>
              <a:rPr lang="fr-FR" b="1" u="sng" dirty="0"/>
              <a:t>Accès et visibilité routière </a:t>
            </a:r>
          </a:p>
        </p:txBody>
      </p:sp>
      <p:sp>
        <p:nvSpPr>
          <p:cNvPr id="7" name="ZoneTexte 6">
            <a:extLst>
              <a:ext uri="{FF2B5EF4-FFF2-40B4-BE49-F238E27FC236}">
                <a16:creationId xmlns:a16="http://schemas.microsoft.com/office/drawing/2014/main" id="{23E531C5-60D1-BE8F-1A65-9B5D9FEA4E9C}"/>
              </a:ext>
            </a:extLst>
          </p:cNvPr>
          <p:cNvSpPr txBox="1"/>
          <p:nvPr/>
        </p:nvSpPr>
        <p:spPr>
          <a:xfrm>
            <a:off x="0" y="836075"/>
            <a:ext cx="3278909" cy="2092881"/>
          </a:xfrm>
          <a:prstGeom prst="rect">
            <a:avLst/>
          </a:prstGeom>
          <a:noFill/>
        </p:spPr>
        <p:txBody>
          <a:bodyPr wrap="square">
            <a:spAutoFit/>
          </a:bodyPr>
          <a:lstStyle/>
          <a:p>
            <a:pPr marL="285750" indent="-285750">
              <a:buFont typeface="Wingdings" panose="05000000000000000000" pitchFamily="2" charset="2"/>
              <a:buChar char="q"/>
            </a:pPr>
            <a:r>
              <a:rPr lang="fr-FR" b="1" dirty="0"/>
              <a:t>Sécurité: </a:t>
            </a:r>
          </a:p>
          <a:p>
            <a:pPr marL="742950" lvl="1" indent="-285750">
              <a:buFont typeface="Wingdings" panose="05000000000000000000" pitchFamily="2" charset="2"/>
              <a:buChar char="ü"/>
            </a:pPr>
            <a:r>
              <a:rPr lang="fr-FR" sz="1600" dirty="0"/>
              <a:t>Installation d’un miroir de visibilité en bordure de route,</a:t>
            </a:r>
          </a:p>
          <a:p>
            <a:pPr marL="742950" lvl="1" indent="-285750">
              <a:buFont typeface="Wingdings" panose="05000000000000000000" pitchFamily="2" charset="2"/>
              <a:buChar char="ü"/>
            </a:pPr>
            <a:r>
              <a:rPr lang="fr-FR" sz="1600" dirty="0"/>
              <a:t>Vitesse limitée à 30 km/h à l’intérieur du site,</a:t>
            </a:r>
          </a:p>
          <a:p>
            <a:pPr marL="742950" lvl="1" indent="-285750">
              <a:buFont typeface="Wingdings" panose="05000000000000000000" pitchFamily="2" charset="2"/>
              <a:buChar char="ü"/>
            </a:pPr>
            <a:r>
              <a:rPr lang="fr-FR" sz="1600" dirty="0"/>
              <a:t>Portail fermé en dehors des heures d’ouverture.</a:t>
            </a:r>
          </a:p>
        </p:txBody>
      </p:sp>
      <p:pic>
        <p:nvPicPr>
          <p:cNvPr id="4" name="Image 3">
            <a:extLst>
              <a:ext uri="{FF2B5EF4-FFF2-40B4-BE49-F238E27FC236}">
                <a16:creationId xmlns:a16="http://schemas.microsoft.com/office/drawing/2014/main" id="{090D0231-A963-4B2C-CDAF-79A958698A98}"/>
              </a:ext>
            </a:extLst>
          </p:cNvPr>
          <p:cNvPicPr>
            <a:picLocks noChangeAspect="1"/>
          </p:cNvPicPr>
          <p:nvPr/>
        </p:nvPicPr>
        <p:blipFill>
          <a:blip r:embed="rId2"/>
          <a:stretch>
            <a:fillRect/>
          </a:stretch>
        </p:blipFill>
        <p:spPr>
          <a:xfrm>
            <a:off x="3430774" y="459097"/>
            <a:ext cx="7352146" cy="6227405"/>
          </a:xfrm>
          <a:prstGeom prst="rect">
            <a:avLst/>
          </a:prstGeom>
        </p:spPr>
      </p:pic>
      <p:pic>
        <p:nvPicPr>
          <p:cNvPr id="6" name="Image 5">
            <a:extLst>
              <a:ext uri="{FF2B5EF4-FFF2-40B4-BE49-F238E27FC236}">
                <a16:creationId xmlns:a16="http://schemas.microsoft.com/office/drawing/2014/main" id="{69B74D11-71A2-00EF-11B6-21DD90BAA273}"/>
              </a:ext>
            </a:extLst>
          </p:cNvPr>
          <p:cNvPicPr>
            <a:picLocks noChangeAspect="1"/>
          </p:cNvPicPr>
          <p:nvPr/>
        </p:nvPicPr>
        <p:blipFill>
          <a:blip r:embed="rId3">
            <a:extLst>
              <a:ext uri="{28A0092B-C50C-407E-A947-70E740481C1C}">
                <a14:useLocalDpi xmlns:a14="http://schemas.microsoft.com/office/drawing/2010/main" val="0"/>
              </a:ext>
            </a:extLst>
          </a:blip>
          <a:srcRect l="53873"/>
          <a:stretch/>
        </p:blipFill>
        <p:spPr>
          <a:xfrm>
            <a:off x="71051" y="88030"/>
            <a:ext cx="541387" cy="371067"/>
          </a:xfrm>
          <a:prstGeom prst="rect">
            <a:avLst/>
          </a:prstGeom>
        </p:spPr>
      </p:pic>
      <p:sp>
        <p:nvSpPr>
          <p:cNvPr id="8" name="Espace réservé du numéro de diapositive 7">
            <a:extLst>
              <a:ext uri="{FF2B5EF4-FFF2-40B4-BE49-F238E27FC236}">
                <a16:creationId xmlns:a16="http://schemas.microsoft.com/office/drawing/2014/main" id="{1B828DCA-66ED-4380-9FA8-B7413FE40B58}"/>
              </a:ext>
            </a:extLst>
          </p:cNvPr>
          <p:cNvSpPr>
            <a:spLocks noGrp="1"/>
          </p:cNvSpPr>
          <p:nvPr>
            <p:ph type="sldNum" sz="quarter" idx="12"/>
          </p:nvPr>
        </p:nvSpPr>
        <p:spPr/>
        <p:txBody>
          <a:bodyPr/>
          <a:lstStyle/>
          <a:p>
            <a:fld id="{B89029C3-015E-4F01-859F-E20F5DA51342}" type="slidenum">
              <a:rPr lang="fr-FR" smtClean="0"/>
              <a:t>51</a:t>
            </a:fld>
            <a:endParaRPr lang="fr-FR"/>
          </a:p>
        </p:txBody>
      </p:sp>
    </p:spTree>
    <p:extLst>
      <p:ext uri="{BB962C8B-B14F-4D97-AF65-F5344CB8AC3E}">
        <p14:creationId xmlns:p14="http://schemas.microsoft.com/office/powerpoint/2010/main" val="7026307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68F2D78-89A8-B605-6DEB-217AFDE2177C}"/>
              </a:ext>
            </a:extLst>
          </p:cNvPr>
          <p:cNvSpPr txBox="1"/>
          <p:nvPr/>
        </p:nvSpPr>
        <p:spPr>
          <a:xfrm>
            <a:off x="4004498" y="0"/>
            <a:ext cx="59379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sng" strike="noStrike" kern="1200" cap="none" spc="0" normalizeH="0" baseline="0" noProof="0" dirty="0">
                <a:ln>
                  <a:noFill/>
                </a:ln>
                <a:solidFill>
                  <a:prstClr val="black"/>
                </a:solidFill>
                <a:effectLst/>
                <a:uLnTx/>
                <a:uFillTx/>
                <a:latin typeface="Calibri" panose="020F0502020204030204"/>
                <a:ea typeface="+mn-ea"/>
                <a:cs typeface="+mn-cs"/>
              </a:rPr>
              <a:t>Accès et visibilité routière </a:t>
            </a:r>
          </a:p>
        </p:txBody>
      </p:sp>
      <p:sp>
        <p:nvSpPr>
          <p:cNvPr id="3" name="ZoneTexte 2">
            <a:extLst>
              <a:ext uri="{FF2B5EF4-FFF2-40B4-BE49-F238E27FC236}">
                <a16:creationId xmlns:a16="http://schemas.microsoft.com/office/drawing/2014/main" id="{0A290FFE-5EF3-9CDC-7024-5BC2E23AB397}"/>
              </a:ext>
            </a:extLst>
          </p:cNvPr>
          <p:cNvSpPr txBox="1"/>
          <p:nvPr/>
        </p:nvSpPr>
        <p:spPr>
          <a:xfrm>
            <a:off x="-49067" y="548301"/>
            <a:ext cx="3380509" cy="412420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L’accès:</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Création d’un nouvel accès au Sud du site (élargissement d’un chemin existant) pour optimiser la sécurité,</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Maintien de l’ancien accès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Le trafic :</a:t>
            </a:r>
          </a:p>
          <a:p>
            <a:pPr marL="742950" lvl="1" indent="-285750">
              <a:buFont typeface="Wingdings" panose="05000000000000000000" pitchFamily="2" charset="2"/>
              <a:buChar char="ü"/>
            </a:pPr>
            <a:r>
              <a:rPr lang="fr-FR" sz="1600" dirty="0"/>
              <a:t>Le trafic moyen journalier annuel tout véhicule en 2021 (Conseil départementale) de la</a:t>
            </a:r>
            <a:r>
              <a:rPr lang="fr-FR" sz="1600" b="1" dirty="0"/>
              <a:t> D900 </a:t>
            </a:r>
            <a:r>
              <a:rPr lang="fr-FR" sz="1600" dirty="0"/>
              <a:t>est de </a:t>
            </a:r>
            <a:r>
              <a:rPr lang="fr-FR" sz="1600" b="1" dirty="0"/>
              <a:t>895 véhicules/jour </a:t>
            </a:r>
            <a:r>
              <a:rPr lang="fr-FR" sz="1600" dirty="0"/>
              <a:t> dans les 2 sens de circulation dont </a:t>
            </a:r>
            <a:r>
              <a:rPr lang="fr-FR" sz="1600" b="1" dirty="0"/>
              <a:t>68 poids lourds </a:t>
            </a:r>
            <a:r>
              <a:rPr lang="fr-FR" sz="1600" dirty="0"/>
              <a:t>dans le tronçon Mur de Barrez&gt;Aurillac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Image 6">
            <a:extLst>
              <a:ext uri="{FF2B5EF4-FFF2-40B4-BE49-F238E27FC236}">
                <a16:creationId xmlns:a16="http://schemas.microsoft.com/office/drawing/2014/main" id="{66F9D633-B33B-8D57-3404-762A409BFFC5}"/>
              </a:ext>
            </a:extLst>
          </p:cNvPr>
          <p:cNvPicPr>
            <a:picLocks noChangeAspect="1"/>
          </p:cNvPicPr>
          <p:nvPr/>
        </p:nvPicPr>
        <p:blipFill>
          <a:blip r:embed="rId3"/>
          <a:stretch>
            <a:fillRect/>
          </a:stretch>
        </p:blipFill>
        <p:spPr>
          <a:xfrm>
            <a:off x="3479302" y="1305284"/>
            <a:ext cx="8601860" cy="2990220"/>
          </a:xfrm>
          <a:prstGeom prst="rect">
            <a:avLst/>
          </a:prstGeom>
        </p:spPr>
      </p:pic>
      <p:pic>
        <p:nvPicPr>
          <p:cNvPr id="4" name="Image 3">
            <a:extLst>
              <a:ext uri="{FF2B5EF4-FFF2-40B4-BE49-F238E27FC236}">
                <a16:creationId xmlns:a16="http://schemas.microsoft.com/office/drawing/2014/main" id="{A69C3A9F-0ABD-418A-C813-FD8D891D7AEA}"/>
              </a:ext>
            </a:extLst>
          </p:cNvPr>
          <p:cNvPicPr>
            <a:picLocks noChangeAspect="1"/>
          </p:cNvPicPr>
          <p:nvPr/>
        </p:nvPicPr>
        <p:blipFill>
          <a:blip r:embed="rId4">
            <a:extLst>
              <a:ext uri="{28A0092B-C50C-407E-A947-70E740481C1C}">
                <a14:useLocalDpi xmlns:a14="http://schemas.microsoft.com/office/drawing/2010/main" val="0"/>
              </a:ext>
            </a:extLst>
          </a:blip>
          <a:srcRect l="53873"/>
          <a:stretch/>
        </p:blipFill>
        <p:spPr>
          <a:xfrm>
            <a:off x="71051" y="88030"/>
            <a:ext cx="541387" cy="371067"/>
          </a:xfrm>
          <a:prstGeom prst="rect">
            <a:avLst/>
          </a:prstGeom>
        </p:spPr>
      </p:pic>
      <p:sp>
        <p:nvSpPr>
          <p:cNvPr id="8" name="Espace réservé du numéro de diapositive 7">
            <a:extLst>
              <a:ext uri="{FF2B5EF4-FFF2-40B4-BE49-F238E27FC236}">
                <a16:creationId xmlns:a16="http://schemas.microsoft.com/office/drawing/2014/main" id="{5401590F-E392-AEBE-9AE3-1695974DB3A8}"/>
              </a:ext>
            </a:extLst>
          </p:cNvPr>
          <p:cNvSpPr>
            <a:spLocks noGrp="1"/>
          </p:cNvSpPr>
          <p:nvPr>
            <p:ph type="sldNum" sz="quarter" idx="12"/>
          </p:nvPr>
        </p:nvSpPr>
        <p:spPr/>
        <p:txBody>
          <a:bodyPr/>
          <a:lstStyle/>
          <a:p>
            <a:fld id="{B89029C3-015E-4F01-859F-E20F5DA51342}" type="slidenum">
              <a:rPr lang="fr-FR" smtClean="0"/>
              <a:t>52</a:t>
            </a:fld>
            <a:endParaRPr lang="fr-FR"/>
          </a:p>
        </p:txBody>
      </p:sp>
      <p:pic>
        <p:nvPicPr>
          <p:cNvPr id="9" name="Image 8">
            <a:extLst>
              <a:ext uri="{FF2B5EF4-FFF2-40B4-BE49-F238E27FC236}">
                <a16:creationId xmlns:a16="http://schemas.microsoft.com/office/drawing/2014/main" id="{D7FAD823-585C-B3C0-A5DE-4C7509FFC82E}"/>
              </a:ext>
            </a:extLst>
          </p:cNvPr>
          <p:cNvPicPr>
            <a:picLocks noChangeAspect="1"/>
          </p:cNvPicPr>
          <p:nvPr/>
        </p:nvPicPr>
        <p:blipFill>
          <a:blip r:embed="rId5"/>
          <a:srcRect l="47168" t="59251"/>
          <a:stretch>
            <a:fillRect/>
          </a:stretch>
        </p:blipFill>
        <p:spPr>
          <a:xfrm>
            <a:off x="3141849" y="4057606"/>
            <a:ext cx="4345768" cy="2800394"/>
          </a:xfrm>
          <a:prstGeom prst="rect">
            <a:avLst/>
          </a:prstGeom>
        </p:spPr>
      </p:pic>
      <p:cxnSp>
        <p:nvCxnSpPr>
          <p:cNvPr id="13" name="Connecteur droit avec flèche 12">
            <a:extLst>
              <a:ext uri="{FF2B5EF4-FFF2-40B4-BE49-F238E27FC236}">
                <a16:creationId xmlns:a16="http://schemas.microsoft.com/office/drawing/2014/main" id="{C13E184D-083C-F1D6-3096-1F1480F92CD4}"/>
              </a:ext>
            </a:extLst>
          </p:cNvPr>
          <p:cNvCxnSpPr>
            <a:cxnSpLocks/>
          </p:cNvCxnSpPr>
          <p:nvPr/>
        </p:nvCxnSpPr>
        <p:spPr>
          <a:xfrm>
            <a:off x="4529470" y="3668233"/>
            <a:ext cx="861237" cy="11164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26574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95CA8E9F-98EF-185B-5236-AB2854EE07B5}"/>
              </a:ext>
            </a:extLst>
          </p:cNvPr>
          <p:cNvSpPr txBox="1"/>
          <p:nvPr/>
        </p:nvSpPr>
        <p:spPr>
          <a:xfrm>
            <a:off x="7185067" y="4676774"/>
            <a:ext cx="350985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Visibilité côté droite en sortie du nouvel accès prévu avant travaux</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latin typeface="Calibri" panose="020F0502020204030204"/>
              </a:rPr>
              <a:t>Vers Raulhac</a:t>
            </a:r>
            <a:endParaRPr kumimoji="0" lang="fr-FR" sz="1600" b="0" i="0" u="none" strike="noStrike" kern="1200" cap="none" spc="0" normalizeH="0" baseline="0" noProof="0" dirty="0">
              <a:ln>
                <a:noFill/>
              </a:ln>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5F791EEE-1C42-67B1-4968-646968CFE9EA}"/>
              </a:ext>
            </a:extLst>
          </p:cNvPr>
          <p:cNvSpPr txBox="1"/>
          <p:nvPr/>
        </p:nvSpPr>
        <p:spPr>
          <a:xfrm>
            <a:off x="3584617" y="4676775"/>
            <a:ext cx="350985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Visibilité côté gauche en sortie du nouvel accès prévu avant travaux</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latin typeface="Calibri" panose="020F0502020204030204"/>
              </a:rPr>
              <a:t>Vers Mur de Barrez</a:t>
            </a:r>
            <a:endParaRPr kumimoji="0" lang="fr-FR" sz="1600" b="0" i="0" u="none" strike="noStrike" kern="1200" cap="none" spc="0" normalizeH="0" baseline="0" noProof="0" dirty="0">
              <a:ln>
                <a:noFill/>
              </a:ln>
              <a:effectLst/>
              <a:uLnTx/>
              <a:uFillTx/>
              <a:latin typeface="Calibri" panose="020F0502020204030204"/>
              <a:ea typeface="+mn-ea"/>
              <a:cs typeface="+mn-cs"/>
            </a:endParaRPr>
          </a:p>
        </p:txBody>
      </p:sp>
      <p:sp>
        <p:nvSpPr>
          <p:cNvPr id="5" name="ZoneTexte 4">
            <a:extLst>
              <a:ext uri="{FF2B5EF4-FFF2-40B4-BE49-F238E27FC236}">
                <a16:creationId xmlns:a16="http://schemas.microsoft.com/office/drawing/2014/main" id="{93D1C1CE-29C9-BC42-E496-29D898EFC841}"/>
              </a:ext>
            </a:extLst>
          </p:cNvPr>
          <p:cNvSpPr txBox="1"/>
          <p:nvPr/>
        </p:nvSpPr>
        <p:spPr>
          <a:xfrm>
            <a:off x="4004498" y="0"/>
            <a:ext cx="59379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sng" strike="noStrike" kern="1200" cap="none" spc="0" normalizeH="0" baseline="0" noProof="0" dirty="0">
                <a:ln>
                  <a:noFill/>
                </a:ln>
                <a:solidFill>
                  <a:prstClr val="black"/>
                </a:solidFill>
                <a:effectLst/>
                <a:uLnTx/>
                <a:uFillTx/>
                <a:latin typeface="Calibri" panose="020F0502020204030204"/>
                <a:ea typeface="+mn-ea"/>
                <a:cs typeface="+mn-cs"/>
              </a:rPr>
              <a:t>Accès et visibilité routière </a:t>
            </a:r>
          </a:p>
        </p:txBody>
      </p:sp>
      <p:pic>
        <p:nvPicPr>
          <p:cNvPr id="6" name="Image 5">
            <a:extLst>
              <a:ext uri="{FF2B5EF4-FFF2-40B4-BE49-F238E27FC236}">
                <a16:creationId xmlns:a16="http://schemas.microsoft.com/office/drawing/2014/main" id="{96B017B9-A913-3731-4918-22F891F42DA8}"/>
              </a:ext>
            </a:extLst>
          </p:cNvPr>
          <p:cNvPicPr>
            <a:picLocks noChangeAspect="1"/>
          </p:cNvPicPr>
          <p:nvPr/>
        </p:nvPicPr>
        <p:blipFill>
          <a:blip r:embed="rId2"/>
          <a:stretch>
            <a:fillRect/>
          </a:stretch>
        </p:blipFill>
        <p:spPr>
          <a:xfrm>
            <a:off x="3492716" y="683675"/>
            <a:ext cx="3509857" cy="3837578"/>
          </a:xfrm>
          <a:prstGeom prst="rect">
            <a:avLst/>
          </a:prstGeom>
        </p:spPr>
      </p:pic>
      <p:pic>
        <p:nvPicPr>
          <p:cNvPr id="7" name="Image 6">
            <a:extLst>
              <a:ext uri="{FF2B5EF4-FFF2-40B4-BE49-F238E27FC236}">
                <a16:creationId xmlns:a16="http://schemas.microsoft.com/office/drawing/2014/main" id="{A7B4CAED-707A-6105-97EC-94730A3AB8DB}"/>
              </a:ext>
            </a:extLst>
          </p:cNvPr>
          <p:cNvPicPr>
            <a:picLocks noChangeAspect="1"/>
          </p:cNvPicPr>
          <p:nvPr/>
        </p:nvPicPr>
        <p:blipFill>
          <a:blip r:embed="rId3"/>
          <a:stretch>
            <a:fillRect/>
          </a:stretch>
        </p:blipFill>
        <p:spPr>
          <a:xfrm>
            <a:off x="7094474" y="683674"/>
            <a:ext cx="3391483" cy="3837577"/>
          </a:xfrm>
          <a:prstGeom prst="rect">
            <a:avLst/>
          </a:prstGeom>
        </p:spPr>
      </p:pic>
      <p:sp>
        <p:nvSpPr>
          <p:cNvPr id="8" name="ZoneTexte 7">
            <a:extLst>
              <a:ext uri="{FF2B5EF4-FFF2-40B4-BE49-F238E27FC236}">
                <a16:creationId xmlns:a16="http://schemas.microsoft.com/office/drawing/2014/main" id="{AD7772CC-1CE0-E512-153B-75A80C635852}"/>
              </a:ext>
            </a:extLst>
          </p:cNvPr>
          <p:cNvSpPr txBox="1"/>
          <p:nvPr/>
        </p:nvSpPr>
        <p:spPr>
          <a:xfrm>
            <a:off x="0" y="836075"/>
            <a:ext cx="3278909" cy="209288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Sécurité: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Installation d’un miroir de visibilité en bordure de route,</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Vitesse limitée à 30 km/h à l’intérieur du site,</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Portail fermé en dehors des heures d’ouverture.</a:t>
            </a:r>
          </a:p>
        </p:txBody>
      </p:sp>
      <p:pic>
        <p:nvPicPr>
          <p:cNvPr id="10" name="Image 9">
            <a:extLst>
              <a:ext uri="{FF2B5EF4-FFF2-40B4-BE49-F238E27FC236}">
                <a16:creationId xmlns:a16="http://schemas.microsoft.com/office/drawing/2014/main" id="{64C779D6-F604-29E5-F219-60446C965332}"/>
              </a:ext>
            </a:extLst>
          </p:cNvPr>
          <p:cNvPicPr>
            <a:picLocks noChangeAspect="1"/>
          </p:cNvPicPr>
          <p:nvPr/>
        </p:nvPicPr>
        <p:blipFill>
          <a:blip r:embed="rId4">
            <a:extLst>
              <a:ext uri="{28A0092B-C50C-407E-A947-70E740481C1C}">
                <a14:useLocalDpi xmlns:a14="http://schemas.microsoft.com/office/drawing/2010/main" val="0"/>
              </a:ext>
            </a:extLst>
          </a:blip>
          <a:srcRect l="53873"/>
          <a:stretch/>
        </p:blipFill>
        <p:spPr>
          <a:xfrm>
            <a:off x="71051" y="88030"/>
            <a:ext cx="541387" cy="371067"/>
          </a:xfrm>
          <a:prstGeom prst="rect">
            <a:avLst/>
          </a:prstGeom>
        </p:spPr>
      </p:pic>
      <p:sp>
        <p:nvSpPr>
          <p:cNvPr id="11" name="Espace réservé du numéro de diapositive 10">
            <a:extLst>
              <a:ext uri="{FF2B5EF4-FFF2-40B4-BE49-F238E27FC236}">
                <a16:creationId xmlns:a16="http://schemas.microsoft.com/office/drawing/2014/main" id="{880E7EDB-B50A-BA76-043F-D11DE3E171CA}"/>
              </a:ext>
            </a:extLst>
          </p:cNvPr>
          <p:cNvSpPr>
            <a:spLocks noGrp="1"/>
          </p:cNvSpPr>
          <p:nvPr>
            <p:ph type="sldNum" sz="quarter" idx="12"/>
          </p:nvPr>
        </p:nvSpPr>
        <p:spPr/>
        <p:txBody>
          <a:bodyPr/>
          <a:lstStyle/>
          <a:p>
            <a:fld id="{B89029C3-015E-4F01-859F-E20F5DA51342}" type="slidenum">
              <a:rPr lang="fr-FR" smtClean="0"/>
              <a:t>53</a:t>
            </a:fld>
            <a:endParaRPr lang="fr-FR"/>
          </a:p>
        </p:txBody>
      </p:sp>
    </p:spTree>
    <p:extLst>
      <p:ext uri="{BB962C8B-B14F-4D97-AF65-F5344CB8AC3E}">
        <p14:creationId xmlns:p14="http://schemas.microsoft.com/office/powerpoint/2010/main" val="33072850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5B9A9-B56B-CE0E-2D8B-C0BF0A26A6F9}"/>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86EDA05A-0FC1-CAC5-CF7A-35419DE330D1}"/>
              </a:ext>
            </a:extLst>
          </p:cNvPr>
          <p:cNvSpPr txBox="1"/>
          <p:nvPr/>
        </p:nvSpPr>
        <p:spPr>
          <a:xfrm>
            <a:off x="136534" y="2294909"/>
            <a:ext cx="4135369" cy="1477328"/>
          </a:xfrm>
          <a:prstGeom prst="rect">
            <a:avLst/>
          </a:prstGeom>
          <a:noFill/>
          <a:ln>
            <a:solidFill>
              <a:schemeClr val="tx1"/>
            </a:solidFill>
          </a:ln>
        </p:spPr>
        <p:txBody>
          <a:bodyPr wrap="square" rtlCol="0">
            <a:spAutoFit/>
          </a:bodyPr>
          <a:lstStyle/>
          <a:p>
            <a:r>
              <a:rPr lang="fr-FR" dirty="0"/>
              <a:t>Analyse des enjeux </a:t>
            </a:r>
          </a:p>
          <a:p>
            <a:r>
              <a:rPr lang="fr-FR" dirty="0"/>
              <a:t>Ecologie </a:t>
            </a:r>
          </a:p>
          <a:p>
            <a:r>
              <a:rPr lang="fr-FR" dirty="0"/>
              <a:t>Paysage</a:t>
            </a:r>
          </a:p>
          <a:p>
            <a:r>
              <a:rPr lang="fr-FR" dirty="0"/>
              <a:t>Eau ( superficielles et souterraines ) </a:t>
            </a:r>
          </a:p>
          <a:p>
            <a:r>
              <a:rPr lang="fr-FR" dirty="0"/>
              <a:t>Commodités du voisinage ( bruit air trafic)</a:t>
            </a:r>
          </a:p>
        </p:txBody>
      </p:sp>
      <p:sp>
        <p:nvSpPr>
          <p:cNvPr id="9" name="ZoneTexte 8">
            <a:extLst>
              <a:ext uri="{FF2B5EF4-FFF2-40B4-BE49-F238E27FC236}">
                <a16:creationId xmlns:a16="http://schemas.microsoft.com/office/drawing/2014/main" id="{49CCA958-980E-9C24-F418-D7A3CB569E8C}"/>
              </a:ext>
            </a:extLst>
          </p:cNvPr>
          <p:cNvSpPr txBox="1"/>
          <p:nvPr/>
        </p:nvSpPr>
        <p:spPr>
          <a:xfrm>
            <a:off x="160673" y="4295837"/>
            <a:ext cx="2043545" cy="923330"/>
          </a:xfrm>
          <a:prstGeom prst="rect">
            <a:avLst/>
          </a:prstGeom>
          <a:solidFill>
            <a:schemeClr val="accent6"/>
          </a:solidFill>
          <a:ln>
            <a:solidFill>
              <a:schemeClr val="tx1"/>
            </a:solidFill>
          </a:ln>
        </p:spPr>
        <p:txBody>
          <a:bodyPr wrap="square" rtlCol="0">
            <a:spAutoFit/>
          </a:bodyPr>
          <a:lstStyle/>
          <a:p>
            <a:r>
              <a:rPr lang="fr-FR" dirty="0"/>
              <a:t>Etude du gisement </a:t>
            </a:r>
          </a:p>
          <a:p>
            <a:r>
              <a:rPr lang="fr-FR" dirty="0"/>
              <a:t>Géologie </a:t>
            </a:r>
          </a:p>
          <a:p>
            <a:r>
              <a:rPr lang="fr-FR" dirty="0"/>
              <a:t>Stabilité</a:t>
            </a:r>
          </a:p>
        </p:txBody>
      </p:sp>
      <p:sp>
        <p:nvSpPr>
          <p:cNvPr id="12" name="ZoneTexte 11">
            <a:extLst>
              <a:ext uri="{FF2B5EF4-FFF2-40B4-BE49-F238E27FC236}">
                <a16:creationId xmlns:a16="http://schemas.microsoft.com/office/drawing/2014/main" id="{C94DEEB6-D821-7D0E-41E2-CBE4FF68779C}"/>
              </a:ext>
            </a:extLst>
          </p:cNvPr>
          <p:cNvSpPr txBox="1"/>
          <p:nvPr/>
        </p:nvSpPr>
        <p:spPr>
          <a:xfrm>
            <a:off x="5877880" y="2198378"/>
            <a:ext cx="2432005" cy="1754326"/>
          </a:xfrm>
          <a:prstGeom prst="rect">
            <a:avLst/>
          </a:prstGeom>
          <a:solidFill>
            <a:schemeClr val="accent6"/>
          </a:solidFill>
          <a:ln>
            <a:solidFill>
              <a:schemeClr val="tx1"/>
            </a:solidFill>
          </a:ln>
        </p:spPr>
        <p:txBody>
          <a:bodyPr wrap="square" rtlCol="0">
            <a:spAutoFit/>
          </a:bodyPr>
          <a:lstStyle/>
          <a:p>
            <a:r>
              <a:rPr lang="fr-FR" dirty="0"/>
              <a:t>Définition du projet : </a:t>
            </a:r>
          </a:p>
          <a:p>
            <a:r>
              <a:rPr lang="fr-FR" dirty="0"/>
              <a:t>Production </a:t>
            </a:r>
          </a:p>
          <a:p>
            <a:r>
              <a:rPr lang="fr-FR" dirty="0"/>
              <a:t>Durée</a:t>
            </a:r>
          </a:p>
          <a:p>
            <a:r>
              <a:rPr lang="fr-FR" dirty="0"/>
              <a:t>Méthode d’exploitation</a:t>
            </a:r>
          </a:p>
          <a:p>
            <a:r>
              <a:rPr lang="fr-FR" dirty="0"/>
              <a:t>Phasage </a:t>
            </a:r>
          </a:p>
          <a:p>
            <a:r>
              <a:rPr lang="fr-FR" dirty="0"/>
              <a:t>Remise en état </a:t>
            </a:r>
          </a:p>
        </p:txBody>
      </p:sp>
      <p:sp>
        <p:nvSpPr>
          <p:cNvPr id="13" name="ZoneTexte 12">
            <a:extLst>
              <a:ext uri="{FF2B5EF4-FFF2-40B4-BE49-F238E27FC236}">
                <a16:creationId xmlns:a16="http://schemas.microsoft.com/office/drawing/2014/main" id="{CB013104-655F-534A-C4BB-E8683065AD55}"/>
              </a:ext>
            </a:extLst>
          </p:cNvPr>
          <p:cNvSpPr txBox="1"/>
          <p:nvPr/>
        </p:nvSpPr>
        <p:spPr>
          <a:xfrm>
            <a:off x="136534" y="912543"/>
            <a:ext cx="2995352" cy="646331"/>
          </a:xfrm>
          <a:prstGeom prst="rect">
            <a:avLst/>
          </a:prstGeom>
          <a:noFill/>
          <a:ln>
            <a:solidFill>
              <a:schemeClr val="tx1"/>
            </a:solidFill>
          </a:ln>
        </p:spPr>
        <p:txBody>
          <a:bodyPr wrap="square" rtlCol="0">
            <a:spAutoFit/>
          </a:bodyPr>
          <a:lstStyle/>
          <a:p>
            <a:r>
              <a:rPr lang="fr-FR" dirty="0"/>
              <a:t>Besoins de la clientèle CADAC</a:t>
            </a:r>
          </a:p>
          <a:p>
            <a:r>
              <a:rPr lang="fr-FR" dirty="0"/>
              <a:t>Zone de chalandise  </a:t>
            </a:r>
          </a:p>
        </p:txBody>
      </p:sp>
      <p:sp>
        <p:nvSpPr>
          <p:cNvPr id="15" name="ZoneTexte 14">
            <a:extLst>
              <a:ext uri="{FF2B5EF4-FFF2-40B4-BE49-F238E27FC236}">
                <a16:creationId xmlns:a16="http://schemas.microsoft.com/office/drawing/2014/main" id="{1387C6E6-CE16-D4F2-BFB8-3E3248A6AE49}"/>
              </a:ext>
            </a:extLst>
          </p:cNvPr>
          <p:cNvSpPr txBox="1"/>
          <p:nvPr/>
        </p:nvSpPr>
        <p:spPr>
          <a:xfrm>
            <a:off x="3901830" y="75804"/>
            <a:ext cx="8632093" cy="369332"/>
          </a:xfrm>
          <a:prstGeom prst="rect">
            <a:avLst/>
          </a:prstGeom>
          <a:noFill/>
        </p:spPr>
        <p:txBody>
          <a:bodyPr wrap="square" rtlCol="0">
            <a:spAutoFit/>
          </a:bodyPr>
          <a:lstStyle/>
          <a:p>
            <a:r>
              <a:rPr lang="fr-FR" b="1" u="sng" dirty="0"/>
              <a:t>Réflexion sur le projet de développement du site </a:t>
            </a:r>
          </a:p>
        </p:txBody>
      </p:sp>
      <p:sp>
        <p:nvSpPr>
          <p:cNvPr id="16" name="ZoneTexte 15">
            <a:extLst>
              <a:ext uri="{FF2B5EF4-FFF2-40B4-BE49-F238E27FC236}">
                <a16:creationId xmlns:a16="http://schemas.microsoft.com/office/drawing/2014/main" id="{5B6E7653-D205-F24B-613D-01EC2E96A4A1}"/>
              </a:ext>
            </a:extLst>
          </p:cNvPr>
          <p:cNvSpPr txBox="1"/>
          <p:nvPr/>
        </p:nvSpPr>
        <p:spPr>
          <a:xfrm>
            <a:off x="9617331" y="2571908"/>
            <a:ext cx="2553676" cy="923330"/>
          </a:xfrm>
          <a:prstGeom prst="rect">
            <a:avLst/>
          </a:prstGeom>
          <a:noFill/>
          <a:ln>
            <a:solidFill>
              <a:schemeClr val="tx1"/>
            </a:solidFill>
          </a:ln>
        </p:spPr>
        <p:txBody>
          <a:bodyPr wrap="square" rtlCol="0">
            <a:spAutoFit/>
          </a:bodyPr>
          <a:lstStyle/>
          <a:p>
            <a:r>
              <a:rPr lang="fr-FR" dirty="0"/>
              <a:t>Autorisation préfectorale</a:t>
            </a:r>
          </a:p>
          <a:p>
            <a:r>
              <a:rPr lang="fr-FR" dirty="0"/>
              <a:t>Au titre ICPE </a:t>
            </a:r>
          </a:p>
          <a:p>
            <a:r>
              <a:rPr lang="fr-FR" dirty="0"/>
              <a:t>Loi  Industrie Verte</a:t>
            </a:r>
          </a:p>
        </p:txBody>
      </p:sp>
      <p:pic>
        <p:nvPicPr>
          <p:cNvPr id="18" name="Image 17">
            <a:extLst>
              <a:ext uri="{FF2B5EF4-FFF2-40B4-BE49-F238E27FC236}">
                <a16:creationId xmlns:a16="http://schemas.microsoft.com/office/drawing/2014/main" id="{E6E33C1B-888E-EE45-0905-CA44DF899324}"/>
              </a:ext>
            </a:extLst>
          </p:cNvPr>
          <p:cNvPicPr>
            <a:picLocks noChangeAspect="1"/>
          </p:cNvPicPr>
          <p:nvPr/>
        </p:nvPicPr>
        <p:blipFill>
          <a:blip r:embed="rId3">
            <a:extLst>
              <a:ext uri="{28A0092B-C50C-407E-A947-70E740481C1C}">
                <a14:useLocalDpi xmlns:a14="http://schemas.microsoft.com/office/drawing/2010/main" val="0"/>
              </a:ext>
            </a:extLst>
          </a:blip>
          <a:srcRect l="53873"/>
          <a:stretch/>
        </p:blipFill>
        <p:spPr>
          <a:xfrm>
            <a:off x="71051" y="88030"/>
            <a:ext cx="541387" cy="371067"/>
          </a:xfrm>
          <a:prstGeom prst="rect">
            <a:avLst/>
          </a:prstGeom>
        </p:spPr>
      </p:pic>
      <p:sp>
        <p:nvSpPr>
          <p:cNvPr id="19" name="Flèche : droite 18">
            <a:extLst>
              <a:ext uri="{FF2B5EF4-FFF2-40B4-BE49-F238E27FC236}">
                <a16:creationId xmlns:a16="http://schemas.microsoft.com/office/drawing/2014/main" id="{F463AC7A-30DF-6CC2-28F5-7DD815BF7B51}"/>
              </a:ext>
            </a:extLst>
          </p:cNvPr>
          <p:cNvSpPr/>
          <p:nvPr/>
        </p:nvSpPr>
        <p:spPr>
          <a:xfrm rot="1302907">
            <a:off x="3256666" y="1550723"/>
            <a:ext cx="2663530" cy="28213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Flèche : droite 19">
            <a:extLst>
              <a:ext uri="{FF2B5EF4-FFF2-40B4-BE49-F238E27FC236}">
                <a16:creationId xmlns:a16="http://schemas.microsoft.com/office/drawing/2014/main" id="{C97195BE-38E9-1EBF-5DDB-AF9BBEEF1610}"/>
              </a:ext>
            </a:extLst>
          </p:cNvPr>
          <p:cNvSpPr/>
          <p:nvPr/>
        </p:nvSpPr>
        <p:spPr>
          <a:xfrm>
            <a:off x="4418034" y="2852014"/>
            <a:ext cx="1313714" cy="28213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Flèche : droite 22">
            <a:extLst>
              <a:ext uri="{FF2B5EF4-FFF2-40B4-BE49-F238E27FC236}">
                <a16:creationId xmlns:a16="http://schemas.microsoft.com/office/drawing/2014/main" id="{89516BEC-BCA9-A7C7-64AD-7021AD3D20B9}"/>
              </a:ext>
            </a:extLst>
          </p:cNvPr>
          <p:cNvSpPr/>
          <p:nvPr/>
        </p:nvSpPr>
        <p:spPr>
          <a:xfrm rot="20538153">
            <a:off x="2261771" y="4318166"/>
            <a:ext cx="3635673" cy="28213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Flèche : droite 23">
            <a:extLst>
              <a:ext uri="{FF2B5EF4-FFF2-40B4-BE49-F238E27FC236}">
                <a16:creationId xmlns:a16="http://schemas.microsoft.com/office/drawing/2014/main" id="{6D7E9574-EBE2-C112-B34D-975F813CE4AE}"/>
              </a:ext>
            </a:extLst>
          </p:cNvPr>
          <p:cNvSpPr/>
          <p:nvPr/>
        </p:nvSpPr>
        <p:spPr>
          <a:xfrm>
            <a:off x="8525164" y="2867316"/>
            <a:ext cx="1006426" cy="28213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space réservé du numéro de diapositive 24">
            <a:extLst>
              <a:ext uri="{FF2B5EF4-FFF2-40B4-BE49-F238E27FC236}">
                <a16:creationId xmlns:a16="http://schemas.microsoft.com/office/drawing/2014/main" id="{8EA438BE-F2AC-46F7-8BFC-B225975EB2C5}"/>
              </a:ext>
            </a:extLst>
          </p:cNvPr>
          <p:cNvSpPr>
            <a:spLocks noGrp="1"/>
          </p:cNvSpPr>
          <p:nvPr>
            <p:ph type="sldNum" sz="quarter" idx="12"/>
          </p:nvPr>
        </p:nvSpPr>
        <p:spPr/>
        <p:txBody>
          <a:bodyPr/>
          <a:lstStyle/>
          <a:p>
            <a:fld id="{B89029C3-015E-4F01-859F-E20F5DA51342}" type="slidenum">
              <a:rPr lang="fr-FR" smtClean="0"/>
              <a:t>54</a:t>
            </a:fld>
            <a:endParaRPr lang="fr-FR"/>
          </a:p>
        </p:txBody>
      </p:sp>
    </p:spTree>
    <p:extLst>
      <p:ext uri="{BB962C8B-B14F-4D97-AF65-F5344CB8AC3E}">
        <p14:creationId xmlns:p14="http://schemas.microsoft.com/office/powerpoint/2010/main" val="38528883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2E3FC60-C8A4-BBA6-88AC-6C47EE821B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77701" y="-71581"/>
            <a:ext cx="8809498" cy="5850019"/>
          </a:xfrm>
          <a:prstGeom prst="rect">
            <a:avLst/>
          </a:prstGeom>
          <a:noFill/>
          <a:ln>
            <a:noFill/>
          </a:ln>
        </p:spPr>
      </p:pic>
      <p:sp>
        <p:nvSpPr>
          <p:cNvPr id="2" name="ZoneTexte 1">
            <a:extLst>
              <a:ext uri="{FF2B5EF4-FFF2-40B4-BE49-F238E27FC236}">
                <a16:creationId xmlns:a16="http://schemas.microsoft.com/office/drawing/2014/main" id="{0B1A7B70-194D-8774-C8E6-36BBA2B214DA}"/>
              </a:ext>
            </a:extLst>
          </p:cNvPr>
          <p:cNvSpPr txBox="1"/>
          <p:nvPr/>
        </p:nvSpPr>
        <p:spPr>
          <a:xfrm>
            <a:off x="4004498" y="0"/>
            <a:ext cx="5937913" cy="369332"/>
          </a:xfrm>
          <a:prstGeom prst="rect">
            <a:avLst/>
          </a:prstGeom>
          <a:noFill/>
        </p:spPr>
        <p:txBody>
          <a:bodyPr wrap="square" rtlCol="0">
            <a:spAutoFit/>
          </a:bodyPr>
          <a:lstStyle/>
          <a:p>
            <a:r>
              <a:rPr lang="fr-FR" b="1" u="sng" dirty="0"/>
              <a:t>Contexte géologique du site </a:t>
            </a:r>
          </a:p>
        </p:txBody>
      </p:sp>
      <p:sp>
        <p:nvSpPr>
          <p:cNvPr id="5" name="ZoneTexte 4">
            <a:extLst>
              <a:ext uri="{FF2B5EF4-FFF2-40B4-BE49-F238E27FC236}">
                <a16:creationId xmlns:a16="http://schemas.microsoft.com/office/drawing/2014/main" id="{51311E31-E60F-6E39-D647-30F576F27FA0}"/>
              </a:ext>
            </a:extLst>
          </p:cNvPr>
          <p:cNvSpPr txBox="1"/>
          <p:nvPr/>
        </p:nvSpPr>
        <p:spPr>
          <a:xfrm>
            <a:off x="-68739" y="1320800"/>
            <a:ext cx="3160829" cy="4647426"/>
          </a:xfrm>
          <a:prstGeom prst="rect">
            <a:avLst/>
          </a:prstGeom>
          <a:noFill/>
        </p:spPr>
        <p:txBody>
          <a:bodyPr wrap="square" rtlCol="0">
            <a:spAutoFit/>
          </a:bodyPr>
          <a:lstStyle/>
          <a:p>
            <a:pPr marL="285750" indent="-285750">
              <a:buFont typeface="Wingdings" panose="05000000000000000000" pitchFamily="2" charset="2"/>
              <a:buChar char="q"/>
            </a:pPr>
            <a:r>
              <a:rPr lang="fr-FR" b="1" dirty="0"/>
              <a:t>Le gisement : </a:t>
            </a:r>
            <a:r>
              <a:rPr lang="fr-FR" dirty="0"/>
              <a:t>Calcaires et marnes de l’Oligocène supérieur (noté g2).</a:t>
            </a:r>
          </a:p>
          <a:p>
            <a:pPr marL="285750" indent="-285750">
              <a:buFont typeface="Wingdings" panose="05000000000000000000" pitchFamily="2" charset="2"/>
              <a:buChar char="q"/>
            </a:pPr>
            <a:endParaRPr lang="fr-FR" dirty="0"/>
          </a:p>
          <a:p>
            <a:pPr marL="285750" indent="-285750">
              <a:buFont typeface="Wingdings" panose="05000000000000000000" pitchFamily="2" charset="2"/>
              <a:buChar char="q"/>
            </a:pPr>
            <a:r>
              <a:rPr lang="fr-FR" b="1" dirty="0"/>
              <a:t>Qualité : </a:t>
            </a:r>
            <a:r>
              <a:rPr lang="fr-FR" dirty="0"/>
              <a:t>Roche riche en carbonate, idéale pour les amendements agricoles (correction de l’acidité des sols).</a:t>
            </a:r>
          </a:p>
          <a:p>
            <a:endParaRPr lang="fr-FR" dirty="0"/>
          </a:p>
          <a:p>
            <a:pPr marL="285750" indent="-285750">
              <a:buFont typeface="Wingdings" panose="05000000000000000000" pitchFamily="2" charset="2"/>
              <a:buChar char="q"/>
            </a:pPr>
            <a:r>
              <a:rPr lang="fr-FR" b="1" dirty="0"/>
              <a:t>Contrainte géologique </a:t>
            </a:r>
            <a:r>
              <a:rPr lang="fr-FR" dirty="0"/>
              <a:t>: Un gisement « en sandwich »</a:t>
            </a:r>
          </a:p>
          <a:p>
            <a:pPr marL="742950" lvl="1" indent="-285750">
              <a:buFont typeface="Wingdings" panose="05000000000000000000" pitchFamily="2" charset="2"/>
              <a:buChar char="ü"/>
            </a:pPr>
            <a:r>
              <a:rPr lang="fr-FR" sz="1600" dirty="0"/>
              <a:t>A l’Est (en dessus): Brèches volcaniques inutilisables.</a:t>
            </a:r>
          </a:p>
          <a:p>
            <a:pPr marL="742950" lvl="1" indent="-285750">
              <a:buFont typeface="Wingdings" panose="05000000000000000000" pitchFamily="2" charset="2"/>
              <a:buChar char="ü"/>
            </a:pPr>
            <a:r>
              <a:rPr lang="fr-FR" sz="1600" dirty="0"/>
              <a:t>A l’Ouest (en dessous) : sables et argiles instables.</a:t>
            </a:r>
          </a:p>
        </p:txBody>
      </p:sp>
      <p:pic>
        <p:nvPicPr>
          <p:cNvPr id="6" name="Image 5">
            <a:extLst>
              <a:ext uri="{FF2B5EF4-FFF2-40B4-BE49-F238E27FC236}">
                <a16:creationId xmlns:a16="http://schemas.microsoft.com/office/drawing/2014/main" id="{1A6A0687-094F-F368-B2E6-C1F598F183DB}"/>
              </a:ext>
            </a:extLst>
          </p:cNvPr>
          <p:cNvPicPr>
            <a:picLocks noChangeAspect="1"/>
          </p:cNvPicPr>
          <p:nvPr/>
        </p:nvPicPr>
        <p:blipFill>
          <a:blip r:embed="rId4"/>
          <a:stretch>
            <a:fillRect/>
          </a:stretch>
        </p:blipFill>
        <p:spPr>
          <a:xfrm>
            <a:off x="7171734" y="4642876"/>
            <a:ext cx="3228412" cy="2074889"/>
          </a:xfrm>
          <a:prstGeom prst="rect">
            <a:avLst/>
          </a:prstGeom>
          <a:ln>
            <a:solidFill>
              <a:schemeClr val="tx1"/>
            </a:solidFill>
          </a:ln>
        </p:spPr>
      </p:pic>
      <p:pic>
        <p:nvPicPr>
          <p:cNvPr id="3" name="Image 2">
            <a:extLst>
              <a:ext uri="{FF2B5EF4-FFF2-40B4-BE49-F238E27FC236}">
                <a16:creationId xmlns:a16="http://schemas.microsoft.com/office/drawing/2014/main" id="{2529B0DD-D892-D1E0-659E-ECC31401DE0D}"/>
              </a:ext>
            </a:extLst>
          </p:cNvPr>
          <p:cNvPicPr>
            <a:picLocks noChangeAspect="1"/>
          </p:cNvPicPr>
          <p:nvPr/>
        </p:nvPicPr>
        <p:blipFill>
          <a:blip r:embed="rId5">
            <a:extLst>
              <a:ext uri="{28A0092B-C50C-407E-A947-70E740481C1C}">
                <a14:useLocalDpi xmlns:a14="http://schemas.microsoft.com/office/drawing/2010/main" val="0"/>
              </a:ext>
            </a:extLst>
          </a:blip>
          <a:srcRect l="53873"/>
          <a:stretch/>
        </p:blipFill>
        <p:spPr>
          <a:xfrm>
            <a:off x="71051" y="88030"/>
            <a:ext cx="541387" cy="371067"/>
          </a:xfrm>
          <a:prstGeom prst="rect">
            <a:avLst/>
          </a:prstGeom>
        </p:spPr>
      </p:pic>
      <p:sp>
        <p:nvSpPr>
          <p:cNvPr id="9" name="Espace réservé du numéro de diapositive 8">
            <a:extLst>
              <a:ext uri="{FF2B5EF4-FFF2-40B4-BE49-F238E27FC236}">
                <a16:creationId xmlns:a16="http://schemas.microsoft.com/office/drawing/2014/main" id="{898DC623-FA78-C642-29C9-2A336AD27B67}"/>
              </a:ext>
            </a:extLst>
          </p:cNvPr>
          <p:cNvSpPr>
            <a:spLocks noGrp="1"/>
          </p:cNvSpPr>
          <p:nvPr>
            <p:ph type="sldNum" sz="quarter" idx="12"/>
          </p:nvPr>
        </p:nvSpPr>
        <p:spPr/>
        <p:txBody>
          <a:bodyPr/>
          <a:lstStyle/>
          <a:p>
            <a:fld id="{B89029C3-015E-4F01-859F-E20F5DA51342}" type="slidenum">
              <a:rPr lang="fr-FR" smtClean="0"/>
              <a:t>55</a:t>
            </a:fld>
            <a:endParaRPr lang="fr-FR"/>
          </a:p>
        </p:txBody>
      </p:sp>
    </p:spTree>
    <p:extLst>
      <p:ext uri="{BB962C8B-B14F-4D97-AF65-F5344CB8AC3E}">
        <p14:creationId xmlns:p14="http://schemas.microsoft.com/office/powerpoint/2010/main" val="6937219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46900C-6042-33D6-A686-14156FA344AC}"/>
              </a:ext>
            </a:extLst>
          </p:cNvPr>
          <p:cNvSpPr/>
          <p:nvPr/>
        </p:nvSpPr>
        <p:spPr>
          <a:xfrm>
            <a:off x="0" y="935932"/>
            <a:ext cx="3524249" cy="5181089"/>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91433F1F-5D1D-B6CE-53C4-E2AB888E643A}"/>
              </a:ext>
            </a:extLst>
          </p:cNvPr>
          <p:cNvSpPr txBox="1"/>
          <p:nvPr/>
        </p:nvSpPr>
        <p:spPr>
          <a:xfrm>
            <a:off x="3953606" y="76327"/>
            <a:ext cx="7086600" cy="369332"/>
          </a:xfrm>
          <a:prstGeom prst="rect">
            <a:avLst/>
          </a:prstGeom>
          <a:noFill/>
        </p:spPr>
        <p:txBody>
          <a:bodyPr wrap="square" rtlCol="0">
            <a:spAutoFit/>
          </a:bodyPr>
          <a:lstStyle/>
          <a:p>
            <a:r>
              <a:rPr lang="fr-FR" b="1" u="sng" dirty="0"/>
              <a:t>Enjeux géologiques : stabilité de la nouvelle fosse par rapport au versant  </a:t>
            </a:r>
          </a:p>
        </p:txBody>
      </p:sp>
      <p:sp>
        <p:nvSpPr>
          <p:cNvPr id="5" name="ZoneTexte 4">
            <a:extLst>
              <a:ext uri="{FF2B5EF4-FFF2-40B4-BE49-F238E27FC236}">
                <a16:creationId xmlns:a16="http://schemas.microsoft.com/office/drawing/2014/main" id="{FCF0BB6B-25A6-237D-7817-AD00781C622A}"/>
              </a:ext>
            </a:extLst>
          </p:cNvPr>
          <p:cNvSpPr txBox="1"/>
          <p:nvPr/>
        </p:nvSpPr>
        <p:spPr>
          <a:xfrm>
            <a:off x="292966" y="935932"/>
            <a:ext cx="2724150" cy="2031325"/>
          </a:xfrm>
          <a:prstGeom prst="rect">
            <a:avLst/>
          </a:prstGeom>
          <a:noFill/>
        </p:spPr>
        <p:txBody>
          <a:bodyPr wrap="square" rtlCol="0">
            <a:spAutoFit/>
          </a:bodyPr>
          <a:lstStyle/>
          <a:p>
            <a:r>
              <a:rPr lang="fr-FR" dirty="0">
                <a:solidFill>
                  <a:schemeClr val="bg1"/>
                </a:solidFill>
              </a:rPr>
              <a:t>Dans le cadre du phasage du projet, une étude géotechnique a été menée en  2025 par le bureau d’étude GEONOVA TRACES pour vérifier la stabilité des fronts </a:t>
            </a:r>
          </a:p>
        </p:txBody>
      </p:sp>
      <p:sp>
        <p:nvSpPr>
          <p:cNvPr id="6" name="ZoneTexte 5">
            <a:extLst>
              <a:ext uri="{FF2B5EF4-FFF2-40B4-BE49-F238E27FC236}">
                <a16:creationId xmlns:a16="http://schemas.microsoft.com/office/drawing/2014/main" id="{B4A84605-3F41-FD77-F6DD-92EC3C1A03A9}"/>
              </a:ext>
            </a:extLst>
          </p:cNvPr>
          <p:cNvSpPr txBox="1"/>
          <p:nvPr/>
        </p:nvSpPr>
        <p:spPr>
          <a:xfrm>
            <a:off x="228311" y="3250647"/>
            <a:ext cx="3253798" cy="2585323"/>
          </a:xfrm>
          <a:prstGeom prst="rect">
            <a:avLst/>
          </a:prstGeom>
          <a:noFill/>
        </p:spPr>
        <p:txBody>
          <a:bodyPr wrap="square" rtlCol="0">
            <a:spAutoFit/>
          </a:bodyPr>
          <a:lstStyle/>
          <a:p>
            <a:r>
              <a:rPr lang="fr-FR" dirty="0">
                <a:solidFill>
                  <a:schemeClr val="bg1"/>
                </a:solidFill>
              </a:rPr>
              <a:t>Les résultats de l’étude montrent que la création de fronts de </a:t>
            </a:r>
          </a:p>
          <a:p>
            <a:r>
              <a:rPr lang="fr-FR" dirty="0">
                <a:solidFill>
                  <a:schemeClr val="bg1"/>
                </a:solidFill>
              </a:rPr>
              <a:t>10 m et de 4 m, pentés à 60° et séparés par des banquettes de </a:t>
            </a:r>
          </a:p>
          <a:p>
            <a:r>
              <a:rPr lang="fr-FR" dirty="0">
                <a:solidFill>
                  <a:schemeClr val="bg1"/>
                </a:solidFill>
              </a:rPr>
              <a:t>4 m conserve la stabilité du versant. </a:t>
            </a:r>
          </a:p>
          <a:p>
            <a:endParaRPr lang="fr-FR" dirty="0">
              <a:solidFill>
                <a:schemeClr val="bg1"/>
              </a:solidFill>
            </a:endParaRPr>
          </a:p>
          <a:p>
            <a:r>
              <a:rPr lang="fr-FR" dirty="0">
                <a:solidFill>
                  <a:schemeClr val="bg1"/>
                </a:solidFill>
              </a:rPr>
              <a:t>La pente intégratrice de stabilité est de 49,16°. </a:t>
            </a:r>
          </a:p>
        </p:txBody>
      </p:sp>
      <p:pic>
        <p:nvPicPr>
          <p:cNvPr id="8" name="Image 7">
            <a:extLst>
              <a:ext uri="{FF2B5EF4-FFF2-40B4-BE49-F238E27FC236}">
                <a16:creationId xmlns:a16="http://schemas.microsoft.com/office/drawing/2014/main" id="{66BE821C-A12C-80E6-4404-F56369FC9E22}"/>
              </a:ext>
            </a:extLst>
          </p:cNvPr>
          <p:cNvPicPr>
            <a:picLocks noChangeAspect="1"/>
          </p:cNvPicPr>
          <p:nvPr/>
        </p:nvPicPr>
        <p:blipFill>
          <a:blip r:embed="rId2"/>
          <a:stretch>
            <a:fillRect/>
          </a:stretch>
        </p:blipFill>
        <p:spPr>
          <a:xfrm>
            <a:off x="3620769" y="935932"/>
            <a:ext cx="8447406" cy="4573701"/>
          </a:xfrm>
          <a:prstGeom prst="rect">
            <a:avLst/>
          </a:prstGeom>
        </p:spPr>
      </p:pic>
      <p:pic>
        <p:nvPicPr>
          <p:cNvPr id="10" name="Image 9">
            <a:extLst>
              <a:ext uri="{FF2B5EF4-FFF2-40B4-BE49-F238E27FC236}">
                <a16:creationId xmlns:a16="http://schemas.microsoft.com/office/drawing/2014/main" id="{2CC6E53C-1BD1-929C-E413-8B69F354C146}"/>
              </a:ext>
            </a:extLst>
          </p:cNvPr>
          <p:cNvPicPr>
            <a:picLocks noChangeAspect="1"/>
          </p:cNvPicPr>
          <p:nvPr/>
        </p:nvPicPr>
        <p:blipFill>
          <a:blip r:embed="rId3"/>
          <a:stretch>
            <a:fillRect/>
          </a:stretch>
        </p:blipFill>
        <p:spPr>
          <a:xfrm>
            <a:off x="7171733" y="4452744"/>
            <a:ext cx="3524249" cy="2265022"/>
          </a:xfrm>
          <a:prstGeom prst="rect">
            <a:avLst/>
          </a:prstGeom>
          <a:ln>
            <a:solidFill>
              <a:schemeClr val="tx1"/>
            </a:solidFill>
          </a:ln>
        </p:spPr>
      </p:pic>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id="{167EAA18-0150-9872-A655-2A2ABA53819C}"/>
                  </a:ext>
                </a:extLst>
              </p14:cNvPr>
              <p14:cNvContentPartPr/>
              <p14:nvPr/>
            </p14:nvContentPartPr>
            <p14:xfrm>
              <a:off x="8391210" y="4686180"/>
              <a:ext cx="228960" cy="720"/>
            </p14:xfrm>
          </p:contentPart>
        </mc:Choice>
        <mc:Fallback xmlns="">
          <p:pic>
            <p:nvPicPr>
              <p:cNvPr id="12" name="Encre 11">
                <a:extLst>
                  <a:ext uri="{FF2B5EF4-FFF2-40B4-BE49-F238E27FC236}">
                    <a16:creationId xmlns:a16="http://schemas.microsoft.com/office/drawing/2014/main" id="{167EAA18-0150-9872-A655-2A2ABA53819C}"/>
                  </a:ext>
                </a:extLst>
              </p:cNvPr>
              <p:cNvPicPr/>
              <p:nvPr/>
            </p:nvPicPr>
            <p:blipFill>
              <a:blip r:embed="rId6"/>
              <a:stretch>
                <a:fillRect/>
              </a:stretch>
            </p:blipFill>
            <p:spPr>
              <a:xfrm>
                <a:off x="8328210" y="4560180"/>
                <a:ext cx="354600" cy="252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 name="Encre 13">
                <a:extLst>
                  <a:ext uri="{FF2B5EF4-FFF2-40B4-BE49-F238E27FC236}">
                    <a16:creationId xmlns:a16="http://schemas.microsoft.com/office/drawing/2014/main" id="{F6DBC378-AFCC-4337-A7D7-F0F4421A7FC1}"/>
                  </a:ext>
                </a:extLst>
              </p14:cNvPr>
              <p14:cNvContentPartPr/>
              <p14:nvPr/>
            </p14:nvContentPartPr>
            <p14:xfrm>
              <a:off x="8625931" y="4657913"/>
              <a:ext cx="1124998" cy="50774"/>
            </p14:xfrm>
          </p:contentPart>
        </mc:Choice>
        <mc:Fallback xmlns="">
          <p:pic>
            <p:nvPicPr>
              <p:cNvPr id="14" name="Encre 13">
                <a:extLst>
                  <a:ext uri="{FF2B5EF4-FFF2-40B4-BE49-F238E27FC236}">
                    <a16:creationId xmlns:a16="http://schemas.microsoft.com/office/drawing/2014/main" id="{F6DBC378-AFCC-4337-A7D7-F0F4421A7FC1}"/>
                  </a:ext>
                </a:extLst>
              </p:cNvPr>
              <p:cNvPicPr/>
              <p:nvPr/>
            </p:nvPicPr>
            <p:blipFill>
              <a:blip r:embed="rId8"/>
              <a:stretch>
                <a:fillRect/>
              </a:stretch>
            </p:blipFill>
            <p:spPr>
              <a:xfrm>
                <a:off x="8562931" y="4594896"/>
                <a:ext cx="1250638" cy="176449"/>
              </a:xfrm>
              <a:prstGeom prst="rect">
                <a:avLst/>
              </a:prstGeom>
            </p:spPr>
          </p:pic>
        </mc:Fallback>
      </mc:AlternateContent>
      <p:pic>
        <p:nvPicPr>
          <p:cNvPr id="2" name="Image 1">
            <a:extLst>
              <a:ext uri="{FF2B5EF4-FFF2-40B4-BE49-F238E27FC236}">
                <a16:creationId xmlns:a16="http://schemas.microsoft.com/office/drawing/2014/main" id="{E4E48B61-AF0E-81EC-832D-F4C2B778A718}"/>
              </a:ext>
            </a:extLst>
          </p:cNvPr>
          <p:cNvPicPr>
            <a:picLocks noChangeAspect="1"/>
          </p:cNvPicPr>
          <p:nvPr/>
        </p:nvPicPr>
        <p:blipFill>
          <a:blip r:embed="rId9">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sp>
        <p:nvSpPr>
          <p:cNvPr id="11" name="Espace réservé du numéro de diapositive 10">
            <a:extLst>
              <a:ext uri="{FF2B5EF4-FFF2-40B4-BE49-F238E27FC236}">
                <a16:creationId xmlns:a16="http://schemas.microsoft.com/office/drawing/2014/main" id="{A8873DB1-8DC2-CEDC-A883-02AC79356917}"/>
              </a:ext>
            </a:extLst>
          </p:cNvPr>
          <p:cNvSpPr>
            <a:spLocks noGrp="1"/>
          </p:cNvSpPr>
          <p:nvPr>
            <p:ph type="sldNum" sz="quarter" idx="12"/>
          </p:nvPr>
        </p:nvSpPr>
        <p:spPr/>
        <p:txBody>
          <a:bodyPr/>
          <a:lstStyle/>
          <a:p>
            <a:fld id="{B89029C3-015E-4F01-859F-E20F5DA51342}" type="slidenum">
              <a:rPr lang="fr-FR" smtClean="0"/>
              <a:t>56</a:t>
            </a:fld>
            <a:endParaRPr lang="fr-FR"/>
          </a:p>
        </p:txBody>
      </p:sp>
    </p:spTree>
    <p:extLst>
      <p:ext uri="{BB962C8B-B14F-4D97-AF65-F5344CB8AC3E}">
        <p14:creationId xmlns:p14="http://schemas.microsoft.com/office/powerpoint/2010/main" val="3098837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C814B59-07FE-0D34-5E38-895E2816713F}"/>
              </a:ext>
            </a:extLst>
          </p:cNvPr>
          <p:cNvPicPr>
            <a:picLocks noChangeAspect="1"/>
          </p:cNvPicPr>
          <p:nvPr/>
        </p:nvPicPr>
        <p:blipFill>
          <a:blip r:embed="rId2"/>
          <a:stretch>
            <a:fillRect/>
          </a:stretch>
        </p:blipFill>
        <p:spPr>
          <a:xfrm>
            <a:off x="83128" y="2434962"/>
            <a:ext cx="4064342" cy="3976337"/>
          </a:xfrm>
          <a:prstGeom prst="rect">
            <a:avLst/>
          </a:prstGeom>
        </p:spPr>
      </p:pic>
      <p:sp>
        <p:nvSpPr>
          <p:cNvPr id="4" name="ZoneTexte 3">
            <a:extLst>
              <a:ext uri="{FF2B5EF4-FFF2-40B4-BE49-F238E27FC236}">
                <a16:creationId xmlns:a16="http://schemas.microsoft.com/office/drawing/2014/main" id="{EFF00732-6E29-A375-AB0A-DBA9A8C75A8E}"/>
              </a:ext>
            </a:extLst>
          </p:cNvPr>
          <p:cNvSpPr txBox="1"/>
          <p:nvPr/>
        </p:nvSpPr>
        <p:spPr>
          <a:xfrm>
            <a:off x="0" y="1806614"/>
            <a:ext cx="5665653" cy="523220"/>
          </a:xfrm>
          <a:prstGeom prst="rect">
            <a:avLst/>
          </a:prstGeom>
          <a:noFill/>
        </p:spPr>
        <p:txBody>
          <a:bodyPr wrap="square" rtlCol="0">
            <a:spAutoFit/>
          </a:bodyPr>
          <a:lstStyle/>
          <a:p>
            <a:r>
              <a:rPr lang="fr-FR" sz="1400" dirty="0"/>
              <a:t>Résultat des calculs de stabilité réalisés </a:t>
            </a:r>
          </a:p>
          <a:p>
            <a:r>
              <a:rPr lang="fr-FR" sz="1400" dirty="0"/>
              <a:t>pour vérifier les ruptures pour la coupe de calcul</a:t>
            </a:r>
          </a:p>
        </p:txBody>
      </p:sp>
      <p:sp>
        <p:nvSpPr>
          <p:cNvPr id="5" name="ZoneTexte 4">
            <a:extLst>
              <a:ext uri="{FF2B5EF4-FFF2-40B4-BE49-F238E27FC236}">
                <a16:creationId xmlns:a16="http://schemas.microsoft.com/office/drawing/2014/main" id="{A6CE5A70-2D67-D2BC-353B-10A50DB7904B}"/>
              </a:ext>
            </a:extLst>
          </p:cNvPr>
          <p:cNvSpPr txBox="1"/>
          <p:nvPr/>
        </p:nvSpPr>
        <p:spPr>
          <a:xfrm>
            <a:off x="3383971" y="70332"/>
            <a:ext cx="7086600" cy="369332"/>
          </a:xfrm>
          <a:prstGeom prst="rect">
            <a:avLst/>
          </a:prstGeom>
          <a:noFill/>
        </p:spPr>
        <p:txBody>
          <a:bodyPr wrap="square" rtlCol="0">
            <a:spAutoFit/>
          </a:bodyPr>
          <a:lstStyle/>
          <a:p>
            <a:r>
              <a:rPr lang="fr-FR" b="1" u="sng" dirty="0"/>
              <a:t>Enjeux géologiques : stabilité de la nouvelle fosse par rapport au versant  </a:t>
            </a:r>
          </a:p>
        </p:txBody>
      </p:sp>
      <p:pic>
        <p:nvPicPr>
          <p:cNvPr id="6" name="Image 5">
            <a:extLst>
              <a:ext uri="{FF2B5EF4-FFF2-40B4-BE49-F238E27FC236}">
                <a16:creationId xmlns:a16="http://schemas.microsoft.com/office/drawing/2014/main" id="{52602FEE-7BEB-C7C3-52FC-C032455B799C}"/>
              </a:ext>
            </a:extLst>
          </p:cNvPr>
          <p:cNvPicPr>
            <a:picLocks noChangeAspect="1"/>
          </p:cNvPicPr>
          <p:nvPr/>
        </p:nvPicPr>
        <p:blipFill>
          <a:blip r:embed="rId3">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pic>
        <p:nvPicPr>
          <p:cNvPr id="8" name="Image 7">
            <a:extLst>
              <a:ext uri="{FF2B5EF4-FFF2-40B4-BE49-F238E27FC236}">
                <a16:creationId xmlns:a16="http://schemas.microsoft.com/office/drawing/2014/main" id="{3BBCB416-F708-D2EC-04A9-F9F495C1399B}"/>
              </a:ext>
            </a:extLst>
          </p:cNvPr>
          <p:cNvPicPr>
            <a:picLocks noChangeAspect="1"/>
          </p:cNvPicPr>
          <p:nvPr/>
        </p:nvPicPr>
        <p:blipFill>
          <a:blip r:embed="rId4"/>
          <a:stretch>
            <a:fillRect/>
          </a:stretch>
        </p:blipFill>
        <p:spPr>
          <a:xfrm>
            <a:off x="4147470" y="1244812"/>
            <a:ext cx="7928988" cy="5542856"/>
          </a:xfrm>
          <a:prstGeom prst="rect">
            <a:avLst/>
          </a:prstGeom>
        </p:spPr>
      </p:pic>
      <p:sp>
        <p:nvSpPr>
          <p:cNvPr id="9" name="ZoneTexte 8">
            <a:extLst>
              <a:ext uri="{FF2B5EF4-FFF2-40B4-BE49-F238E27FC236}">
                <a16:creationId xmlns:a16="http://schemas.microsoft.com/office/drawing/2014/main" id="{A70B2E45-3DA4-B4AF-F195-08E0C0573CAB}"/>
              </a:ext>
            </a:extLst>
          </p:cNvPr>
          <p:cNvSpPr txBox="1"/>
          <p:nvPr/>
        </p:nvSpPr>
        <p:spPr>
          <a:xfrm>
            <a:off x="6764780" y="937035"/>
            <a:ext cx="5665653" cy="307777"/>
          </a:xfrm>
          <a:prstGeom prst="rect">
            <a:avLst/>
          </a:prstGeom>
          <a:noFill/>
        </p:spPr>
        <p:txBody>
          <a:bodyPr wrap="square" rtlCol="0">
            <a:spAutoFit/>
          </a:bodyPr>
          <a:lstStyle/>
          <a:p>
            <a:r>
              <a:rPr lang="fr-FR" sz="1400" dirty="0"/>
              <a:t>Exemple d’un profil de stabilité </a:t>
            </a:r>
          </a:p>
        </p:txBody>
      </p:sp>
      <p:sp>
        <p:nvSpPr>
          <p:cNvPr id="10" name="Espace réservé du numéro de diapositive 9">
            <a:extLst>
              <a:ext uri="{FF2B5EF4-FFF2-40B4-BE49-F238E27FC236}">
                <a16:creationId xmlns:a16="http://schemas.microsoft.com/office/drawing/2014/main" id="{9C1BA86C-A454-7EF2-D677-C4B47BC3FF37}"/>
              </a:ext>
            </a:extLst>
          </p:cNvPr>
          <p:cNvSpPr>
            <a:spLocks noGrp="1"/>
          </p:cNvSpPr>
          <p:nvPr>
            <p:ph type="sldNum" sz="quarter" idx="12"/>
          </p:nvPr>
        </p:nvSpPr>
        <p:spPr/>
        <p:txBody>
          <a:bodyPr/>
          <a:lstStyle/>
          <a:p>
            <a:fld id="{B89029C3-015E-4F01-859F-E20F5DA51342}" type="slidenum">
              <a:rPr lang="fr-FR" smtClean="0"/>
              <a:t>57</a:t>
            </a:fld>
            <a:endParaRPr lang="fr-FR"/>
          </a:p>
        </p:txBody>
      </p:sp>
    </p:spTree>
    <p:extLst>
      <p:ext uri="{BB962C8B-B14F-4D97-AF65-F5344CB8AC3E}">
        <p14:creationId xmlns:p14="http://schemas.microsoft.com/office/powerpoint/2010/main" val="6071363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86318D4-D63B-DDF7-3761-401DA785AF75}"/>
              </a:ext>
            </a:extLst>
          </p:cNvPr>
          <p:cNvSpPr txBox="1"/>
          <p:nvPr/>
        </p:nvSpPr>
        <p:spPr>
          <a:xfrm>
            <a:off x="4004498" y="0"/>
            <a:ext cx="5937913" cy="369332"/>
          </a:xfrm>
          <a:prstGeom prst="rect">
            <a:avLst/>
          </a:prstGeom>
          <a:noFill/>
        </p:spPr>
        <p:txBody>
          <a:bodyPr wrap="square" rtlCol="0">
            <a:spAutoFit/>
          </a:bodyPr>
          <a:lstStyle/>
          <a:p>
            <a:r>
              <a:rPr lang="fr-FR" b="1" u="sng" dirty="0"/>
              <a:t>Phasage – Le début (Phases 1 &amp; 2) </a:t>
            </a:r>
          </a:p>
        </p:txBody>
      </p:sp>
      <p:pic>
        <p:nvPicPr>
          <p:cNvPr id="3" name="Image 2">
            <a:extLst>
              <a:ext uri="{FF2B5EF4-FFF2-40B4-BE49-F238E27FC236}">
                <a16:creationId xmlns:a16="http://schemas.microsoft.com/office/drawing/2014/main" id="{03BB166C-6947-BE80-63CC-9D1D2B3617E4}"/>
              </a:ext>
            </a:extLst>
          </p:cNvPr>
          <p:cNvPicPr>
            <a:picLocks noChangeAspect="1"/>
          </p:cNvPicPr>
          <p:nvPr/>
        </p:nvPicPr>
        <p:blipFill>
          <a:blip r:embed="rId2"/>
          <a:stretch>
            <a:fillRect/>
          </a:stretch>
        </p:blipFill>
        <p:spPr>
          <a:xfrm>
            <a:off x="115569" y="4321464"/>
            <a:ext cx="5502449" cy="2387924"/>
          </a:xfrm>
          <a:prstGeom prst="rect">
            <a:avLst/>
          </a:prstGeom>
        </p:spPr>
      </p:pic>
      <p:pic>
        <p:nvPicPr>
          <p:cNvPr id="4" name="Image 3">
            <a:extLst>
              <a:ext uri="{FF2B5EF4-FFF2-40B4-BE49-F238E27FC236}">
                <a16:creationId xmlns:a16="http://schemas.microsoft.com/office/drawing/2014/main" id="{49C2AE2A-5121-BE99-E434-E9C9A1169160}"/>
              </a:ext>
            </a:extLst>
          </p:cNvPr>
          <p:cNvPicPr>
            <a:picLocks noChangeAspect="1"/>
          </p:cNvPicPr>
          <p:nvPr/>
        </p:nvPicPr>
        <p:blipFill>
          <a:blip r:embed="rId3"/>
          <a:stretch>
            <a:fillRect/>
          </a:stretch>
        </p:blipFill>
        <p:spPr>
          <a:xfrm>
            <a:off x="6096000" y="4321464"/>
            <a:ext cx="5502449" cy="2379535"/>
          </a:xfrm>
          <a:prstGeom prst="rect">
            <a:avLst/>
          </a:prstGeom>
        </p:spPr>
      </p:pic>
      <p:pic>
        <p:nvPicPr>
          <p:cNvPr id="5" name="Image 4">
            <a:extLst>
              <a:ext uri="{FF2B5EF4-FFF2-40B4-BE49-F238E27FC236}">
                <a16:creationId xmlns:a16="http://schemas.microsoft.com/office/drawing/2014/main" id="{902F1B98-36DA-1AD1-3407-2479224BC48A}"/>
              </a:ext>
            </a:extLst>
          </p:cNvPr>
          <p:cNvPicPr>
            <a:picLocks noChangeAspect="1"/>
          </p:cNvPicPr>
          <p:nvPr/>
        </p:nvPicPr>
        <p:blipFill>
          <a:blip r:embed="rId4"/>
          <a:stretch>
            <a:fillRect/>
          </a:stretch>
        </p:blipFill>
        <p:spPr>
          <a:xfrm>
            <a:off x="115570" y="1418972"/>
            <a:ext cx="5502448" cy="2586972"/>
          </a:xfrm>
          <a:prstGeom prst="rect">
            <a:avLst/>
          </a:prstGeom>
        </p:spPr>
      </p:pic>
      <p:pic>
        <p:nvPicPr>
          <p:cNvPr id="6" name="Image 5">
            <a:extLst>
              <a:ext uri="{FF2B5EF4-FFF2-40B4-BE49-F238E27FC236}">
                <a16:creationId xmlns:a16="http://schemas.microsoft.com/office/drawing/2014/main" id="{396322CC-4AF7-F9D1-6B52-57429F4A46E0}"/>
              </a:ext>
            </a:extLst>
          </p:cNvPr>
          <p:cNvPicPr>
            <a:picLocks noChangeAspect="1"/>
          </p:cNvPicPr>
          <p:nvPr/>
        </p:nvPicPr>
        <p:blipFill>
          <a:blip r:embed="rId5"/>
          <a:stretch>
            <a:fillRect/>
          </a:stretch>
        </p:blipFill>
        <p:spPr>
          <a:xfrm>
            <a:off x="6096000" y="1418972"/>
            <a:ext cx="5501652" cy="2586972"/>
          </a:xfrm>
          <a:prstGeom prst="rect">
            <a:avLst/>
          </a:prstGeom>
        </p:spPr>
      </p:pic>
      <p:cxnSp>
        <p:nvCxnSpPr>
          <p:cNvPr id="7" name="Connecteur droit 6">
            <a:extLst>
              <a:ext uri="{FF2B5EF4-FFF2-40B4-BE49-F238E27FC236}">
                <a16:creationId xmlns:a16="http://schemas.microsoft.com/office/drawing/2014/main" id="{A314458C-D972-ACED-2083-9288A758A60A}"/>
              </a:ext>
            </a:extLst>
          </p:cNvPr>
          <p:cNvCxnSpPr/>
          <p:nvPr/>
        </p:nvCxnSpPr>
        <p:spPr>
          <a:xfrm>
            <a:off x="3158836" y="1764143"/>
            <a:ext cx="221673" cy="1625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601DC1DA-0D1C-87DF-D732-54013A1462D6}"/>
              </a:ext>
            </a:extLst>
          </p:cNvPr>
          <p:cNvSpPr txBox="1"/>
          <p:nvPr/>
        </p:nvSpPr>
        <p:spPr>
          <a:xfrm>
            <a:off x="3094181" y="3365582"/>
            <a:ext cx="942109" cy="369332"/>
          </a:xfrm>
          <a:prstGeom prst="rect">
            <a:avLst/>
          </a:prstGeom>
          <a:noFill/>
        </p:spPr>
        <p:txBody>
          <a:bodyPr wrap="square" rtlCol="0">
            <a:spAutoFit/>
          </a:bodyPr>
          <a:lstStyle/>
          <a:p>
            <a:r>
              <a:rPr lang="fr-FR" sz="1200" dirty="0"/>
              <a:t>Coupe</a:t>
            </a:r>
            <a:r>
              <a:rPr lang="fr-FR" dirty="0"/>
              <a:t> </a:t>
            </a:r>
          </a:p>
        </p:txBody>
      </p:sp>
      <p:cxnSp>
        <p:nvCxnSpPr>
          <p:cNvPr id="9" name="Connecteur droit 8">
            <a:extLst>
              <a:ext uri="{FF2B5EF4-FFF2-40B4-BE49-F238E27FC236}">
                <a16:creationId xmlns:a16="http://schemas.microsoft.com/office/drawing/2014/main" id="{B89F2642-EBB7-7A4B-8D30-1242FA26FFE3}"/>
              </a:ext>
            </a:extLst>
          </p:cNvPr>
          <p:cNvCxnSpPr/>
          <p:nvPr/>
        </p:nvCxnSpPr>
        <p:spPr>
          <a:xfrm>
            <a:off x="9204036" y="1764143"/>
            <a:ext cx="221673" cy="1625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559FF6B8-D8DC-8128-75F9-F6656078265A}"/>
              </a:ext>
            </a:extLst>
          </p:cNvPr>
          <p:cNvSpPr txBox="1"/>
          <p:nvPr/>
        </p:nvSpPr>
        <p:spPr>
          <a:xfrm>
            <a:off x="9139381" y="3365582"/>
            <a:ext cx="942109" cy="369332"/>
          </a:xfrm>
          <a:prstGeom prst="rect">
            <a:avLst/>
          </a:prstGeom>
          <a:noFill/>
        </p:spPr>
        <p:txBody>
          <a:bodyPr wrap="square" rtlCol="0">
            <a:spAutoFit/>
          </a:bodyPr>
          <a:lstStyle/>
          <a:p>
            <a:r>
              <a:rPr lang="fr-FR" sz="1200" dirty="0"/>
              <a:t>Coupe</a:t>
            </a:r>
            <a:r>
              <a:rPr lang="fr-FR" dirty="0"/>
              <a:t> </a:t>
            </a:r>
          </a:p>
        </p:txBody>
      </p:sp>
      <p:sp>
        <p:nvSpPr>
          <p:cNvPr id="11" name="ZoneTexte 10">
            <a:extLst>
              <a:ext uri="{FF2B5EF4-FFF2-40B4-BE49-F238E27FC236}">
                <a16:creationId xmlns:a16="http://schemas.microsoft.com/office/drawing/2014/main" id="{B49233EE-8210-D821-7430-97CD90CD1780}"/>
              </a:ext>
            </a:extLst>
          </p:cNvPr>
          <p:cNvSpPr txBox="1"/>
          <p:nvPr/>
        </p:nvSpPr>
        <p:spPr>
          <a:xfrm>
            <a:off x="6169890" y="1021608"/>
            <a:ext cx="6289964" cy="338554"/>
          </a:xfrm>
          <a:prstGeom prst="rect">
            <a:avLst/>
          </a:prstGeom>
          <a:noFill/>
        </p:spPr>
        <p:txBody>
          <a:bodyPr wrap="square" rtlCol="0">
            <a:spAutoFit/>
          </a:bodyPr>
          <a:lstStyle/>
          <a:p>
            <a:r>
              <a:rPr lang="fr-FR" sz="1600" dirty="0"/>
              <a:t>Phase 2 (5-10 ans) : On descend de 772  à 767 m NGF (soit 5 m)</a:t>
            </a:r>
          </a:p>
        </p:txBody>
      </p:sp>
      <p:sp>
        <p:nvSpPr>
          <p:cNvPr id="12" name="ZoneTexte 11">
            <a:extLst>
              <a:ext uri="{FF2B5EF4-FFF2-40B4-BE49-F238E27FC236}">
                <a16:creationId xmlns:a16="http://schemas.microsoft.com/office/drawing/2014/main" id="{04F7F1A6-66EE-2D7A-5F6D-B706F9EF8EC3}"/>
              </a:ext>
            </a:extLst>
          </p:cNvPr>
          <p:cNvSpPr txBox="1"/>
          <p:nvPr/>
        </p:nvSpPr>
        <p:spPr>
          <a:xfrm>
            <a:off x="164063" y="920324"/>
            <a:ext cx="5232284" cy="584775"/>
          </a:xfrm>
          <a:prstGeom prst="rect">
            <a:avLst/>
          </a:prstGeom>
          <a:noFill/>
        </p:spPr>
        <p:txBody>
          <a:bodyPr wrap="square" rtlCol="0">
            <a:spAutoFit/>
          </a:bodyPr>
          <a:lstStyle/>
          <a:p>
            <a:r>
              <a:rPr lang="fr-FR" sz="1600" dirty="0"/>
              <a:t>Phase 1 (0-5 ans) : On passe de l’altitude 784  à 772 m NGF (soit 12 m)</a:t>
            </a:r>
          </a:p>
        </p:txBody>
      </p:sp>
      <p:sp>
        <p:nvSpPr>
          <p:cNvPr id="14" name="ZoneTexte 13">
            <a:extLst>
              <a:ext uri="{FF2B5EF4-FFF2-40B4-BE49-F238E27FC236}">
                <a16:creationId xmlns:a16="http://schemas.microsoft.com/office/drawing/2014/main" id="{26F4278C-100A-DDAB-26EB-58674D594955}"/>
              </a:ext>
            </a:extLst>
          </p:cNvPr>
          <p:cNvSpPr txBox="1"/>
          <p:nvPr/>
        </p:nvSpPr>
        <p:spPr>
          <a:xfrm>
            <a:off x="2309625" y="372327"/>
            <a:ext cx="8174181" cy="369332"/>
          </a:xfrm>
          <a:prstGeom prst="rect">
            <a:avLst/>
          </a:prstGeom>
          <a:noFill/>
        </p:spPr>
        <p:txBody>
          <a:bodyPr wrap="square">
            <a:spAutoFit/>
          </a:bodyPr>
          <a:lstStyle/>
          <a:p>
            <a:pPr marL="285750" indent="-285750">
              <a:buFont typeface="Arial" panose="020B0604020202020204" pitchFamily="34" charset="0"/>
              <a:buChar char="•"/>
            </a:pPr>
            <a:r>
              <a:rPr lang="fr-FR" b="0" i="0" dirty="0">
                <a:solidFill>
                  <a:schemeClr val="accent6">
                    <a:lumMod val="50000"/>
                  </a:schemeClr>
                </a:solidFill>
                <a:effectLst/>
                <a:latin typeface="Google Sans Text"/>
              </a:rPr>
              <a:t>Création des premiers « gradins » (marches d'escalier) pour stabiliser le terrain</a:t>
            </a:r>
            <a:endParaRPr lang="fr-FR" dirty="0">
              <a:solidFill>
                <a:schemeClr val="accent6">
                  <a:lumMod val="50000"/>
                </a:schemeClr>
              </a:solidFill>
            </a:endParaRPr>
          </a:p>
        </p:txBody>
      </p:sp>
      <p:pic>
        <p:nvPicPr>
          <p:cNvPr id="13" name="Image 12">
            <a:extLst>
              <a:ext uri="{FF2B5EF4-FFF2-40B4-BE49-F238E27FC236}">
                <a16:creationId xmlns:a16="http://schemas.microsoft.com/office/drawing/2014/main" id="{024EF487-575A-EA7D-87AE-EB32B7921805}"/>
              </a:ext>
            </a:extLst>
          </p:cNvPr>
          <p:cNvPicPr>
            <a:picLocks noChangeAspect="1"/>
          </p:cNvPicPr>
          <p:nvPr/>
        </p:nvPicPr>
        <p:blipFill>
          <a:blip r:embed="rId6">
            <a:extLst>
              <a:ext uri="{28A0092B-C50C-407E-A947-70E740481C1C}">
                <a14:useLocalDpi xmlns:a14="http://schemas.microsoft.com/office/drawing/2010/main" val="0"/>
              </a:ext>
            </a:extLst>
          </a:blip>
          <a:srcRect l="53873"/>
          <a:stretch/>
        </p:blipFill>
        <p:spPr>
          <a:xfrm>
            <a:off x="71051" y="88030"/>
            <a:ext cx="541387" cy="371067"/>
          </a:xfrm>
          <a:prstGeom prst="rect">
            <a:avLst/>
          </a:prstGeom>
        </p:spPr>
      </p:pic>
      <p:sp>
        <p:nvSpPr>
          <p:cNvPr id="17" name="Espace réservé du numéro de diapositive 16">
            <a:extLst>
              <a:ext uri="{FF2B5EF4-FFF2-40B4-BE49-F238E27FC236}">
                <a16:creationId xmlns:a16="http://schemas.microsoft.com/office/drawing/2014/main" id="{727AF93D-E5D7-63EE-0210-4DF1D5D4CCF5}"/>
              </a:ext>
            </a:extLst>
          </p:cNvPr>
          <p:cNvSpPr>
            <a:spLocks noGrp="1"/>
          </p:cNvSpPr>
          <p:nvPr>
            <p:ph type="sldNum" sz="quarter" idx="12"/>
          </p:nvPr>
        </p:nvSpPr>
        <p:spPr>
          <a:xfrm>
            <a:off x="9204036" y="6485673"/>
            <a:ext cx="2743200" cy="365125"/>
          </a:xfrm>
        </p:spPr>
        <p:txBody>
          <a:bodyPr/>
          <a:lstStyle/>
          <a:p>
            <a:fld id="{B89029C3-015E-4F01-859F-E20F5DA51342}" type="slidenum">
              <a:rPr lang="fr-FR" smtClean="0"/>
              <a:t>58</a:t>
            </a:fld>
            <a:endParaRPr lang="fr-FR" dirty="0"/>
          </a:p>
        </p:txBody>
      </p:sp>
    </p:spTree>
    <p:extLst>
      <p:ext uri="{BB962C8B-B14F-4D97-AF65-F5344CB8AC3E}">
        <p14:creationId xmlns:p14="http://schemas.microsoft.com/office/powerpoint/2010/main" val="28460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4548E6D-09A3-15A6-4323-BA44D65439FD}"/>
              </a:ext>
            </a:extLst>
          </p:cNvPr>
          <p:cNvSpPr txBox="1"/>
          <p:nvPr/>
        </p:nvSpPr>
        <p:spPr>
          <a:xfrm>
            <a:off x="4004498" y="0"/>
            <a:ext cx="5937913" cy="369332"/>
          </a:xfrm>
          <a:prstGeom prst="rect">
            <a:avLst/>
          </a:prstGeom>
          <a:noFill/>
        </p:spPr>
        <p:txBody>
          <a:bodyPr wrap="square" rtlCol="0">
            <a:spAutoFit/>
          </a:bodyPr>
          <a:lstStyle/>
          <a:p>
            <a:r>
              <a:rPr lang="fr-FR" b="1" u="sng" dirty="0"/>
              <a:t>Phasage – Le milieu de l’exploitation (Phases 3 &amp; 4) </a:t>
            </a:r>
          </a:p>
        </p:txBody>
      </p:sp>
      <p:pic>
        <p:nvPicPr>
          <p:cNvPr id="3" name="Image 2">
            <a:extLst>
              <a:ext uri="{FF2B5EF4-FFF2-40B4-BE49-F238E27FC236}">
                <a16:creationId xmlns:a16="http://schemas.microsoft.com/office/drawing/2014/main" id="{B5F7CD77-65DE-1798-E2C0-657BBF1955A7}"/>
              </a:ext>
            </a:extLst>
          </p:cNvPr>
          <p:cNvPicPr>
            <a:picLocks noChangeAspect="1"/>
          </p:cNvPicPr>
          <p:nvPr/>
        </p:nvPicPr>
        <p:blipFill>
          <a:blip r:embed="rId2"/>
          <a:stretch>
            <a:fillRect/>
          </a:stretch>
        </p:blipFill>
        <p:spPr>
          <a:xfrm>
            <a:off x="261991" y="4422696"/>
            <a:ext cx="5502449" cy="2393638"/>
          </a:xfrm>
          <a:prstGeom prst="rect">
            <a:avLst/>
          </a:prstGeom>
        </p:spPr>
      </p:pic>
      <p:pic>
        <p:nvPicPr>
          <p:cNvPr id="4" name="Image 3">
            <a:extLst>
              <a:ext uri="{FF2B5EF4-FFF2-40B4-BE49-F238E27FC236}">
                <a16:creationId xmlns:a16="http://schemas.microsoft.com/office/drawing/2014/main" id="{D034CEEB-A0FB-5F60-42DD-0B6ADD98D2FD}"/>
              </a:ext>
            </a:extLst>
          </p:cNvPr>
          <p:cNvPicPr>
            <a:picLocks noChangeAspect="1"/>
          </p:cNvPicPr>
          <p:nvPr/>
        </p:nvPicPr>
        <p:blipFill>
          <a:blip r:embed="rId3"/>
          <a:stretch>
            <a:fillRect/>
          </a:stretch>
        </p:blipFill>
        <p:spPr>
          <a:xfrm>
            <a:off x="6167492" y="4391454"/>
            <a:ext cx="5573943" cy="2435828"/>
          </a:xfrm>
          <a:prstGeom prst="rect">
            <a:avLst/>
          </a:prstGeom>
        </p:spPr>
      </p:pic>
      <p:pic>
        <p:nvPicPr>
          <p:cNvPr id="5" name="Image 4">
            <a:extLst>
              <a:ext uri="{FF2B5EF4-FFF2-40B4-BE49-F238E27FC236}">
                <a16:creationId xmlns:a16="http://schemas.microsoft.com/office/drawing/2014/main" id="{04BAED0E-A43B-A682-3AB4-2C1EA589E57D}"/>
              </a:ext>
            </a:extLst>
          </p:cNvPr>
          <p:cNvPicPr>
            <a:picLocks noChangeAspect="1"/>
          </p:cNvPicPr>
          <p:nvPr/>
        </p:nvPicPr>
        <p:blipFill>
          <a:blip r:embed="rId4"/>
          <a:stretch>
            <a:fillRect/>
          </a:stretch>
        </p:blipFill>
        <p:spPr>
          <a:xfrm>
            <a:off x="166596" y="1648859"/>
            <a:ext cx="5633591" cy="2652959"/>
          </a:xfrm>
          <a:prstGeom prst="rect">
            <a:avLst/>
          </a:prstGeom>
        </p:spPr>
      </p:pic>
      <p:pic>
        <p:nvPicPr>
          <p:cNvPr id="6" name="Image 5">
            <a:extLst>
              <a:ext uri="{FF2B5EF4-FFF2-40B4-BE49-F238E27FC236}">
                <a16:creationId xmlns:a16="http://schemas.microsoft.com/office/drawing/2014/main" id="{45E13820-B1FB-B127-536C-38A627C308A7}"/>
              </a:ext>
            </a:extLst>
          </p:cNvPr>
          <p:cNvPicPr>
            <a:picLocks noChangeAspect="1"/>
          </p:cNvPicPr>
          <p:nvPr/>
        </p:nvPicPr>
        <p:blipFill>
          <a:blip r:embed="rId5"/>
          <a:stretch>
            <a:fillRect/>
          </a:stretch>
        </p:blipFill>
        <p:spPr>
          <a:xfrm>
            <a:off x="6096000" y="1648859"/>
            <a:ext cx="5633591" cy="2639515"/>
          </a:xfrm>
          <a:prstGeom prst="rect">
            <a:avLst/>
          </a:prstGeom>
        </p:spPr>
      </p:pic>
      <p:cxnSp>
        <p:nvCxnSpPr>
          <p:cNvPr id="7" name="Connecteur droit 6">
            <a:extLst>
              <a:ext uri="{FF2B5EF4-FFF2-40B4-BE49-F238E27FC236}">
                <a16:creationId xmlns:a16="http://schemas.microsoft.com/office/drawing/2014/main" id="{73B3A4C7-E32C-D1FB-F95F-B0BF2D37EA65}"/>
              </a:ext>
            </a:extLst>
          </p:cNvPr>
          <p:cNvCxnSpPr/>
          <p:nvPr/>
        </p:nvCxnSpPr>
        <p:spPr>
          <a:xfrm>
            <a:off x="3232727" y="2059707"/>
            <a:ext cx="221673" cy="1625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C112439E-7100-7A20-43AD-7F5811C6EE19}"/>
              </a:ext>
            </a:extLst>
          </p:cNvPr>
          <p:cNvSpPr txBox="1"/>
          <p:nvPr/>
        </p:nvSpPr>
        <p:spPr>
          <a:xfrm>
            <a:off x="3168072" y="3661146"/>
            <a:ext cx="942109" cy="369332"/>
          </a:xfrm>
          <a:prstGeom prst="rect">
            <a:avLst/>
          </a:prstGeom>
          <a:noFill/>
        </p:spPr>
        <p:txBody>
          <a:bodyPr wrap="square" rtlCol="0">
            <a:spAutoFit/>
          </a:bodyPr>
          <a:lstStyle/>
          <a:p>
            <a:r>
              <a:rPr lang="fr-FR" sz="1200" dirty="0"/>
              <a:t>Coupe</a:t>
            </a:r>
            <a:r>
              <a:rPr lang="fr-FR" dirty="0"/>
              <a:t> </a:t>
            </a:r>
          </a:p>
        </p:txBody>
      </p:sp>
      <p:cxnSp>
        <p:nvCxnSpPr>
          <p:cNvPr id="9" name="Connecteur droit 8">
            <a:extLst>
              <a:ext uri="{FF2B5EF4-FFF2-40B4-BE49-F238E27FC236}">
                <a16:creationId xmlns:a16="http://schemas.microsoft.com/office/drawing/2014/main" id="{0619C890-C9D5-182A-022D-883BAF806F3E}"/>
              </a:ext>
            </a:extLst>
          </p:cNvPr>
          <p:cNvCxnSpPr/>
          <p:nvPr/>
        </p:nvCxnSpPr>
        <p:spPr>
          <a:xfrm>
            <a:off x="9153236" y="2035546"/>
            <a:ext cx="221673" cy="1625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C6938CD3-8C41-3A76-586B-0CC1B5AD1DBC}"/>
              </a:ext>
            </a:extLst>
          </p:cNvPr>
          <p:cNvSpPr txBox="1"/>
          <p:nvPr/>
        </p:nvSpPr>
        <p:spPr>
          <a:xfrm>
            <a:off x="9088581" y="3636985"/>
            <a:ext cx="942109" cy="369332"/>
          </a:xfrm>
          <a:prstGeom prst="rect">
            <a:avLst/>
          </a:prstGeom>
          <a:noFill/>
        </p:spPr>
        <p:txBody>
          <a:bodyPr wrap="square" rtlCol="0">
            <a:spAutoFit/>
          </a:bodyPr>
          <a:lstStyle/>
          <a:p>
            <a:r>
              <a:rPr lang="fr-FR" sz="1200" dirty="0"/>
              <a:t>Coupe</a:t>
            </a:r>
            <a:r>
              <a:rPr lang="fr-FR" dirty="0"/>
              <a:t> </a:t>
            </a:r>
          </a:p>
        </p:txBody>
      </p:sp>
      <p:sp>
        <p:nvSpPr>
          <p:cNvPr id="11" name="ZoneTexte 10">
            <a:extLst>
              <a:ext uri="{FF2B5EF4-FFF2-40B4-BE49-F238E27FC236}">
                <a16:creationId xmlns:a16="http://schemas.microsoft.com/office/drawing/2014/main" id="{4748CE64-CAE6-F20A-CC65-BCA7EC1BDEE5}"/>
              </a:ext>
            </a:extLst>
          </p:cNvPr>
          <p:cNvSpPr txBox="1"/>
          <p:nvPr/>
        </p:nvSpPr>
        <p:spPr>
          <a:xfrm>
            <a:off x="166596" y="1249866"/>
            <a:ext cx="5562486" cy="338554"/>
          </a:xfrm>
          <a:prstGeom prst="rect">
            <a:avLst/>
          </a:prstGeom>
          <a:noFill/>
        </p:spPr>
        <p:txBody>
          <a:bodyPr wrap="square" rtlCol="0">
            <a:spAutoFit/>
          </a:bodyPr>
          <a:lstStyle/>
          <a:p>
            <a:r>
              <a:rPr lang="fr-FR" sz="1600" dirty="0"/>
              <a:t>Phase 3 (10-15 ans) : Extraction de 767 à 764  m NGF (soit 3 m)</a:t>
            </a:r>
          </a:p>
        </p:txBody>
      </p:sp>
      <p:sp>
        <p:nvSpPr>
          <p:cNvPr id="12" name="ZoneTexte 11">
            <a:extLst>
              <a:ext uri="{FF2B5EF4-FFF2-40B4-BE49-F238E27FC236}">
                <a16:creationId xmlns:a16="http://schemas.microsoft.com/office/drawing/2014/main" id="{80A0B068-1FDD-FE94-F4BC-429651FEDFA4}"/>
              </a:ext>
            </a:extLst>
          </p:cNvPr>
          <p:cNvSpPr txBox="1"/>
          <p:nvPr/>
        </p:nvSpPr>
        <p:spPr>
          <a:xfrm>
            <a:off x="6225130" y="1249866"/>
            <a:ext cx="5562486" cy="338554"/>
          </a:xfrm>
          <a:prstGeom prst="rect">
            <a:avLst/>
          </a:prstGeom>
          <a:noFill/>
        </p:spPr>
        <p:txBody>
          <a:bodyPr wrap="square" rtlCol="0">
            <a:spAutoFit/>
          </a:bodyPr>
          <a:lstStyle/>
          <a:p>
            <a:r>
              <a:rPr lang="fr-FR" sz="1600" dirty="0"/>
              <a:t>Phase 4 (15-20 ans) : Extraction de 764 à 761  m NGF (soit 3 m)</a:t>
            </a:r>
          </a:p>
        </p:txBody>
      </p:sp>
      <p:sp>
        <p:nvSpPr>
          <p:cNvPr id="13" name="ZoneTexte 12">
            <a:extLst>
              <a:ext uri="{FF2B5EF4-FFF2-40B4-BE49-F238E27FC236}">
                <a16:creationId xmlns:a16="http://schemas.microsoft.com/office/drawing/2014/main" id="{EE4083E4-CF08-60D0-6BE7-FEEAB60CF8B5}"/>
              </a:ext>
            </a:extLst>
          </p:cNvPr>
          <p:cNvSpPr txBox="1"/>
          <p:nvPr/>
        </p:nvSpPr>
        <p:spPr>
          <a:xfrm>
            <a:off x="2249589" y="487362"/>
            <a:ext cx="8174181" cy="646331"/>
          </a:xfrm>
          <a:prstGeom prst="rect">
            <a:avLst/>
          </a:prstGeom>
          <a:noFill/>
        </p:spPr>
        <p:txBody>
          <a:bodyPr wrap="square">
            <a:spAutoFit/>
          </a:bodyPr>
          <a:lstStyle/>
          <a:p>
            <a:pPr marL="285750" indent="-285750">
              <a:buFont typeface="Arial" panose="020B0604020202020204" pitchFamily="34" charset="0"/>
              <a:buChar char="•"/>
            </a:pPr>
            <a:r>
              <a:rPr lang="fr-FR" dirty="0">
                <a:solidFill>
                  <a:schemeClr val="accent6">
                    <a:lumMod val="50000"/>
                  </a:schemeClr>
                </a:solidFill>
                <a:latin typeface="Google Sans Text"/>
              </a:rPr>
              <a:t>L’activité se déroule en creux (effet de masque phonique naturel)</a:t>
            </a:r>
          </a:p>
          <a:p>
            <a:pPr marL="285750" indent="-285750">
              <a:buFont typeface="Arial" panose="020B0604020202020204" pitchFamily="34" charset="0"/>
              <a:buChar char="•"/>
            </a:pPr>
            <a:r>
              <a:rPr lang="fr-FR" dirty="0">
                <a:solidFill>
                  <a:schemeClr val="accent6">
                    <a:lumMod val="50000"/>
                  </a:schemeClr>
                </a:solidFill>
                <a:latin typeface="Google Sans Text"/>
              </a:rPr>
              <a:t>Début du réaménagement des gradins supérieurs (végétalisation progressive) </a:t>
            </a:r>
            <a:endParaRPr lang="fr-FR" dirty="0">
              <a:solidFill>
                <a:schemeClr val="accent6">
                  <a:lumMod val="50000"/>
                </a:schemeClr>
              </a:solidFill>
            </a:endParaRPr>
          </a:p>
        </p:txBody>
      </p:sp>
      <p:pic>
        <p:nvPicPr>
          <p:cNvPr id="14" name="Image 13">
            <a:extLst>
              <a:ext uri="{FF2B5EF4-FFF2-40B4-BE49-F238E27FC236}">
                <a16:creationId xmlns:a16="http://schemas.microsoft.com/office/drawing/2014/main" id="{FABAD255-E5F8-51D1-24D7-5D1B6E8564C5}"/>
              </a:ext>
            </a:extLst>
          </p:cNvPr>
          <p:cNvPicPr>
            <a:picLocks noChangeAspect="1"/>
          </p:cNvPicPr>
          <p:nvPr/>
        </p:nvPicPr>
        <p:blipFill>
          <a:blip r:embed="rId6">
            <a:extLst>
              <a:ext uri="{28A0092B-C50C-407E-A947-70E740481C1C}">
                <a14:useLocalDpi xmlns:a14="http://schemas.microsoft.com/office/drawing/2010/main" val="0"/>
              </a:ext>
            </a:extLst>
          </a:blip>
          <a:srcRect l="53873"/>
          <a:stretch/>
        </p:blipFill>
        <p:spPr>
          <a:xfrm>
            <a:off x="71051" y="88030"/>
            <a:ext cx="541387" cy="371067"/>
          </a:xfrm>
          <a:prstGeom prst="rect">
            <a:avLst/>
          </a:prstGeom>
        </p:spPr>
      </p:pic>
      <p:sp>
        <p:nvSpPr>
          <p:cNvPr id="17" name="Espace réservé du numéro de diapositive 16">
            <a:extLst>
              <a:ext uri="{FF2B5EF4-FFF2-40B4-BE49-F238E27FC236}">
                <a16:creationId xmlns:a16="http://schemas.microsoft.com/office/drawing/2014/main" id="{0902FE91-B999-DDDF-10EF-FB510D323173}"/>
              </a:ext>
            </a:extLst>
          </p:cNvPr>
          <p:cNvSpPr>
            <a:spLocks noGrp="1"/>
          </p:cNvSpPr>
          <p:nvPr>
            <p:ph type="sldNum" sz="quarter" idx="12"/>
          </p:nvPr>
        </p:nvSpPr>
        <p:spPr>
          <a:xfrm>
            <a:off x="9401287" y="6492875"/>
            <a:ext cx="2743200" cy="365125"/>
          </a:xfrm>
        </p:spPr>
        <p:txBody>
          <a:bodyPr/>
          <a:lstStyle/>
          <a:p>
            <a:fld id="{B89029C3-015E-4F01-859F-E20F5DA51342}" type="slidenum">
              <a:rPr lang="fr-FR" smtClean="0"/>
              <a:t>59</a:t>
            </a:fld>
            <a:endParaRPr lang="fr-FR" dirty="0"/>
          </a:p>
        </p:txBody>
      </p:sp>
    </p:spTree>
    <p:extLst>
      <p:ext uri="{BB962C8B-B14F-4D97-AF65-F5344CB8AC3E}">
        <p14:creationId xmlns:p14="http://schemas.microsoft.com/office/powerpoint/2010/main" val="86615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006" b="-8438"/>
            </a:stretch>
          </a:blipFill>
        </p:spPr>
        <p:txBody>
          <a:bodyPr/>
          <a:lstStyle/>
          <a:p>
            <a:endParaRPr lang="fr-FR"/>
          </a:p>
        </p:txBody>
      </p:sp>
      <p:grpSp>
        <p:nvGrpSpPr>
          <p:cNvPr id="3" name="Group 3"/>
          <p:cNvGrpSpPr/>
          <p:nvPr/>
        </p:nvGrpSpPr>
        <p:grpSpPr>
          <a:xfrm>
            <a:off x="10587524" y="-700768"/>
            <a:ext cx="2289005" cy="1317783"/>
            <a:chOff x="0" y="0"/>
            <a:chExt cx="830303" cy="478006"/>
          </a:xfrm>
        </p:grpSpPr>
        <p:sp>
          <p:nvSpPr>
            <p:cNvPr id="4" name="Freeform 4">
              <a:hlinkClick r:id="rId3" action="ppaction://hlinksldjump"/>
            </p:cNvPr>
            <p:cNvSpPr/>
            <p:nvPr/>
          </p:nvSpPr>
          <p:spPr>
            <a:xfrm>
              <a:off x="0" y="0"/>
              <a:ext cx="830303" cy="478006"/>
            </a:xfrm>
            <a:custGeom>
              <a:avLst/>
              <a:gdLst/>
              <a:ahLst/>
              <a:cxnLst/>
              <a:rect l="l" t="t" r="r" b="b"/>
              <a:pathLst>
                <a:path w="830303" h="478006">
                  <a:moveTo>
                    <a:pt x="415151" y="0"/>
                  </a:moveTo>
                  <a:cubicBezTo>
                    <a:pt x="185870" y="0"/>
                    <a:pt x="0" y="107005"/>
                    <a:pt x="0" y="239003"/>
                  </a:cubicBezTo>
                  <a:cubicBezTo>
                    <a:pt x="0" y="371001"/>
                    <a:pt x="185870" y="478006"/>
                    <a:pt x="415151" y="478006"/>
                  </a:cubicBezTo>
                  <a:cubicBezTo>
                    <a:pt x="644433" y="478006"/>
                    <a:pt x="830303" y="371001"/>
                    <a:pt x="830303" y="239003"/>
                  </a:cubicBezTo>
                  <a:cubicBezTo>
                    <a:pt x="830303" y="107005"/>
                    <a:pt x="644433" y="0"/>
                    <a:pt x="415151" y="0"/>
                  </a:cubicBezTo>
                  <a:close/>
                </a:path>
              </a:pathLst>
            </a:custGeom>
            <a:gradFill rotWithShape="1">
              <a:gsLst>
                <a:gs pos="0">
                  <a:srgbClr val="0CC0DF">
                    <a:alpha val="100000"/>
                  </a:srgbClr>
                </a:gs>
                <a:gs pos="100000">
                  <a:srgbClr val="9ACF2A">
                    <a:alpha val="100000"/>
                  </a:srgbClr>
                </a:gs>
              </a:gsLst>
              <a:lin ang="2700000"/>
            </a:gradFill>
          </p:spPr>
          <p:txBody>
            <a:bodyPr/>
            <a:lstStyle/>
            <a:p>
              <a:endParaRPr lang="fr-FR"/>
            </a:p>
          </p:txBody>
        </p:sp>
        <p:sp>
          <p:nvSpPr>
            <p:cNvPr id="5" name="TextBox 5"/>
            <p:cNvSpPr txBox="1"/>
            <p:nvPr/>
          </p:nvSpPr>
          <p:spPr>
            <a:xfrm>
              <a:off x="77841" y="16238"/>
              <a:ext cx="674621" cy="416955"/>
            </a:xfrm>
            <a:prstGeom prst="rect">
              <a:avLst/>
            </a:prstGeom>
          </p:spPr>
          <p:txBody>
            <a:bodyPr lIns="33867" tIns="33867" rIns="33867" bIns="33867" rtlCol="0" anchor="ctr"/>
            <a:lstStyle/>
            <a:p>
              <a:pPr algn="ctr">
                <a:lnSpc>
                  <a:spcPts val="1586"/>
                </a:lnSpc>
              </a:pPr>
              <a:endParaRPr sz="1333"/>
            </a:p>
          </p:txBody>
        </p:sp>
      </p:grpSp>
      <p:grpSp>
        <p:nvGrpSpPr>
          <p:cNvPr id="6" name="Group 6"/>
          <p:cNvGrpSpPr/>
          <p:nvPr/>
        </p:nvGrpSpPr>
        <p:grpSpPr>
          <a:xfrm>
            <a:off x="10587524" y="6172200"/>
            <a:ext cx="2229213" cy="1444673"/>
            <a:chOff x="0" y="0"/>
            <a:chExt cx="691283" cy="447996"/>
          </a:xfrm>
        </p:grpSpPr>
        <p:sp>
          <p:nvSpPr>
            <p:cNvPr id="7" name="Freeform 7">
              <a:hlinkClick r:id="rId4" action="ppaction://hlinksldjump"/>
            </p:cNvPr>
            <p:cNvSpPr/>
            <p:nvPr/>
          </p:nvSpPr>
          <p:spPr>
            <a:xfrm>
              <a:off x="0" y="0"/>
              <a:ext cx="691283" cy="447996"/>
            </a:xfrm>
            <a:custGeom>
              <a:avLst/>
              <a:gdLst/>
              <a:ahLst/>
              <a:cxnLst/>
              <a:rect l="l" t="t" r="r" b="b"/>
              <a:pathLst>
                <a:path w="691283" h="447996">
                  <a:moveTo>
                    <a:pt x="345642" y="0"/>
                  </a:moveTo>
                  <a:cubicBezTo>
                    <a:pt x="154749" y="0"/>
                    <a:pt x="0" y="100287"/>
                    <a:pt x="0" y="223998"/>
                  </a:cubicBezTo>
                  <a:cubicBezTo>
                    <a:pt x="0" y="347709"/>
                    <a:pt x="154749" y="447996"/>
                    <a:pt x="345642" y="447996"/>
                  </a:cubicBezTo>
                  <a:cubicBezTo>
                    <a:pt x="536534" y="447996"/>
                    <a:pt x="691283" y="347709"/>
                    <a:pt x="691283" y="223998"/>
                  </a:cubicBezTo>
                  <a:cubicBezTo>
                    <a:pt x="691283" y="100287"/>
                    <a:pt x="536534" y="0"/>
                    <a:pt x="345642" y="0"/>
                  </a:cubicBezTo>
                  <a:close/>
                </a:path>
              </a:pathLst>
            </a:custGeom>
            <a:gradFill rotWithShape="1">
              <a:gsLst>
                <a:gs pos="0">
                  <a:srgbClr val="0CC0DF">
                    <a:alpha val="100000"/>
                  </a:srgbClr>
                </a:gs>
                <a:gs pos="100000">
                  <a:srgbClr val="9ACF2A">
                    <a:alpha val="100000"/>
                  </a:srgbClr>
                </a:gs>
              </a:gsLst>
              <a:lin ang="2700000"/>
            </a:gradFill>
          </p:spPr>
          <p:txBody>
            <a:bodyPr/>
            <a:lstStyle/>
            <a:p>
              <a:endParaRPr lang="fr-FR"/>
            </a:p>
          </p:txBody>
        </p:sp>
        <p:sp>
          <p:nvSpPr>
            <p:cNvPr id="8" name="TextBox 8"/>
            <p:cNvSpPr txBox="1"/>
            <p:nvPr/>
          </p:nvSpPr>
          <p:spPr>
            <a:xfrm>
              <a:off x="64808" y="13425"/>
              <a:ext cx="561668" cy="392572"/>
            </a:xfrm>
            <a:prstGeom prst="rect">
              <a:avLst/>
            </a:prstGeom>
          </p:spPr>
          <p:txBody>
            <a:bodyPr lIns="33867" tIns="33867" rIns="33867" bIns="33867" rtlCol="0" anchor="ctr"/>
            <a:lstStyle/>
            <a:p>
              <a:pPr algn="ctr">
                <a:lnSpc>
                  <a:spcPts val="1586"/>
                </a:lnSpc>
              </a:pPr>
              <a:endParaRPr sz="1333"/>
            </a:p>
          </p:txBody>
        </p:sp>
      </p:grpSp>
      <p:grpSp>
        <p:nvGrpSpPr>
          <p:cNvPr id="9" name="Group 9"/>
          <p:cNvGrpSpPr/>
          <p:nvPr/>
        </p:nvGrpSpPr>
        <p:grpSpPr>
          <a:xfrm>
            <a:off x="155312" y="409587"/>
            <a:ext cx="1306458" cy="1306458"/>
            <a:chOff x="0" y="0"/>
            <a:chExt cx="2612917" cy="2612917"/>
          </a:xfrm>
        </p:grpSpPr>
        <p:grpSp>
          <p:nvGrpSpPr>
            <p:cNvPr id="10" name="Group 10"/>
            <p:cNvGrpSpPr/>
            <p:nvPr/>
          </p:nvGrpSpPr>
          <p:grpSpPr>
            <a:xfrm>
              <a:off x="0" y="0"/>
              <a:ext cx="2612917" cy="2612917"/>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CC0DF"/>
              </a:solidFill>
              <a:ln w="38100" cap="sq">
                <a:solidFill>
                  <a:srgbClr val="FFFFFF"/>
                </a:solidFill>
                <a:prstDash val="solid"/>
                <a:miter/>
              </a:ln>
            </p:spPr>
            <p:txBody>
              <a:bodyPr/>
              <a:lstStyle/>
              <a:p>
                <a:endParaRPr lang="fr-FR"/>
              </a:p>
            </p:txBody>
          </p:sp>
          <p:sp>
            <p:nvSpPr>
              <p:cNvPr id="12" name="TextBox 12"/>
              <p:cNvSpPr txBox="1"/>
              <p:nvPr/>
            </p:nvSpPr>
            <p:spPr>
              <a:xfrm>
                <a:off x="76200" y="28575"/>
                <a:ext cx="660400" cy="708025"/>
              </a:xfrm>
              <a:prstGeom prst="rect">
                <a:avLst/>
              </a:prstGeom>
            </p:spPr>
            <p:txBody>
              <a:bodyPr lIns="10221" tIns="10221" rIns="10221" bIns="10221" rtlCol="0" anchor="ctr"/>
              <a:lstStyle/>
              <a:p>
                <a:pPr algn="ctr">
                  <a:lnSpc>
                    <a:spcPts val="1867"/>
                  </a:lnSpc>
                </a:pPr>
                <a:endParaRPr sz="1333"/>
              </a:p>
            </p:txBody>
          </p:sp>
        </p:grpSp>
        <p:sp>
          <p:nvSpPr>
            <p:cNvPr id="13" name="Freeform 13"/>
            <p:cNvSpPr/>
            <p:nvPr/>
          </p:nvSpPr>
          <p:spPr>
            <a:xfrm>
              <a:off x="411401" y="541644"/>
              <a:ext cx="1790115" cy="1470777"/>
            </a:xfrm>
            <a:custGeom>
              <a:avLst/>
              <a:gdLst/>
              <a:ahLst/>
              <a:cxnLst/>
              <a:rect l="l" t="t" r="r" b="b"/>
              <a:pathLst>
                <a:path w="1790115" h="1470777">
                  <a:moveTo>
                    <a:pt x="0" y="0"/>
                  </a:moveTo>
                  <a:lnTo>
                    <a:pt x="1790115" y="0"/>
                  </a:lnTo>
                  <a:lnTo>
                    <a:pt x="1790115" y="1470778"/>
                  </a:lnTo>
                  <a:lnTo>
                    <a:pt x="0" y="1470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a:p>
          </p:txBody>
        </p:sp>
      </p:grpSp>
      <p:sp>
        <p:nvSpPr>
          <p:cNvPr id="14" name="Freeform 14"/>
          <p:cNvSpPr/>
          <p:nvPr/>
        </p:nvSpPr>
        <p:spPr>
          <a:xfrm rot="-805132">
            <a:off x="8884593" y="612540"/>
            <a:ext cx="97934" cy="414336"/>
          </a:xfrm>
          <a:custGeom>
            <a:avLst/>
            <a:gdLst/>
            <a:ahLst/>
            <a:cxnLst/>
            <a:rect l="l" t="t" r="r" b="b"/>
            <a:pathLst>
              <a:path w="146901" h="621504">
                <a:moveTo>
                  <a:pt x="0" y="0"/>
                </a:moveTo>
                <a:lnTo>
                  <a:pt x="146901" y="0"/>
                </a:lnTo>
                <a:lnTo>
                  <a:pt x="146901" y="621504"/>
                </a:lnTo>
                <a:lnTo>
                  <a:pt x="0" y="6215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r-FR"/>
          </a:p>
        </p:txBody>
      </p:sp>
      <p:grpSp>
        <p:nvGrpSpPr>
          <p:cNvPr id="15" name="Group 15"/>
          <p:cNvGrpSpPr/>
          <p:nvPr/>
        </p:nvGrpSpPr>
        <p:grpSpPr>
          <a:xfrm>
            <a:off x="6255988" y="-700768"/>
            <a:ext cx="1998581" cy="1317783"/>
            <a:chOff x="0" y="0"/>
            <a:chExt cx="724956" cy="478006"/>
          </a:xfrm>
        </p:grpSpPr>
        <p:sp>
          <p:nvSpPr>
            <p:cNvPr id="16" name="Freeform 16">
              <a:hlinkClick r:id="rId9" action="ppaction://hlinksldjump"/>
            </p:cNvPr>
            <p:cNvSpPr/>
            <p:nvPr/>
          </p:nvSpPr>
          <p:spPr>
            <a:xfrm>
              <a:off x="0" y="0"/>
              <a:ext cx="724956" cy="478006"/>
            </a:xfrm>
            <a:custGeom>
              <a:avLst/>
              <a:gdLst/>
              <a:ahLst/>
              <a:cxnLst/>
              <a:rect l="l" t="t" r="r" b="b"/>
              <a:pathLst>
                <a:path w="724956" h="478006">
                  <a:moveTo>
                    <a:pt x="362478" y="0"/>
                  </a:moveTo>
                  <a:cubicBezTo>
                    <a:pt x="162287" y="0"/>
                    <a:pt x="0" y="107005"/>
                    <a:pt x="0" y="239003"/>
                  </a:cubicBezTo>
                  <a:cubicBezTo>
                    <a:pt x="0" y="371001"/>
                    <a:pt x="162287" y="478006"/>
                    <a:pt x="362478" y="478006"/>
                  </a:cubicBezTo>
                  <a:cubicBezTo>
                    <a:pt x="562669" y="478006"/>
                    <a:pt x="724956" y="371001"/>
                    <a:pt x="724956" y="239003"/>
                  </a:cubicBezTo>
                  <a:cubicBezTo>
                    <a:pt x="724956" y="107005"/>
                    <a:pt x="562669" y="0"/>
                    <a:pt x="362478" y="0"/>
                  </a:cubicBezTo>
                  <a:close/>
                </a:path>
              </a:pathLst>
            </a:custGeom>
            <a:gradFill rotWithShape="1">
              <a:gsLst>
                <a:gs pos="0">
                  <a:srgbClr val="0CC0DF">
                    <a:alpha val="100000"/>
                  </a:srgbClr>
                </a:gs>
                <a:gs pos="100000">
                  <a:srgbClr val="9ACF2A">
                    <a:alpha val="100000"/>
                  </a:srgbClr>
                </a:gs>
              </a:gsLst>
              <a:lin ang="2700000"/>
            </a:gradFill>
          </p:spPr>
          <p:txBody>
            <a:bodyPr/>
            <a:lstStyle/>
            <a:p>
              <a:endParaRPr lang="fr-FR"/>
            </a:p>
          </p:txBody>
        </p:sp>
        <p:sp>
          <p:nvSpPr>
            <p:cNvPr id="17" name="TextBox 17"/>
            <p:cNvSpPr txBox="1"/>
            <p:nvPr/>
          </p:nvSpPr>
          <p:spPr>
            <a:xfrm>
              <a:off x="67965" y="16238"/>
              <a:ext cx="589026" cy="416955"/>
            </a:xfrm>
            <a:prstGeom prst="rect">
              <a:avLst/>
            </a:prstGeom>
          </p:spPr>
          <p:txBody>
            <a:bodyPr lIns="33867" tIns="33867" rIns="33867" bIns="33867" rtlCol="0" anchor="ctr"/>
            <a:lstStyle/>
            <a:p>
              <a:pPr algn="ctr">
                <a:lnSpc>
                  <a:spcPts val="1586"/>
                </a:lnSpc>
              </a:pPr>
              <a:endParaRPr sz="1333"/>
            </a:p>
          </p:txBody>
        </p:sp>
      </p:grpSp>
      <p:grpSp>
        <p:nvGrpSpPr>
          <p:cNvPr id="18" name="Group 18"/>
          <p:cNvGrpSpPr/>
          <p:nvPr/>
        </p:nvGrpSpPr>
        <p:grpSpPr>
          <a:xfrm>
            <a:off x="2461050" y="1431299"/>
            <a:ext cx="7521877" cy="675527"/>
            <a:chOff x="0" y="0"/>
            <a:chExt cx="2971606" cy="266875"/>
          </a:xfrm>
        </p:grpSpPr>
        <p:sp>
          <p:nvSpPr>
            <p:cNvPr id="19" name="Freeform 19"/>
            <p:cNvSpPr/>
            <p:nvPr/>
          </p:nvSpPr>
          <p:spPr>
            <a:xfrm>
              <a:off x="0" y="0"/>
              <a:ext cx="2971605" cy="266875"/>
            </a:xfrm>
            <a:custGeom>
              <a:avLst/>
              <a:gdLst/>
              <a:ahLst/>
              <a:cxnLst/>
              <a:rect l="l" t="t" r="r" b="b"/>
              <a:pathLst>
                <a:path w="2971605" h="266875">
                  <a:moveTo>
                    <a:pt x="13723" y="0"/>
                  </a:moveTo>
                  <a:lnTo>
                    <a:pt x="2957882" y="0"/>
                  </a:lnTo>
                  <a:cubicBezTo>
                    <a:pt x="2961522" y="0"/>
                    <a:pt x="2965012" y="1446"/>
                    <a:pt x="2967586" y="4019"/>
                  </a:cubicBezTo>
                  <a:cubicBezTo>
                    <a:pt x="2970160" y="6593"/>
                    <a:pt x="2971605" y="10084"/>
                    <a:pt x="2971605" y="13723"/>
                  </a:cubicBezTo>
                  <a:lnTo>
                    <a:pt x="2971605" y="253151"/>
                  </a:lnTo>
                  <a:cubicBezTo>
                    <a:pt x="2971605" y="260731"/>
                    <a:pt x="2965461" y="266875"/>
                    <a:pt x="2957882" y="266875"/>
                  </a:cubicBezTo>
                  <a:lnTo>
                    <a:pt x="13723" y="266875"/>
                  </a:lnTo>
                  <a:cubicBezTo>
                    <a:pt x="6144" y="266875"/>
                    <a:pt x="0" y="260731"/>
                    <a:pt x="0" y="253151"/>
                  </a:cubicBezTo>
                  <a:lnTo>
                    <a:pt x="0" y="13723"/>
                  </a:lnTo>
                  <a:cubicBezTo>
                    <a:pt x="0" y="6144"/>
                    <a:pt x="6144" y="0"/>
                    <a:pt x="13723" y="0"/>
                  </a:cubicBezTo>
                  <a:close/>
                </a:path>
              </a:pathLst>
            </a:custGeom>
            <a:solidFill>
              <a:srgbClr val="000000">
                <a:alpha val="0"/>
              </a:srgbClr>
            </a:solidFill>
            <a:ln w="104775" cap="sq">
              <a:solidFill>
                <a:srgbClr val="0097B2">
                  <a:alpha val="80000"/>
                </a:srgbClr>
              </a:solidFill>
              <a:prstDash val="solid"/>
              <a:miter/>
            </a:ln>
          </p:spPr>
          <p:txBody>
            <a:bodyPr/>
            <a:lstStyle/>
            <a:p>
              <a:endParaRPr lang="fr-FR"/>
            </a:p>
          </p:txBody>
        </p:sp>
        <p:sp>
          <p:nvSpPr>
            <p:cNvPr id="20" name="TextBox 20"/>
            <p:cNvSpPr txBox="1"/>
            <p:nvPr/>
          </p:nvSpPr>
          <p:spPr>
            <a:xfrm>
              <a:off x="0" y="-28575"/>
              <a:ext cx="2971606" cy="295450"/>
            </a:xfrm>
            <a:prstGeom prst="rect">
              <a:avLst/>
            </a:prstGeom>
          </p:spPr>
          <p:txBody>
            <a:bodyPr lIns="33867" tIns="33867" rIns="33867" bIns="33867" rtlCol="0" anchor="ctr"/>
            <a:lstStyle/>
            <a:p>
              <a:pPr algn="ctr">
                <a:lnSpc>
                  <a:spcPts val="1586"/>
                </a:lnSpc>
              </a:pPr>
              <a:endParaRPr sz="1333"/>
            </a:p>
          </p:txBody>
        </p:sp>
      </p:grpSp>
      <p:sp>
        <p:nvSpPr>
          <p:cNvPr id="21" name="Freeform 21"/>
          <p:cNvSpPr/>
          <p:nvPr/>
        </p:nvSpPr>
        <p:spPr>
          <a:xfrm>
            <a:off x="432468" y="2375182"/>
            <a:ext cx="1093585" cy="1053818"/>
          </a:xfrm>
          <a:custGeom>
            <a:avLst/>
            <a:gdLst/>
            <a:ahLst/>
            <a:cxnLst/>
            <a:rect l="l" t="t" r="r" b="b"/>
            <a:pathLst>
              <a:path w="1640377" h="1580727">
                <a:moveTo>
                  <a:pt x="0" y="0"/>
                </a:moveTo>
                <a:lnTo>
                  <a:pt x="1640377" y="0"/>
                </a:lnTo>
                <a:lnTo>
                  <a:pt x="1640377" y="1580727"/>
                </a:lnTo>
                <a:lnTo>
                  <a:pt x="0" y="15807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FR"/>
          </a:p>
        </p:txBody>
      </p:sp>
      <p:sp>
        <p:nvSpPr>
          <p:cNvPr id="22" name="TextBox 22"/>
          <p:cNvSpPr txBox="1"/>
          <p:nvPr/>
        </p:nvSpPr>
        <p:spPr>
          <a:xfrm>
            <a:off x="503425" y="3500629"/>
            <a:ext cx="2714395" cy="1064009"/>
          </a:xfrm>
          <a:prstGeom prst="rect">
            <a:avLst/>
          </a:prstGeom>
        </p:spPr>
        <p:txBody>
          <a:bodyPr lIns="0" tIns="0" rIns="0" bIns="0" rtlCol="0" anchor="t">
            <a:spAutoFit/>
          </a:bodyPr>
          <a:lstStyle/>
          <a:p>
            <a:pPr>
              <a:lnSpc>
                <a:spcPts val="2146"/>
              </a:lnSpc>
              <a:spcBef>
                <a:spcPct val="0"/>
              </a:spcBef>
            </a:pPr>
            <a:r>
              <a:rPr lang="en-US" sz="1600" b="1" dirty="0">
                <a:solidFill>
                  <a:srgbClr val="253647"/>
                </a:solidFill>
                <a:ea typeface="Open Sans 1 Bold"/>
                <a:cs typeface="Open Sans 1 Bold"/>
                <a:sym typeface="Open Sans 1 Bold"/>
              </a:rPr>
              <a:t>En </a:t>
            </a:r>
            <a:r>
              <a:rPr lang="en-US" sz="1600" b="1" dirty="0" err="1">
                <a:solidFill>
                  <a:srgbClr val="253647"/>
                </a:solidFill>
                <a:ea typeface="Open Sans 1 Bold"/>
                <a:cs typeface="Open Sans 1 Bold"/>
                <a:sym typeface="Open Sans 1 Bold"/>
              </a:rPr>
              <a:t>fonction</a:t>
            </a:r>
            <a:r>
              <a:rPr lang="en-US" sz="1600" b="1" dirty="0">
                <a:solidFill>
                  <a:srgbClr val="253647"/>
                </a:solidFill>
                <a:ea typeface="Open Sans 1 Bold"/>
                <a:cs typeface="Open Sans 1 Bold"/>
                <a:sym typeface="Open Sans 1 Bold"/>
              </a:rPr>
              <a:t> des conclusions de la phase </a:t>
            </a:r>
            <a:r>
              <a:rPr lang="en-US" sz="1600" b="1" dirty="0" err="1">
                <a:solidFill>
                  <a:srgbClr val="253647"/>
                </a:solidFill>
                <a:ea typeface="Open Sans 1 Bold"/>
                <a:cs typeface="Open Sans 1 Bold"/>
                <a:sym typeface="Open Sans 1 Bold"/>
              </a:rPr>
              <a:t>amont</a:t>
            </a:r>
            <a:r>
              <a:rPr lang="en-US" sz="1600" b="1" dirty="0">
                <a:solidFill>
                  <a:srgbClr val="253647"/>
                </a:solidFill>
                <a:ea typeface="Open Sans 1 Bold"/>
                <a:cs typeface="Open Sans 1 Bold"/>
                <a:sym typeface="Open Sans 1 Bold"/>
              </a:rPr>
              <a:t>, 3 </a:t>
            </a:r>
            <a:r>
              <a:rPr lang="en-US" sz="1600" b="1" dirty="0" err="1">
                <a:solidFill>
                  <a:srgbClr val="253647"/>
                </a:solidFill>
                <a:ea typeface="Open Sans 1 Bold"/>
                <a:cs typeface="Open Sans 1 Bold"/>
                <a:sym typeface="Open Sans 1 Bold"/>
              </a:rPr>
              <a:t>procédures</a:t>
            </a:r>
            <a:r>
              <a:rPr lang="en-US" sz="1600" b="1" dirty="0">
                <a:solidFill>
                  <a:srgbClr val="253647"/>
                </a:solidFill>
                <a:ea typeface="Open Sans 1 Bold"/>
                <a:cs typeface="Open Sans 1 Bold"/>
                <a:sym typeface="Open Sans 1 Bold"/>
              </a:rPr>
              <a:t> </a:t>
            </a:r>
            <a:r>
              <a:rPr lang="en-US" sz="1600" b="1" dirty="0" err="1">
                <a:solidFill>
                  <a:srgbClr val="253647"/>
                </a:solidFill>
                <a:ea typeface="Open Sans 1 Bold"/>
                <a:cs typeface="Open Sans 1 Bold"/>
                <a:sym typeface="Open Sans 1 Bold"/>
              </a:rPr>
              <a:t>différentes</a:t>
            </a:r>
            <a:r>
              <a:rPr lang="en-US" sz="1600" b="1" dirty="0">
                <a:solidFill>
                  <a:srgbClr val="253647"/>
                </a:solidFill>
                <a:ea typeface="Open Sans 1 Bold"/>
                <a:cs typeface="Open Sans 1 Bold"/>
                <a:sym typeface="Open Sans 1 Bold"/>
              </a:rPr>
              <a:t> de consultation du public </a:t>
            </a:r>
            <a:r>
              <a:rPr lang="en-US" sz="1600" b="1" dirty="0" err="1">
                <a:solidFill>
                  <a:srgbClr val="253647"/>
                </a:solidFill>
                <a:ea typeface="Open Sans 1 Bold"/>
                <a:cs typeface="Open Sans 1 Bold"/>
                <a:sym typeface="Open Sans 1 Bold"/>
              </a:rPr>
              <a:t>sont</a:t>
            </a:r>
            <a:r>
              <a:rPr lang="en-US" sz="1600" b="1" dirty="0">
                <a:solidFill>
                  <a:srgbClr val="253647"/>
                </a:solidFill>
                <a:ea typeface="Open Sans 1 Bold"/>
                <a:cs typeface="Open Sans 1 Bold"/>
                <a:sym typeface="Open Sans 1 Bold"/>
              </a:rPr>
              <a:t> possibles : </a:t>
            </a:r>
          </a:p>
        </p:txBody>
      </p:sp>
      <p:grpSp>
        <p:nvGrpSpPr>
          <p:cNvPr id="23" name="Group 23"/>
          <p:cNvGrpSpPr/>
          <p:nvPr/>
        </p:nvGrpSpPr>
        <p:grpSpPr>
          <a:xfrm>
            <a:off x="3278731" y="2375183"/>
            <a:ext cx="4201139" cy="4624067"/>
            <a:chOff x="0" y="0"/>
            <a:chExt cx="8402279" cy="9248135"/>
          </a:xfrm>
        </p:grpSpPr>
        <p:sp>
          <p:nvSpPr>
            <p:cNvPr id="24" name="Freeform 24"/>
            <p:cNvSpPr/>
            <p:nvPr/>
          </p:nvSpPr>
          <p:spPr>
            <a:xfrm>
              <a:off x="2482899" y="2585153"/>
              <a:ext cx="5919379" cy="6662982"/>
            </a:xfrm>
            <a:custGeom>
              <a:avLst/>
              <a:gdLst/>
              <a:ahLst/>
              <a:cxnLst/>
              <a:rect l="l" t="t" r="r" b="b"/>
              <a:pathLst>
                <a:path w="5919379" h="6662982">
                  <a:moveTo>
                    <a:pt x="0" y="0"/>
                  </a:moveTo>
                  <a:lnTo>
                    <a:pt x="5919380" y="0"/>
                  </a:lnTo>
                  <a:lnTo>
                    <a:pt x="5919380" y="6662982"/>
                  </a:lnTo>
                  <a:lnTo>
                    <a:pt x="0" y="6662982"/>
                  </a:lnTo>
                  <a:lnTo>
                    <a:pt x="0" y="0"/>
                  </a:lnTo>
                  <a:close/>
                </a:path>
              </a:pathLst>
            </a:custGeom>
            <a:blipFill>
              <a:blip r:embed="rId12">
                <a:extLst>
                  <a:ext uri="{96DAC541-7B7A-43D3-8B79-37D633B846F1}">
                    <asvg:svgBlip xmlns:asvg="http://schemas.microsoft.com/office/drawing/2016/SVG/main" r:embed="rId13"/>
                  </a:ext>
                </a:extLst>
              </a:blip>
              <a:stretch>
                <a:fillRect l="-116992" t="-38798"/>
              </a:stretch>
            </a:blipFill>
          </p:spPr>
          <p:txBody>
            <a:bodyPr/>
            <a:lstStyle/>
            <a:p>
              <a:endParaRPr lang="fr-FR"/>
            </a:p>
          </p:txBody>
        </p:sp>
        <p:sp>
          <p:nvSpPr>
            <p:cNvPr id="25" name="Freeform 25"/>
            <p:cNvSpPr/>
            <p:nvPr/>
          </p:nvSpPr>
          <p:spPr>
            <a:xfrm>
              <a:off x="0" y="0"/>
              <a:ext cx="8402279" cy="2936418"/>
            </a:xfrm>
            <a:custGeom>
              <a:avLst/>
              <a:gdLst/>
              <a:ahLst/>
              <a:cxnLst/>
              <a:rect l="l" t="t" r="r" b="b"/>
              <a:pathLst>
                <a:path w="8402279" h="2936418">
                  <a:moveTo>
                    <a:pt x="0" y="0"/>
                  </a:moveTo>
                  <a:lnTo>
                    <a:pt x="8402279" y="0"/>
                  </a:lnTo>
                  <a:lnTo>
                    <a:pt x="8402279" y="2936418"/>
                  </a:lnTo>
                  <a:lnTo>
                    <a:pt x="0" y="2936418"/>
                  </a:lnTo>
                  <a:lnTo>
                    <a:pt x="0" y="0"/>
                  </a:lnTo>
                  <a:close/>
                </a:path>
              </a:pathLst>
            </a:custGeom>
            <a:blipFill>
              <a:blip r:embed="rId14">
                <a:extLst>
                  <a:ext uri="{96DAC541-7B7A-43D3-8B79-37D633B846F1}">
                    <asvg:svgBlip xmlns:asvg="http://schemas.microsoft.com/office/drawing/2016/SVG/main" r:embed="rId15"/>
                  </a:ext>
                </a:extLst>
              </a:blip>
              <a:stretch>
                <a:fillRect l="-52870" b="-214946"/>
              </a:stretch>
            </a:blipFill>
          </p:spPr>
          <p:txBody>
            <a:bodyPr/>
            <a:lstStyle/>
            <a:p>
              <a:endParaRPr lang="fr-FR"/>
            </a:p>
          </p:txBody>
        </p:sp>
        <p:sp>
          <p:nvSpPr>
            <p:cNvPr id="26" name="Freeform 26"/>
            <p:cNvSpPr/>
            <p:nvPr/>
          </p:nvSpPr>
          <p:spPr>
            <a:xfrm flipH="1">
              <a:off x="2539786" y="2459891"/>
              <a:ext cx="2944115" cy="2671115"/>
            </a:xfrm>
            <a:custGeom>
              <a:avLst/>
              <a:gdLst/>
              <a:ahLst/>
              <a:cxnLst/>
              <a:rect l="l" t="t" r="r" b="b"/>
              <a:pathLst>
                <a:path w="2944115" h="2671115">
                  <a:moveTo>
                    <a:pt x="2944114" y="0"/>
                  </a:moveTo>
                  <a:lnTo>
                    <a:pt x="0" y="0"/>
                  </a:lnTo>
                  <a:lnTo>
                    <a:pt x="0" y="2671115"/>
                  </a:lnTo>
                  <a:lnTo>
                    <a:pt x="2944114" y="2671115"/>
                  </a:lnTo>
                  <a:lnTo>
                    <a:pt x="2944114"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fr-FR"/>
            </a:p>
          </p:txBody>
        </p:sp>
        <p:sp>
          <p:nvSpPr>
            <p:cNvPr id="27" name="Freeform 27"/>
            <p:cNvSpPr/>
            <p:nvPr/>
          </p:nvSpPr>
          <p:spPr>
            <a:xfrm rot="-125504" flipH="1">
              <a:off x="3320536" y="2629860"/>
              <a:ext cx="2490956" cy="2259976"/>
            </a:xfrm>
            <a:custGeom>
              <a:avLst/>
              <a:gdLst/>
              <a:ahLst/>
              <a:cxnLst/>
              <a:rect l="l" t="t" r="r" b="b"/>
              <a:pathLst>
                <a:path w="2490956" h="2259976">
                  <a:moveTo>
                    <a:pt x="2490956" y="0"/>
                  </a:moveTo>
                  <a:lnTo>
                    <a:pt x="0" y="0"/>
                  </a:lnTo>
                  <a:lnTo>
                    <a:pt x="0" y="2259976"/>
                  </a:lnTo>
                  <a:lnTo>
                    <a:pt x="2490956" y="2259976"/>
                  </a:lnTo>
                  <a:lnTo>
                    <a:pt x="2490956"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fr-FR"/>
            </a:p>
          </p:txBody>
        </p:sp>
      </p:grpSp>
      <p:sp>
        <p:nvSpPr>
          <p:cNvPr id="28" name="Freeform 28"/>
          <p:cNvSpPr/>
          <p:nvPr/>
        </p:nvSpPr>
        <p:spPr>
          <a:xfrm rot="4930978" flipH="1">
            <a:off x="1757780" y="1721392"/>
            <a:ext cx="5936306" cy="6917305"/>
          </a:xfrm>
          <a:custGeom>
            <a:avLst/>
            <a:gdLst/>
            <a:ahLst/>
            <a:cxnLst/>
            <a:rect l="l" t="t" r="r" b="b"/>
            <a:pathLst>
              <a:path w="8904459" h="10375958">
                <a:moveTo>
                  <a:pt x="8904459" y="0"/>
                </a:moveTo>
                <a:lnTo>
                  <a:pt x="0" y="0"/>
                </a:lnTo>
                <a:lnTo>
                  <a:pt x="0" y="10375958"/>
                </a:lnTo>
                <a:lnTo>
                  <a:pt x="8904459" y="10375958"/>
                </a:lnTo>
                <a:lnTo>
                  <a:pt x="8904459"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fr-FR"/>
          </a:p>
        </p:txBody>
      </p:sp>
      <p:grpSp>
        <p:nvGrpSpPr>
          <p:cNvPr id="29" name="Group 29"/>
          <p:cNvGrpSpPr/>
          <p:nvPr/>
        </p:nvGrpSpPr>
        <p:grpSpPr>
          <a:xfrm>
            <a:off x="5918667" y="5340475"/>
            <a:ext cx="354666" cy="354666"/>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7B2"/>
            </a:solidFill>
            <a:ln w="38100" cap="sq">
              <a:solidFill>
                <a:srgbClr val="FFFFFF"/>
              </a:solidFill>
              <a:prstDash val="solid"/>
              <a:miter/>
            </a:ln>
          </p:spPr>
          <p:txBody>
            <a:bodyPr/>
            <a:lstStyle/>
            <a:p>
              <a:endParaRPr lang="fr-FR"/>
            </a:p>
          </p:txBody>
        </p:sp>
        <p:sp>
          <p:nvSpPr>
            <p:cNvPr id="31" name="TextBox 31"/>
            <p:cNvSpPr txBox="1"/>
            <p:nvPr/>
          </p:nvSpPr>
          <p:spPr>
            <a:xfrm>
              <a:off x="76200" y="38100"/>
              <a:ext cx="660400" cy="698500"/>
            </a:xfrm>
            <a:prstGeom prst="rect">
              <a:avLst/>
            </a:prstGeom>
          </p:spPr>
          <p:txBody>
            <a:bodyPr lIns="10221" tIns="10221" rIns="10221" bIns="10221" rtlCol="0" anchor="ctr"/>
            <a:lstStyle/>
            <a:p>
              <a:pPr algn="ctr">
                <a:lnSpc>
                  <a:spcPts val="1680"/>
                </a:lnSpc>
              </a:pPr>
              <a:r>
                <a:rPr lang="en-US" sz="1333" b="1" dirty="0">
                  <a:solidFill>
                    <a:schemeClr val="bg1"/>
                  </a:solidFill>
                  <a:latin typeface="Cambria" panose="02040503050406030204" pitchFamily="18" charset="0"/>
                  <a:ea typeface="Cambria" panose="02040503050406030204" pitchFamily="18" charset="0"/>
                  <a:cs typeface="Libre Baskerville Bold"/>
                  <a:sym typeface="Libre Baskerville Bold"/>
                  <a:hlinkClick r:id="rId4" action="ppaction://hlinksldjump">
                    <a:extLst>
                      <a:ext uri="{A12FA001-AC4F-418D-AE19-62706E023703}">
                        <ahyp:hlinkClr xmlns:ahyp="http://schemas.microsoft.com/office/drawing/2018/hyperlinkcolor" val="tx"/>
                      </a:ext>
                    </a:extLst>
                  </a:hlinkClick>
                </a:rPr>
                <a:t>1</a:t>
              </a:r>
            </a:p>
          </p:txBody>
        </p:sp>
      </p:grpSp>
      <p:grpSp>
        <p:nvGrpSpPr>
          <p:cNvPr id="32" name="Group 32"/>
          <p:cNvGrpSpPr/>
          <p:nvPr/>
        </p:nvGrpSpPr>
        <p:grpSpPr>
          <a:xfrm>
            <a:off x="5626146" y="4752050"/>
            <a:ext cx="363282" cy="363282"/>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0097B2"/>
              </a:solidFill>
              <a:prstDash val="solid"/>
              <a:miter/>
            </a:ln>
          </p:spPr>
          <p:txBody>
            <a:bodyPr/>
            <a:lstStyle/>
            <a:p>
              <a:endParaRPr lang="fr-FR"/>
            </a:p>
          </p:txBody>
        </p:sp>
        <p:sp>
          <p:nvSpPr>
            <p:cNvPr id="34" name="TextBox 34"/>
            <p:cNvSpPr txBox="1"/>
            <p:nvPr/>
          </p:nvSpPr>
          <p:spPr>
            <a:xfrm>
              <a:off x="76200" y="38100"/>
              <a:ext cx="660400" cy="698500"/>
            </a:xfrm>
            <a:prstGeom prst="rect">
              <a:avLst/>
            </a:prstGeom>
          </p:spPr>
          <p:txBody>
            <a:bodyPr lIns="10221" tIns="10221" rIns="10221" bIns="10221" rtlCol="0" anchor="ctr"/>
            <a:lstStyle/>
            <a:p>
              <a:pPr algn="ctr">
                <a:lnSpc>
                  <a:spcPts val="1680"/>
                </a:lnSpc>
              </a:pPr>
              <a:r>
                <a:rPr lang="en-US" sz="1333" b="1" dirty="0">
                  <a:solidFill>
                    <a:schemeClr val="accent5">
                      <a:lumMod val="50000"/>
                    </a:schemeClr>
                  </a:solidFill>
                  <a:latin typeface="Cambria" panose="02040503050406030204" pitchFamily="18" charset="0"/>
                  <a:ea typeface="Cambria" panose="02040503050406030204" pitchFamily="18" charset="0"/>
                  <a:cs typeface="Libre Baskerville Bold"/>
                  <a:sym typeface="Libre Baskerville Bold"/>
                  <a:hlinkClick r:id="rId20" action="ppaction://hlinksldjump">
                    <a:extLst>
                      <a:ext uri="{A12FA001-AC4F-418D-AE19-62706E023703}">
                        <ahyp:hlinkClr xmlns:ahyp="http://schemas.microsoft.com/office/drawing/2018/hyperlinkcolor" val="tx"/>
                      </a:ext>
                    </a:extLst>
                  </a:hlinkClick>
                </a:rPr>
                <a:t>2</a:t>
              </a:r>
            </a:p>
          </p:txBody>
        </p:sp>
      </p:grpSp>
      <p:grpSp>
        <p:nvGrpSpPr>
          <p:cNvPr id="35" name="Group 35"/>
          <p:cNvGrpSpPr/>
          <p:nvPr/>
        </p:nvGrpSpPr>
        <p:grpSpPr>
          <a:xfrm>
            <a:off x="5989428" y="4506709"/>
            <a:ext cx="361014" cy="361014"/>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0097B2"/>
              </a:solidFill>
              <a:prstDash val="solid"/>
              <a:miter/>
            </a:ln>
          </p:spPr>
          <p:txBody>
            <a:bodyPr/>
            <a:lstStyle/>
            <a:p>
              <a:endParaRPr lang="fr-FR"/>
            </a:p>
          </p:txBody>
        </p:sp>
        <p:sp>
          <p:nvSpPr>
            <p:cNvPr id="37" name="TextBox 37"/>
            <p:cNvSpPr txBox="1"/>
            <p:nvPr/>
          </p:nvSpPr>
          <p:spPr>
            <a:xfrm>
              <a:off x="76200" y="38100"/>
              <a:ext cx="660400" cy="698500"/>
            </a:xfrm>
            <a:prstGeom prst="rect">
              <a:avLst/>
            </a:prstGeom>
          </p:spPr>
          <p:txBody>
            <a:bodyPr lIns="10221" tIns="10221" rIns="10221" bIns="10221" rtlCol="0" anchor="ctr"/>
            <a:lstStyle/>
            <a:p>
              <a:pPr algn="ctr">
                <a:lnSpc>
                  <a:spcPts val="1680"/>
                </a:lnSpc>
              </a:pPr>
              <a:r>
                <a:rPr lang="en-US" sz="1333" b="1" dirty="0">
                  <a:solidFill>
                    <a:schemeClr val="accent5">
                      <a:lumMod val="50000"/>
                    </a:schemeClr>
                  </a:solidFill>
                  <a:latin typeface="Cambria" panose="02040503050406030204" pitchFamily="18" charset="0"/>
                  <a:ea typeface="Cambria" panose="02040503050406030204" pitchFamily="18" charset="0"/>
                  <a:cs typeface="Libre Baskerville Bold"/>
                  <a:sym typeface="Libre Baskerville Bold"/>
                  <a:hlinkClick r:id="rId21" action="ppaction://hlinksldjump">
                    <a:extLst>
                      <a:ext uri="{A12FA001-AC4F-418D-AE19-62706E023703}">
                        <ahyp:hlinkClr xmlns:ahyp="http://schemas.microsoft.com/office/drawing/2018/hyperlinkcolor" val="tx"/>
                      </a:ext>
                    </a:extLst>
                  </a:hlinkClick>
                </a:rPr>
                <a:t>3</a:t>
              </a:r>
            </a:p>
          </p:txBody>
        </p:sp>
      </p:grpSp>
      <p:grpSp>
        <p:nvGrpSpPr>
          <p:cNvPr id="38" name="Group 38"/>
          <p:cNvGrpSpPr/>
          <p:nvPr/>
        </p:nvGrpSpPr>
        <p:grpSpPr>
          <a:xfrm>
            <a:off x="8348668" y="4924156"/>
            <a:ext cx="1634258" cy="625753"/>
            <a:chOff x="0" y="0"/>
            <a:chExt cx="645633" cy="247211"/>
          </a:xfrm>
        </p:grpSpPr>
        <p:sp>
          <p:nvSpPr>
            <p:cNvPr id="39" name="Freeform 39"/>
            <p:cNvSpPr/>
            <p:nvPr/>
          </p:nvSpPr>
          <p:spPr>
            <a:xfrm>
              <a:off x="0" y="0"/>
              <a:ext cx="645633" cy="247211"/>
            </a:xfrm>
            <a:custGeom>
              <a:avLst/>
              <a:gdLst/>
              <a:ahLst/>
              <a:cxnLst/>
              <a:rect l="l" t="t" r="r" b="b"/>
              <a:pathLst>
                <a:path w="645633" h="247211">
                  <a:moveTo>
                    <a:pt x="123605" y="0"/>
                  </a:moveTo>
                  <a:lnTo>
                    <a:pt x="522027" y="0"/>
                  </a:lnTo>
                  <a:cubicBezTo>
                    <a:pt x="590293" y="0"/>
                    <a:pt x="645633" y="55340"/>
                    <a:pt x="645633" y="123605"/>
                  </a:cubicBezTo>
                  <a:lnTo>
                    <a:pt x="645633" y="123605"/>
                  </a:lnTo>
                  <a:cubicBezTo>
                    <a:pt x="645633" y="191871"/>
                    <a:pt x="590293" y="247211"/>
                    <a:pt x="522027" y="247211"/>
                  </a:cubicBezTo>
                  <a:lnTo>
                    <a:pt x="123605" y="247211"/>
                  </a:lnTo>
                  <a:cubicBezTo>
                    <a:pt x="55340" y="247211"/>
                    <a:pt x="0" y="191871"/>
                    <a:pt x="0" y="123605"/>
                  </a:cubicBezTo>
                  <a:lnTo>
                    <a:pt x="0" y="123605"/>
                  </a:lnTo>
                  <a:cubicBezTo>
                    <a:pt x="0" y="55340"/>
                    <a:pt x="55340" y="0"/>
                    <a:pt x="123605" y="0"/>
                  </a:cubicBezTo>
                  <a:close/>
                </a:path>
              </a:pathLst>
            </a:custGeom>
            <a:solidFill>
              <a:srgbClr val="0097B2">
                <a:alpha val="80000"/>
              </a:srgbClr>
            </a:solidFill>
          </p:spPr>
          <p:txBody>
            <a:bodyPr/>
            <a:lstStyle/>
            <a:p>
              <a:endParaRPr lang="fr-FR"/>
            </a:p>
          </p:txBody>
        </p:sp>
        <p:sp>
          <p:nvSpPr>
            <p:cNvPr id="40" name="TextBox 40"/>
            <p:cNvSpPr txBox="1"/>
            <p:nvPr/>
          </p:nvSpPr>
          <p:spPr>
            <a:xfrm>
              <a:off x="0" y="-28575"/>
              <a:ext cx="645633" cy="275786"/>
            </a:xfrm>
            <a:prstGeom prst="rect">
              <a:avLst/>
            </a:prstGeom>
          </p:spPr>
          <p:txBody>
            <a:bodyPr lIns="33867" tIns="33867" rIns="33867" bIns="33867" rtlCol="0" anchor="ctr"/>
            <a:lstStyle/>
            <a:p>
              <a:pPr algn="ctr">
                <a:lnSpc>
                  <a:spcPts val="1679"/>
                </a:lnSpc>
              </a:pPr>
              <a:r>
                <a:rPr lang="en-US" sz="1200" b="1" dirty="0">
                  <a:solidFill>
                    <a:schemeClr val="bg1"/>
                  </a:solidFill>
                  <a:ea typeface="Open Sans 1 Bold"/>
                  <a:cs typeface="Open Sans 1 Bold"/>
                  <a:sym typeface="Open Sans 1 Bold"/>
                  <a:hlinkClick r:id="rId4" action="ppaction://hlinksldjump">
                    <a:extLst>
                      <a:ext uri="{A12FA001-AC4F-418D-AE19-62706E023703}">
                        <ahyp:hlinkClr xmlns:ahyp="http://schemas.microsoft.com/office/drawing/2018/hyperlinkcolor" val="tx"/>
                      </a:ext>
                    </a:extLst>
                  </a:hlinkClick>
                </a:rPr>
                <a:t>Consultation </a:t>
              </a:r>
            </a:p>
            <a:p>
              <a:pPr algn="ctr">
                <a:lnSpc>
                  <a:spcPts val="1679"/>
                </a:lnSpc>
              </a:pPr>
              <a:r>
                <a:rPr lang="en-US" sz="1200" b="1" dirty="0" err="1">
                  <a:solidFill>
                    <a:schemeClr val="bg1"/>
                  </a:solidFill>
                  <a:ea typeface="Open Sans 1 Bold"/>
                  <a:cs typeface="Open Sans 1 Bold"/>
                  <a:sym typeface="Open Sans 1 Bold"/>
                  <a:hlinkClick r:id="rId4" action="ppaction://hlinksldjump">
                    <a:extLst>
                      <a:ext uri="{A12FA001-AC4F-418D-AE19-62706E023703}">
                        <ahyp:hlinkClr xmlns:ahyp="http://schemas.microsoft.com/office/drawing/2018/hyperlinkcolor" val="tx"/>
                      </a:ext>
                    </a:extLst>
                  </a:hlinkClick>
                </a:rPr>
                <a:t>parallélisée</a:t>
              </a:r>
              <a:endParaRPr lang="en-US" sz="1200" b="1" dirty="0">
                <a:solidFill>
                  <a:schemeClr val="bg1"/>
                </a:solidFill>
                <a:ea typeface="Open Sans 1 Bold"/>
                <a:cs typeface="Open Sans 1 Bold"/>
                <a:sym typeface="Open Sans 1 Bold"/>
                <a:hlinkClick r:id="rId4" action="ppaction://hlinksldjump">
                  <a:extLst>
                    <a:ext uri="{A12FA001-AC4F-418D-AE19-62706E023703}">
                      <ahyp:hlinkClr xmlns:ahyp="http://schemas.microsoft.com/office/drawing/2018/hyperlinkcolor" val="tx"/>
                    </a:ext>
                  </a:extLst>
                </a:hlinkClick>
              </a:endParaRPr>
            </a:p>
          </p:txBody>
        </p:sp>
      </p:grpSp>
      <p:grpSp>
        <p:nvGrpSpPr>
          <p:cNvPr id="41" name="Group 41"/>
          <p:cNvGrpSpPr/>
          <p:nvPr/>
        </p:nvGrpSpPr>
        <p:grpSpPr>
          <a:xfrm>
            <a:off x="8171336" y="4808892"/>
            <a:ext cx="418799" cy="418799"/>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7B2"/>
            </a:solidFill>
            <a:ln w="38100" cap="sq">
              <a:solidFill>
                <a:srgbClr val="FFFFFF"/>
              </a:solidFill>
              <a:prstDash val="solid"/>
              <a:miter/>
            </a:ln>
          </p:spPr>
          <p:txBody>
            <a:bodyPr/>
            <a:lstStyle/>
            <a:p>
              <a:endParaRPr lang="fr-FR"/>
            </a:p>
          </p:txBody>
        </p:sp>
        <p:sp>
          <p:nvSpPr>
            <p:cNvPr id="43" name="TextBox 43"/>
            <p:cNvSpPr txBox="1"/>
            <p:nvPr/>
          </p:nvSpPr>
          <p:spPr>
            <a:xfrm>
              <a:off x="76200" y="38100"/>
              <a:ext cx="660400" cy="698500"/>
            </a:xfrm>
            <a:prstGeom prst="rect">
              <a:avLst/>
            </a:prstGeom>
          </p:spPr>
          <p:txBody>
            <a:bodyPr lIns="10221" tIns="10221" rIns="10221" bIns="10221" rtlCol="0" anchor="ctr"/>
            <a:lstStyle/>
            <a:p>
              <a:pPr algn="ctr">
                <a:lnSpc>
                  <a:spcPts val="1680"/>
                </a:lnSpc>
              </a:pPr>
              <a:r>
                <a:rPr lang="en-US" sz="1333" b="1" dirty="0">
                  <a:solidFill>
                    <a:schemeClr val="bg1"/>
                  </a:solidFill>
                  <a:latin typeface="Cambria" panose="02040503050406030204" pitchFamily="18" charset="0"/>
                  <a:ea typeface="Cambria" panose="02040503050406030204" pitchFamily="18" charset="0"/>
                  <a:cs typeface="Libre Baskerville Bold"/>
                  <a:sym typeface="Libre Baskerville Bold"/>
                  <a:hlinkClick r:id="rId4" action="ppaction://hlinksldjump">
                    <a:extLst>
                      <a:ext uri="{A12FA001-AC4F-418D-AE19-62706E023703}">
                        <ahyp:hlinkClr xmlns:ahyp="http://schemas.microsoft.com/office/drawing/2018/hyperlinkcolor" val="tx"/>
                      </a:ext>
                    </a:extLst>
                  </a:hlinkClick>
                </a:rPr>
                <a:t>1</a:t>
              </a:r>
            </a:p>
          </p:txBody>
        </p:sp>
      </p:grpSp>
      <p:sp>
        <p:nvSpPr>
          <p:cNvPr id="45" name="Freeform 45"/>
          <p:cNvSpPr/>
          <p:nvPr/>
        </p:nvSpPr>
        <p:spPr>
          <a:xfrm>
            <a:off x="6253744" y="5608740"/>
            <a:ext cx="2679816" cy="813689"/>
          </a:xfrm>
          <a:custGeom>
            <a:avLst/>
            <a:gdLst/>
            <a:ahLst/>
            <a:cxnLst/>
            <a:rect l="l" t="t" r="r" b="b"/>
            <a:pathLst>
              <a:path w="4019724" h="1220534">
                <a:moveTo>
                  <a:pt x="0" y="0"/>
                </a:moveTo>
                <a:lnTo>
                  <a:pt x="4019724" y="0"/>
                </a:lnTo>
                <a:lnTo>
                  <a:pt x="4019724" y="1220534"/>
                </a:lnTo>
                <a:lnTo>
                  <a:pt x="0" y="1220534"/>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fr-FR"/>
          </a:p>
        </p:txBody>
      </p:sp>
      <p:grpSp>
        <p:nvGrpSpPr>
          <p:cNvPr id="46" name="Group 46"/>
          <p:cNvGrpSpPr/>
          <p:nvPr/>
        </p:nvGrpSpPr>
        <p:grpSpPr>
          <a:xfrm>
            <a:off x="9061476" y="3700839"/>
            <a:ext cx="1894066" cy="698083"/>
            <a:chOff x="0" y="-28575"/>
            <a:chExt cx="748273" cy="275786"/>
          </a:xfrm>
        </p:grpSpPr>
        <p:sp>
          <p:nvSpPr>
            <p:cNvPr id="47" name="Freeform 47"/>
            <p:cNvSpPr/>
            <p:nvPr/>
          </p:nvSpPr>
          <p:spPr>
            <a:xfrm>
              <a:off x="0" y="0"/>
              <a:ext cx="748273" cy="247211"/>
            </a:xfrm>
            <a:custGeom>
              <a:avLst/>
              <a:gdLst/>
              <a:ahLst/>
              <a:cxnLst/>
              <a:rect l="l" t="t" r="r" b="b"/>
              <a:pathLst>
                <a:path w="694774" h="247211">
                  <a:moveTo>
                    <a:pt x="120327" y="0"/>
                  </a:moveTo>
                  <a:lnTo>
                    <a:pt x="574447" y="0"/>
                  </a:lnTo>
                  <a:cubicBezTo>
                    <a:pt x="640902" y="0"/>
                    <a:pt x="694774" y="53872"/>
                    <a:pt x="694774" y="120327"/>
                  </a:cubicBezTo>
                  <a:lnTo>
                    <a:pt x="694774" y="126884"/>
                  </a:lnTo>
                  <a:cubicBezTo>
                    <a:pt x="694774" y="193339"/>
                    <a:pt x="640902" y="247211"/>
                    <a:pt x="574447" y="247211"/>
                  </a:cubicBezTo>
                  <a:lnTo>
                    <a:pt x="120327" y="247211"/>
                  </a:lnTo>
                  <a:cubicBezTo>
                    <a:pt x="53872" y="247211"/>
                    <a:pt x="0" y="193339"/>
                    <a:pt x="0" y="126884"/>
                  </a:cubicBezTo>
                  <a:lnTo>
                    <a:pt x="0" y="120327"/>
                  </a:lnTo>
                  <a:cubicBezTo>
                    <a:pt x="0" y="53872"/>
                    <a:pt x="53872" y="0"/>
                    <a:pt x="120327" y="0"/>
                  </a:cubicBezTo>
                  <a:close/>
                </a:path>
              </a:pathLst>
            </a:custGeom>
            <a:solidFill>
              <a:srgbClr val="FFFFFF">
                <a:alpha val="80000"/>
              </a:srgbClr>
            </a:solidFill>
            <a:ln w="57150" cap="rnd">
              <a:solidFill>
                <a:srgbClr val="0097B2">
                  <a:alpha val="80000"/>
                </a:srgbClr>
              </a:solidFill>
              <a:prstDash val="dash"/>
              <a:round/>
            </a:ln>
          </p:spPr>
          <p:txBody>
            <a:bodyPr/>
            <a:lstStyle/>
            <a:p>
              <a:endParaRPr lang="fr-FR"/>
            </a:p>
          </p:txBody>
        </p:sp>
        <p:sp>
          <p:nvSpPr>
            <p:cNvPr id="48" name="TextBox 48"/>
            <p:cNvSpPr txBox="1"/>
            <p:nvPr/>
          </p:nvSpPr>
          <p:spPr>
            <a:xfrm>
              <a:off x="0" y="-28575"/>
              <a:ext cx="748273" cy="275786"/>
            </a:xfrm>
            <a:prstGeom prst="rect">
              <a:avLst/>
            </a:prstGeom>
          </p:spPr>
          <p:txBody>
            <a:bodyPr lIns="33867" tIns="33867" rIns="33867" bIns="33867" rtlCol="0" anchor="ctr"/>
            <a:lstStyle/>
            <a:p>
              <a:pPr algn="ctr">
                <a:lnSpc>
                  <a:spcPts val="1679"/>
                </a:lnSpc>
              </a:pPr>
              <a:r>
                <a:rPr lang="en-US" sz="1200" b="1" dirty="0" err="1">
                  <a:solidFill>
                    <a:schemeClr val="tx1">
                      <a:lumMod val="75000"/>
                      <a:lumOff val="25000"/>
                    </a:schemeClr>
                  </a:solidFill>
                  <a:ea typeface="Open Sans 1 Bold"/>
                  <a:cs typeface="Open Sans 1 Bold"/>
                  <a:sym typeface="Open Sans 1 Bold"/>
                  <a:hlinkClick r:id="rId20" action="ppaction://hlinksldjump">
                    <a:extLst>
                      <a:ext uri="{A12FA001-AC4F-418D-AE19-62706E023703}">
                        <ahyp:hlinkClr xmlns:ahyp="http://schemas.microsoft.com/office/drawing/2018/hyperlinkcolor" val="tx"/>
                      </a:ext>
                    </a:extLst>
                  </a:hlinkClick>
                </a:rPr>
                <a:t>Enquête</a:t>
              </a:r>
              <a:r>
                <a:rPr lang="en-US" sz="1200" b="1" dirty="0">
                  <a:solidFill>
                    <a:schemeClr val="tx1">
                      <a:lumMod val="75000"/>
                      <a:lumOff val="25000"/>
                    </a:schemeClr>
                  </a:solidFill>
                  <a:ea typeface="Open Sans 1 Bold"/>
                  <a:cs typeface="Open Sans 1 Bold"/>
                  <a:sym typeface="Open Sans 1 Bold"/>
                  <a:hlinkClick r:id="rId20" action="ppaction://hlinksldjump">
                    <a:extLst>
                      <a:ext uri="{A12FA001-AC4F-418D-AE19-62706E023703}">
                        <ahyp:hlinkClr xmlns:ahyp="http://schemas.microsoft.com/office/drawing/2018/hyperlinkcolor" val="tx"/>
                      </a:ext>
                    </a:extLst>
                  </a:hlinkClick>
                </a:rPr>
                <a:t> </a:t>
              </a:r>
              <a:r>
                <a:rPr lang="en-US" sz="1200" b="1" dirty="0" err="1">
                  <a:solidFill>
                    <a:schemeClr val="tx1">
                      <a:lumMod val="75000"/>
                      <a:lumOff val="25000"/>
                    </a:schemeClr>
                  </a:solidFill>
                  <a:ea typeface="Open Sans 1 Bold"/>
                  <a:cs typeface="Open Sans 1 Bold"/>
                  <a:sym typeface="Open Sans 1 Bold"/>
                  <a:hlinkClick r:id="rId20" action="ppaction://hlinksldjump">
                    <a:extLst>
                      <a:ext uri="{A12FA001-AC4F-418D-AE19-62706E023703}">
                        <ahyp:hlinkClr xmlns:ahyp="http://schemas.microsoft.com/office/drawing/2018/hyperlinkcolor" val="tx"/>
                      </a:ext>
                    </a:extLst>
                  </a:hlinkClick>
                </a:rPr>
                <a:t>publique</a:t>
              </a:r>
              <a:r>
                <a:rPr lang="en-US" sz="1200" b="1" dirty="0">
                  <a:solidFill>
                    <a:schemeClr val="tx1">
                      <a:lumMod val="75000"/>
                      <a:lumOff val="25000"/>
                    </a:schemeClr>
                  </a:solidFill>
                  <a:ea typeface="Open Sans 1 Bold"/>
                  <a:cs typeface="Open Sans 1 Bold"/>
                  <a:sym typeface="Open Sans 1 Bold"/>
                  <a:hlinkClick r:id="rId20" action="ppaction://hlinksldjump">
                    <a:extLst>
                      <a:ext uri="{A12FA001-AC4F-418D-AE19-62706E023703}">
                        <ahyp:hlinkClr xmlns:ahyp="http://schemas.microsoft.com/office/drawing/2018/hyperlinkcolor" val="tx"/>
                      </a:ext>
                    </a:extLst>
                  </a:hlinkClick>
                </a:rPr>
                <a:t> unique</a:t>
              </a:r>
            </a:p>
          </p:txBody>
        </p:sp>
      </p:grpSp>
      <p:grpSp>
        <p:nvGrpSpPr>
          <p:cNvPr id="50" name="Group 50"/>
          <p:cNvGrpSpPr/>
          <p:nvPr/>
        </p:nvGrpSpPr>
        <p:grpSpPr>
          <a:xfrm>
            <a:off x="8707002" y="2250497"/>
            <a:ext cx="2051682" cy="1006376"/>
            <a:chOff x="0" y="-28575"/>
            <a:chExt cx="748273" cy="397581"/>
          </a:xfrm>
        </p:grpSpPr>
        <p:sp>
          <p:nvSpPr>
            <p:cNvPr id="51" name="Freeform 51"/>
            <p:cNvSpPr/>
            <p:nvPr/>
          </p:nvSpPr>
          <p:spPr>
            <a:xfrm>
              <a:off x="0" y="0"/>
              <a:ext cx="748273" cy="369006"/>
            </a:xfrm>
            <a:custGeom>
              <a:avLst/>
              <a:gdLst/>
              <a:ahLst/>
              <a:cxnLst/>
              <a:rect l="l" t="t" r="r" b="b"/>
              <a:pathLst>
                <a:path w="668313" h="369006">
                  <a:moveTo>
                    <a:pt x="125091" y="0"/>
                  </a:moveTo>
                  <a:lnTo>
                    <a:pt x="543222" y="0"/>
                  </a:lnTo>
                  <a:cubicBezTo>
                    <a:pt x="612308" y="0"/>
                    <a:pt x="668313" y="56005"/>
                    <a:pt x="668313" y="125091"/>
                  </a:cubicBezTo>
                  <a:lnTo>
                    <a:pt x="668313" y="243915"/>
                  </a:lnTo>
                  <a:cubicBezTo>
                    <a:pt x="668313" y="313000"/>
                    <a:pt x="612308" y="369006"/>
                    <a:pt x="543222" y="369006"/>
                  </a:cubicBezTo>
                  <a:lnTo>
                    <a:pt x="125091" y="369006"/>
                  </a:lnTo>
                  <a:cubicBezTo>
                    <a:pt x="91915" y="369006"/>
                    <a:pt x="60097" y="355826"/>
                    <a:pt x="36638" y="332367"/>
                  </a:cubicBezTo>
                  <a:cubicBezTo>
                    <a:pt x="13179" y="308908"/>
                    <a:pt x="0" y="277091"/>
                    <a:pt x="0" y="243915"/>
                  </a:cubicBezTo>
                  <a:lnTo>
                    <a:pt x="0" y="125091"/>
                  </a:lnTo>
                  <a:cubicBezTo>
                    <a:pt x="0" y="56005"/>
                    <a:pt x="56005" y="0"/>
                    <a:pt x="125091" y="0"/>
                  </a:cubicBezTo>
                  <a:close/>
                </a:path>
              </a:pathLst>
            </a:custGeom>
            <a:solidFill>
              <a:srgbClr val="FFFFFF">
                <a:alpha val="80000"/>
              </a:srgbClr>
            </a:solidFill>
            <a:ln w="57150" cap="rnd">
              <a:solidFill>
                <a:srgbClr val="0097B2">
                  <a:alpha val="80000"/>
                </a:srgbClr>
              </a:solidFill>
              <a:prstDash val="dash"/>
              <a:round/>
            </a:ln>
          </p:spPr>
          <p:txBody>
            <a:bodyPr/>
            <a:lstStyle/>
            <a:p>
              <a:endParaRPr lang="fr-FR"/>
            </a:p>
          </p:txBody>
        </p:sp>
        <p:sp>
          <p:nvSpPr>
            <p:cNvPr id="52" name="TextBox 52"/>
            <p:cNvSpPr txBox="1"/>
            <p:nvPr/>
          </p:nvSpPr>
          <p:spPr>
            <a:xfrm>
              <a:off x="0" y="-28575"/>
              <a:ext cx="742922" cy="397581"/>
            </a:xfrm>
            <a:prstGeom prst="rect">
              <a:avLst/>
            </a:prstGeom>
          </p:spPr>
          <p:txBody>
            <a:bodyPr lIns="33867" tIns="33867" rIns="33867" bIns="33867" rtlCol="0" anchor="ctr"/>
            <a:lstStyle/>
            <a:p>
              <a:pPr algn="ctr">
                <a:lnSpc>
                  <a:spcPts val="1679"/>
                </a:lnSpc>
              </a:pPr>
              <a:r>
                <a:rPr lang="en-US" sz="1200" b="1" dirty="0">
                  <a:solidFill>
                    <a:schemeClr val="tx1">
                      <a:lumMod val="75000"/>
                      <a:lumOff val="25000"/>
                    </a:schemeClr>
                  </a:solidFill>
                  <a:ea typeface="Open Sans 1 Bold"/>
                  <a:cs typeface="Open Sans 1 Bold"/>
                  <a:sym typeface="Open Sans 1 Bold"/>
                  <a:hlinkClick r:id="rId21" action="ppaction://hlinksldjump">
                    <a:extLst>
                      <a:ext uri="{A12FA001-AC4F-418D-AE19-62706E023703}">
                        <ahyp:hlinkClr xmlns:ahyp="http://schemas.microsoft.com/office/drawing/2018/hyperlinkcolor" val="tx"/>
                      </a:ext>
                    </a:extLst>
                  </a:hlinkClick>
                </a:rPr>
                <a:t>    Participation du public par </a:t>
              </a:r>
              <a:r>
                <a:rPr lang="en-US" sz="1200" b="1" dirty="0" err="1">
                  <a:solidFill>
                    <a:schemeClr val="tx1">
                      <a:lumMod val="75000"/>
                      <a:lumOff val="25000"/>
                    </a:schemeClr>
                  </a:solidFill>
                  <a:ea typeface="Open Sans 1 Bold"/>
                  <a:cs typeface="Open Sans 1 Bold"/>
                  <a:sym typeface="Open Sans 1 Bold"/>
                  <a:hlinkClick r:id="rId21" action="ppaction://hlinksldjump">
                    <a:extLst>
                      <a:ext uri="{A12FA001-AC4F-418D-AE19-62706E023703}">
                        <ahyp:hlinkClr xmlns:ahyp="http://schemas.microsoft.com/office/drawing/2018/hyperlinkcolor" val="tx"/>
                      </a:ext>
                    </a:extLst>
                  </a:hlinkClick>
                </a:rPr>
                <a:t>voie</a:t>
              </a:r>
              <a:r>
                <a:rPr lang="en-US" sz="1200" b="1" dirty="0">
                  <a:solidFill>
                    <a:schemeClr val="tx1">
                      <a:lumMod val="75000"/>
                      <a:lumOff val="25000"/>
                    </a:schemeClr>
                  </a:solidFill>
                  <a:ea typeface="Open Sans 1 Bold"/>
                  <a:cs typeface="Open Sans 1 Bold"/>
                  <a:sym typeface="Open Sans 1 Bold"/>
                  <a:hlinkClick r:id="rId21" action="ppaction://hlinksldjump">
                    <a:extLst>
                      <a:ext uri="{A12FA001-AC4F-418D-AE19-62706E023703}">
                        <ahyp:hlinkClr xmlns:ahyp="http://schemas.microsoft.com/office/drawing/2018/hyperlinkcolor" val="tx"/>
                      </a:ext>
                    </a:extLst>
                  </a:hlinkClick>
                </a:rPr>
                <a:t> </a:t>
              </a:r>
              <a:r>
                <a:rPr lang="en-US" sz="1200" b="1" dirty="0" err="1">
                  <a:solidFill>
                    <a:schemeClr val="tx1">
                      <a:lumMod val="75000"/>
                      <a:lumOff val="25000"/>
                    </a:schemeClr>
                  </a:solidFill>
                  <a:ea typeface="Open Sans 1 Bold"/>
                  <a:cs typeface="Open Sans 1 Bold"/>
                  <a:sym typeface="Open Sans 1 Bold"/>
                  <a:hlinkClick r:id="rId21" action="ppaction://hlinksldjump">
                    <a:extLst>
                      <a:ext uri="{A12FA001-AC4F-418D-AE19-62706E023703}">
                        <ahyp:hlinkClr xmlns:ahyp="http://schemas.microsoft.com/office/drawing/2018/hyperlinkcolor" val="tx"/>
                      </a:ext>
                    </a:extLst>
                  </a:hlinkClick>
                </a:rPr>
                <a:t>électronique</a:t>
              </a:r>
              <a:r>
                <a:rPr lang="en-US" sz="1200" b="1" dirty="0">
                  <a:solidFill>
                    <a:schemeClr val="tx1">
                      <a:lumMod val="75000"/>
                      <a:lumOff val="25000"/>
                    </a:schemeClr>
                  </a:solidFill>
                  <a:ea typeface="Open Sans 1 Bold"/>
                  <a:cs typeface="Open Sans 1 Bold"/>
                  <a:sym typeface="Open Sans 1 Bold"/>
                  <a:hlinkClick r:id="rId21" action="ppaction://hlinksldjump">
                    <a:extLst>
                      <a:ext uri="{A12FA001-AC4F-418D-AE19-62706E023703}">
                        <ahyp:hlinkClr xmlns:ahyp="http://schemas.microsoft.com/office/drawing/2018/hyperlinkcolor" val="tx"/>
                      </a:ext>
                    </a:extLst>
                  </a:hlinkClick>
                </a:rPr>
                <a:t> (PPVE)</a:t>
              </a:r>
            </a:p>
          </p:txBody>
        </p:sp>
      </p:grpSp>
      <p:grpSp>
        <p:nvGrpSpPr>
          <p:cNvPr id="53" name="Group 53"/>
          <p:cNvGrpSpPr/>
          <p:nvPr/>
        </p:nvGrpSpPr>
        <p:grpSpPr>
          <a:xfrm>
            <a:off x="8837853" y="3656923"/>
            <a:ext cx="414473" cy="414473"/>
            <a:chOff x="0" y="0"/>
            <a:chExt cx="812800" cy="812800"/>
          </a:xfrm>
        </p:grpSpPr>
        <p:sp>
          <p:nvSpPr>
            <p:cNvPr id="54" name="Freeform 5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0097B2"/>
              </a:solidFill>
              <a:prstDash val="solid"/>
              <a:miter/>
            </a:ln>
          </p:spPr>
          <p:txBody>
            <a:bodyPr/>
            <a:lstStyle/>
            <a:p>
              <a:endParaRPr lang="fr-FR"/>
            </a:p>
          </p:txBody>
        </p:sp>
        <p:sp>
          <p:nvSpPr>
            <p:cNvPr id="55" name="TextBox 55"/>
            <p:cNvSpPr txBox="1"/>
            <p:nvPr/>
          </p:nvSpPr>
          <p:spPr>
            <a:xfrm>
              <a:off x="76200" y="38100"/>
              <a:ext cx="660400" cy="698500"/>
            </a:xfrm>
            <a:prstGeom prst="rect">
              <a:avLst/>
            </a:prstGeom>
          </p:spPr>
          <p:txBody>
            <a:bodyPr lIns="10221" tIns="10221" rIns="10221" bIns="10221" rtlCol="0" anchor="ctr"/>
            <a:lstStyle/>
            <a:p>
              <a:pPr algn="ctr">
                <a:lnSpc>
                  <a:spcPts val="1680"/>
                </a:lnSpc>
              </a:pPr>
              <a:r>
                <a:rPr lang="en-US" sz="1333" b="1" dirty="0">
                  <a:solidFill>
                    <a:schemeClr val="tx1">
                      <a:lumMod val="85000"/>
                      <a:lumOff val="15000"/>
                    </a:schemeClr>
                  </a:solidFill>
                  <a:latin typeface="Cambria" panose="02040503050406030204" pitchFamily="18" charset="0"/>
                  <a:ea typeface="Cambria" panose="02040503050406030204" pitchFamily="18" charset="0"/>
                  <a:cs typeface="Libre Baskerville Bold"/>
                  <a:sym typeface="Libre Baskerville Bold"/>
                  <a:hlinkClick r:id="rId20" action="ppaction://hlinksldjump">
                    <a:extLst>
                      <a:ext uri="{A12FA001-AC4F-418D-AE19-62706E023703}">
                        <ahyp:hlinkClr xmlns:ahyp="http://schemas.microsoft.com/office/drawing/2018/hyperlinkcolor" val="tx"/>
                      </a:ext>
                    </a:extLst>
                  </a:hlinkClick>
                </a:rPr>
                <a:t>2</a:t>
              </a:r>
            </a:p>
          </p:txBody>
        </p:sp>
      </p:grpSp>
      <p:grpSp>
        <p:nvGrpSpPr>
          <p:cNvPr id="56" name="Group 56"/>
          <p:cNvGrpSpPr/>
          <p:nvPr/>
        </p:nvGrpSpPr>
        <p:grpSpPr>
          <a:xfrm>
            <a:off x="8507372" y="2322827"/>
            <a:ext cx="426188" cy="426188"/>
            <a:chOff x="0" y="0"/>
            <a:chExt cx="812800" cy="812800"/>
          </a:xfrm>
        </p:grpSpPr>
        <p:sp>
          <p:nvSpPr>
            <p:cNvPr id="57" name="Freeform 5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0097B2"/>
              </a:solidFill>
              <a:prstDash val="solid"/>
              <a:miter/>
            </a:ln>
          </p:spPr>
          <p:txBody>
            <a:bodyPr/>
            <a:lstStyle/>
            <a:p>
              <a:endParaRPr lang="fr-FR"/>
            </a:p>
          </p:txBody>
        </p:sp>
        <p:sp>
          <p:nvSpPr>
            <p:cNvPr id="58" name="TextBox 58"/>
            <p:cNvSpPr txBox="1"/>
            <p:nvPr/>
          </p:nvSpPr>
          <p:spPr>
            <a:xfrm>
              <a:off x="76200" y="38100"/>
              <a:ext cx="660400" cy="698500"/>
            </a:xfrm>
            <a:prstGeom prst="rect">
              <a:avLst/>
            </a:prstGeom>
          </p:spPr>
          <p:txBody>
            <a:bodyPr lIns="10221" tIns="10221" rIns="10221" bIns="10221" rtlCol="0" anchor="ctr"/>
            <a:lstStyle/>
            <a:p>
              <a:pPr algn="ctr">
                <a:lnSpc>
                  <a:spcPts val="1680"/>
                </a:lnSpc>
              </a:pPr>
              <a:r>
                <a:rPr lang="en-US" sz="1333" b="1" dirty="0">
                  <a:solidFill>
                    <a:schemeClr val="tx1">
                      <a:lumMod val="85000"/>
                      <a:lumOff val="15000"/>
                    </a:schemeClr>
                  </a:solidFill>
                  <a:latin typeface="Cambria" panose="02040503050406030204" pitchFamily="18" charset="0"/>
                  <a:ea typeface="Cambria" panose="02040503050406030204" pitchFamily="18" charset="0"/>
                  <a:cs typeface="Libre Baskerville Bold"/>
                  <a:sym typeface="Libre Baskerville Bold"/>
                  <a:hlinkClick r:id="rId21" action="ppaction://hlinksldjump">
                    <a:extLst>
                      <a:ext uri="{A12FA001-AC4F-418D-AE19-62706E023703}">
                        <ahyp:hlinkClr xmlns:ahyp="http://schemas.microsoft.com/office/drawing/2018/hyperlinkcolor" val="tx"/>
                      </a:ext>
                    </a:extLst>
                  </a:hlinkClick>
                </a:rPr>
                <a:t>3</a:t>
              </a:r>
            </a:p>
          </p:txBody>
        </p:sp>
      </p:grpSp>
      <p:sp>
        <p:nvSpPr>
          <p:cNvPr id="60" name="Freeform 60"/>
          <p:cNvSpPr/>
          <p:nvPr/>
        </p:nvSpPr>
        <p:spPr>
          <a:xfrm rot="1396614">
            <a:off x="5956736" y="2039473"/>
            <a:ext cx="2172715" cy="2779054"/>
          </a:xfrm>
          <a:custGeom>
            <a:avLst/>
            <a:gdLst/>
            <a:ahLst/>
            <a:cxnLst/>
            <a:rect l="l" t="t" r="r" b="b"/>
            <a:pathLst>
              <a:path w="3259072" h="4168581">
                <a:moveTo>
                  <a:pt x="0" y="0"/>
                </a:moveTo>
                <a:lnTo>
                  <a:pt x="3259073" y="0"/>
                </a:lnTo>
                <a:lnTo>
                  <a:pt x="3259073" y="4168582"/>
                </a:lnTo>
                <a:lnTo>
                  <a:pt x="0" y="4168582"/>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fr-FR"/>
          </a:p>
        </p:txBody>
      </p:sp>
      <p:sp>
        <p:nvSpPr>
          <p:cNvPr id="61" name="TextBox 61"/>
          <p:cNvSpPr txBox="1"/>
          <p:nvPr/>
        </p:nvSpPr>
        <p:spPr>
          <a:xfrm>
            <a:off x="1162686" y="783125"/>
            <a:ext cx="6555011" cy="531556"/>
          </a:xfrm>
          <a:prstGeom prst="rect">
            <a:avLst/>
          </a:prstGeom>
        </p:spPr>
        <p:txBody>
          <a:bodyPr lIns="0" tIns="0" rIns="0" bIns="0" rtlCol="0" anchor="t">
            <a:spAutoFit/>
          </a:bodyPr>
          <a:lstStyle/>
          <a:p>
            <a:pPr algn="ctr">
              <a:lnSpc>
                <a:spcPts val="4387"/>
              </a:lnSpc>
            </a:pPr>
            <a:r>
              <a:rPr lang="en-US" sz="3200" b="1" dirty="0">
                <a:solidFill>
                  <a:srgbClr val="0CC0DF"/>
                </a:solidFill>
                <a:ea typeface="Open Sans 2 Bold"/>
                <a:cs typeface="Open Sans 2 Bold"/>
                <a:sym typeface="Open Sans 2 Bold"/>
              </a:rPr>
              <a:t>ÉTAPE 3 : Examen et consultation</a:t>
            </a:r>
          </a:p>
        </p:txBody>
      </p:sp>
      <p:sp>
        <p:nvSpPr>
          <p:cNvPr id="62" name="TextBox 62"/>
          <p:cNvSpPr txBox="1"/>
          <p:nvPr/>
        </p:nvSpPr>
        <p:spPr>
          <a:xfrm>
            <a:off x="-86848" y="-2944"/>
            <a:ext cx="895720" cy="289503"/>
          </a:xfrm>
          <a:prstGeom prst="rect">
            <a:avLst/>
          </a:prstGeom>
        </p:spPr>
        <p:txBody>
          <a:bodyPr wrap="square" lIns="0" tIns="0" rIns="0" bIns="0" rtlCol="0" anchor="t">
            <a:spAutoFit/>
          </a:bodyPr>
          <a:lstStyle/>
          <a:p>
            <a:pPr algn="ctr">
              <a:lnSpc>
                <a:spcPts val="2426"/>
              </a:lnSpc>
              <a:spcBef>
                <a:spcPct val="0"/>
              </a:spcBef>
            </a:pPr>
            <a:r>
              <a:rPr lang="en-US" sz="1733" b="1" dirty="0">
                <a:solidFill>
                  <a:srgbClr val="253647"/>
                </a:solidFill>
                <a:latin typeface="Calibri Light" panose="020F0302020204030204" pitchFamily="34" charset="0"/>
                <a:ea typeface="Calibri Light" panose="020F0302020204030204" pitchFamily="34" charset="0"/>
                <a:cs typeface="Calibri Light" panose="020F0302020204030204" pitchFamily="34" charset="0"/>
                <a:sym typeface="Decalotype Bold"/>
              </a:rPr>
              <a:t>Étape 3</a:t>
            </a:r>
          </a:p>
        </p:txBody>
      </p:sp>
      <p:sp>
        <p:nvSpPr>
          <p:cNvPr id="63" name="TextBox 63"/>
          <p:cNvSpPr txBox="1"/>
          <p:nvPr/>
        </p:nvSpPr>
        <p:spPr>
          <a:xfrm>
            <a:off x="11011212" y="87290"/>
            <a:ext cx="1079189" cy="282129"/>
          </a:xfrm>
          <a:prstGeom prst="rect">
            <a:avLst/>
          </a:prstGeom>
        </p:spPr>
        <p:txBody>
          <a:bodyPr wrap="square" lIns="0" tIns="0" rIns="0" bIns="0" rtlCol="0" anchor="t">
            <a:spAutoFit/>
          </a:bodyPr>
          <a:lstStyle/>
          <a:p>
            <a:pPr algn="ctr">
              <a:lnSpc>
                <a:spcPts val="2249"/>
              </a:lnSpc>
              <a:spcBef>
                <a:spcPct val="0"/>
              </a:spcBef>
            </a:pPr>
            <a:r>
              <a:rPr lang="en-US" sz="1867"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sym typeface="Decalotype Bold"/>
                <a:hlinkClick r:id="rId3" action="ppaction://hlinksldjump">
                  <a:extLst>
                    <a:ext uri="{A12FA001-AC4F-418D-AE19-62706E023703}">
                      <ahyp:hlinkClr xmlns:ahyp="http://schemas.microsoft.com/office/drawing/2018/hyperlinkcolor" val="tx"/>
                    </a:ext>
                  </a:extLst>
                </a:hlinkClick>
              </a:rPr>
              <a:t>&lt;</a:t>
            </a:r>
            <a:r>
              <a:rPr lang="en-US" sz="1867" b="1" dirty="0">
                <a:solidFill>
                  <a:schemeClr val="bg1"/>
                </a:solidFill>
                <a:ea typeface="Decalotype Bold"/>
                <a:cs typeface="Decalotype Bold"/>
                <a:sym typeface="Decalotype Bold"/>
                <a:hlinkClick r:id="rId3" action="ppaction://hlinksldjump">
                  <a:extLst>
                    <a:ext uri="{A12FA001-AC4F-418D-AE19-62706E023703}">
                      <ahyp:hlinkClr xmlns:ahyp="http://schemas.microsoft.com/office/drawing/2018/hyperlinkcolor" val="tx"/>
                    </a:ext>
                  </a:extLst>
                </a:hlinkClick>
              </a:rPr>
              <a:t> </a:t>
            </a:r>
            <a:r>
              <a:rPr lang="en-US" sz="1600" b="1" dirty="0" err="1">
                <a:solidFill>
                  <a:schemeClr val="bg1"/>
                </a:solidFill>
                <a:latin typeface="Calibri Light" panose="020F0302020204030204" pitchFamily="34" charset="0"/>
                <a:ea typeface="Calibri Light" panose="020F0302020204030204" pitchFamily="34" charset="0"/>
                <a:cs typeface="Calibri Light" panose="020F0302020204030204" pitchFamily="34" charset="0"/>
                <a:sym typeface="Decalotype Bold"/>
                <a:hlinkClick r:id="rId3" action="ppaction://hlinksldjump">
                  <a:extLst>
                    <a:ext uri="{A12FA001-AC4F-418D-AE19-62706E023703}">
                      <ahyp:hlinkClr xmlns:ahyp="http://schemas.microsoft.com/office/drawing/2018/hyperlinkcolor" val="tx"/>
                    </a:ext>
                  </a:extLst>
                </a:hlinkClick>
              </a:rPr>
              <a:t>Sommaire</a:t>
            </a:r>
            <a:endParaRPr lang="en-US" sz="1867"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sym typeface="Decalotype Bold"/>
              <a:hlinkClick r:id="rId3" action="ppaction://hlinksldjump">
                <a:extLst>
                  <a:ext uri="{A12FA001-AC4F-418D-AE19-62706E023703}">
                    <ahyp:hlinkClr xmlns:ahyp="http://schemas.microsoft.com/office/drawing/2018/hyperlinkcolor" val="tx"/>
                  </a:ext>
                </a:extLst>
              </a:hlinkClick>
            </a:endParaRPr>
          </a:p>
        </p:txBody>
      </p:sp>
      <p:sp>
        <p:nvSpPr>
          <p:cNvPr id="64" name="TextBox 64"/>
          <p:cNvSpPr txBox="1"/>
          <p:nvPr/>
        </p:nvSpPr>
        <p:spPr>
          <a:xfrm>
            <a:off x="6786234" y="71713"/>
            <a:ext cx="938089" cy="265714"/>
          </a:xfrm>
          <a:prstGeom prst="rect">
            <a:avLst/>
          </a:prstGeom>
        </p:spPr>
        <p:txBody>
          <a:bodyPr lIns="0" tIns="0" rIns="0" bIns="0" rtlCol="0" anchor="t">
            <a:spAutoFit/>
          </a:bodyPr>
          <a:lstStyle/>
          <a:p>
            <a:pPr algn="ctr">
              <a:lnSpc>
                <a:spcPts val="2249"/>
              </a:lnSpc>
              <a:spcBef>
                <a:spcPct val="0"/>
              </a:spcBef>
            </a:pPr>
            <a:r>
              <a:rPr lang="en-US" sz="1600" b="1" dirty="0" err="1">
                <a:solidFill>
                  <a:schemeClr val="bg1"/>
                </a:solidFill>
                <a:latin typeface="Calibri Light" panose="020F0302020204030204" pitchFamily="34" charset="0"/>
                <a:ea typeface="Calibri Light" panose="020F0302020204030204" pitchFamily="34" charset="0"/>
                <a:cs typeface="Calibri Light" panose="020F0302020204030204" pitchFamily="34" charset="0"/>
                <a:sym typeface="Decalotype Bold"/>
                <a:hlinkClick r:id="rId9" action="ppaction://hlinksldjump">
                  <a:extLst>
                    <a:ext uri="{A12FA001-AC4F-418D-AE19-62706E023703}">
                      <ahyp:hlinkClr xmlns:ahyp="http://schemas.microsoft.com/office/drawing/2018/hyperlinkcolor" val="tx"/>
                    </a:ext>
                  </a:extLst>
                </a:hlinkClick>
              </a:rPr>
              <a:t>Glossaire</a:t>
            </a:r>
            <a:r>
              <a:rPr lang="en-US" sz="16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sym typeface="Decalotype Bold"/>
                <a:hlinkClick r:id="rId9" action="ppaction://hlinksldjump">
                  <a:extLst>
                    <a:ext uri="{A12FA001-AC4F-418D-AE19-62706E023703}">
                      <ahyp:hlinkClr xmlns:ahyp="http://schemas.microsoft.com/office/drawing/2018/hyperlinkcolor" val="tx"/>
                    </a:ext>
                  </a:extLst>
                </a:hlinkClick>
              </a:rPr>
              <a:t> &gt;</a:t>
            </a:r>
          </a:p>
        </p:txBody>
      </p:sp>
      <p:sp>
        <p:nvSpPr>
          <p:cNvPr id="65" name="TextBox 65"/>
          <p:cNvSpPr txBox="1"/>
          <p:nvPr/>
        </p:nvSpPr>
        <p:spPr>
          <a:xfrm>
            <a:off x="2765648" y="1643121"/>
            <a:ext cx="6912681" cy="227883"/>
          </a:xfrm>
          <a:prstGeom prst="rect">
            <a:avLst/>
          </a:prstGeom>
        </p:spPr>
        <p:txBody>
          <a:bodyPr lIns="0" tIns="0" rIns="0" bIns="0" rtlCol="0" anchor="t">
            <a:spAutoFit/>
          </a:bodyPr>
          <a:lstStyle/>
          <a:p>
            <a:pPr algn="ctr">
              <a:lnSpc>
                <a:spcPts val="1866"/>
              </a:lnSpc>
              <a:spcBef>
                <a:spcPct val="0"/>
              </a:spcBef>
            </a:pPr>
            <a:r>
              <a:rPr lang="en-US" sz="1333" i="1">
                <a:solidFill>
                  <a:srgbClr val="253647"/>
                </a:solidFill>
                <a:ea typeface="Open Sans 1 Italics"/>
                <a:cs typeface="Open Sans 1 Italics"/>
                <a:sym typeface="Open Sans 1 Italics"/>
              </a:rPr>
              <a:t>Démarrage des délais quand le dossier est dit </a:t>
            </a:r>
            <a:r>
              <a:rPr lang="en-US" sz="1333" b="1" i="1" u="sng">
                <a:solidFill>
                  <a:srgbClr val="253647"/>
                </a:solidFill>
                <a:ea typeface="Open Sans 1 Bold Italics"/>
                <a:cs typeface="Open Sans 1 Bold Italics"/>
                <a:sym typeface="Open Sans 1 Bold Italics"/>
              </a:rPr>
              <a:t>complet et régulier</a:t>
            </a:r>
            <a:r>
              <a:rPr lang="en-US" sz="1333" i="1">
                <a:solidFill>
                  <a:srgbClr val="253647"/>
                </a:solidFill>
                <a:ea typeface="Open Sans 1 Italics"/>
                <a:cs typeface="Open Sans 1 Italics"/>
                <a:sym typeface="Open Sans 1 Italics"/>
              </a:rPr>
              <a:t> par le service instructeur.</a:t>
            </a:r>
          </a:p>
        </p:txBody>
      </p:sp>
      <p:sp>
        <p:nvSpPr>
          <p:cNvPr id="66" name="TextBox 66"/>
          <p:cNvSpPr txBox="1"/>
          <p:nvPr/>
        </p:nvSpPr>
        <p:spPr>
          <a:xfrm>
            <a:off x="11094716" y="6404994"/>
            <a:ext cx="910491" cy="282129"/>
          </a:xfrm>
          <a:prstGeom prst="rect">
            <a:avLst/>
          </a:prstGeom>
        </p:spPr>
        <p:txBody>
          <a:bodyPr lIns="0" tIns="0" rIns="0" bIns="0" rtlCol="0" anchor="t">
            <a:spAutoFit/>
          </a:bodyPr>
          <a:lstStyle/>
          <a:p>
            <a:pPr algn="ctr">
              <a:lnSpc>
                <a:spcPts val="2249"/>
              </a:lnSpc>
              <a:spcBef>
                <a:spcPct val="0"/>
              </a:spcBef>
            </a:pPr>
            <a:r>
              <a:rPr lang="en-US" sz="1867"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sym typeface="Decalotype Bold"/>
                <a:hlinkClick r:id="rId4" action="ppaction://hlinksldjump">
                  <a:extLst>
                    <a:ext uri="{A12FA001-AC4F-418D-AE19-62706E023703}">
                      <ahyp:hlinkClr xmlns:ahyp="http://schemas.microsoft.com/office/drawing/2018/hyperlinkcolor" val="tx"/>
                    </a:ext>
                  </a:extLst>
                </a:hlinkClick>
              </a:rPr>
              <a:t>Suite &gt;</a:t>
            </a:r>
          </a:p>
        </p:txBody>
      </p:sp>
      <p:sp>
        <p:nvSpPr>
          <p:cNvPr id="67" name="TextBox 67"/>
          <p:cNvSpPr txBox="1"/>
          <p:nvPr/>
        </p:nvSpPr>
        <p:spPr>
          <a:xfrm>
            <a:off x="10119594" y="4937139"/>
            <a:ext cx="1783235" cy="604909"/>
          </a:xfrm>
          <a:prstGeom prst="rect">
            <a:avLst/>
          </a:prstGeom>
        </p:spPr>
        <p:txBody>
          <a:bodyPr lIns="0" tIns="0" rIns="0" bIns="0" rtlCol="0" anchor="t">
            <a:spAutoFit/>
          </a:bodyPr>
          <a:lstStyle/>
          <a:p>
            <a:pPr algn="ctr">
              <a:lnSpc>
                <a:spcPts val="1586"/>
              </a:lnSpc>
              <a:spcBef>
                <a:spcPct val="0"/>
              </a:spcBef>
            </a:pPr>
            <a:r>
              <a:rPr lang="en-US" sz="1200" i="1" dirty="0">
                <a:solidFill>
                  <a:srgbClr val="0097B2"/>
                </a:solidFill>
                <a:ea typeface="Open Sans 1 Italics"/>
                <a:cs typeface="Open Sans 1 Italics"/>
                <a:sym typeface="Open Sans 1 Italics"/>
              </a:rPr>
              <a:t>Cas par </a:t>
            </a:r>
            <a:r>
              <a:rPr lang="en-US" sz="1200" i="1" dirty="0" err="1">
                <a:solidFill>
                  <a:srgbClr val="0097B2"/>
                </a:solidFill>
                <a:ea typeface="Open Sans 1 Italics"/>
                <a:cs typeface="Open Sans 1 Italics"/>
                <a:sym typeface="Open Sans 1 Italics"/>
              </a:rPr>
              <a:t>défaut</a:t>
            </a:r>
            <a:r>
              <a:rPr lang="en-US" sz="1200" i="1" dirty="0">
                <a:solidFill>
                  <a:srgbClr val="0097B2"/>
                </a:solidFill>
                <a:ea typeface="Open Sans 1 Italics"/>
                <a:cs typeface="Open Sans 1 Italics"/>
                <a:sym typeface="Open Sans 1 Italics"/>
              </a:rPr>
              <a:t> dans </a:t>
            </a:r>
            <a:r>
              <a:rPr lang="en-US" sz="1200" i="1" dirty="0" err="1">
                <a:solidFill>
                  <a:srgbClr val="0097B2"/>
                </a:solidFill>
                <a:ea typeface="Open Sans 1 Italics"/>
                <a:cs typeface="Open Sans 1 Italics"/>
                <a:sym typeface="Open Sans 1 Italics"/>
              </a:rPr>
              <a:t>l’esprit</a:t>
            </a:r>
            <a:r>
              <a:rPr lang="en-US" sz="1200" i="1" dirty="0">
                <a:solidFill>
                  <a:srgbClr val="0097B2"/>
                </a:solidFill>
                <a:ea typeface="Open Sans 1 Italics"/>
                <a:cs typeface="Open Sans 1 Italics"/>
                <a:sym typeface="Open Sans 1 Italics"/>
              </a:rPr>
              <a:t> de la </a:t>
            </a:r>
            <a:r>
              <a:rPr lang="en-US" sz="1200" i="1" dirty="0" err="1">
                <a:solidFill>
                  <a:srgbClr val="0097B2"/>
                </a:solidFill>
                <a:ea typeface="Open Sans 1 Italics"/>
                <a:cs typeface="Open Sans 1 Italics"/>
                <a:sym typeface="Open Sans 1 Italics"/>
              </a:rPr>
              <a:t>loi</a:t>
            </a:r>
            <a:r>
              <a:rPr lang="en-US" sz="1200" i="1" dirty="0">
                <a:solidFill>
                  <a:srgbClr val="0097B2"/>
                </a:solidFill>
                <a:ea typeface="Open Sans 1 Italics"/>
                <a:cs typeface="Open Sans 1 Italics"/>
                <a:sym typeface="Open Sans 1 Italics"/>
              </a:rPr>
              <a:t> et </a:t>
            </a:r>
            <a:r>
              <a:rPr lang="en-US" sz="1200" i="1" dirty="0" err="1">
                <a:solidFill>
                  <a:srgbClr val="0097B2"/>
                </a:solidFill>
                <a:ea typeface="Open Sans 1 Italics"/>
                <a:cs typeface="Open Sans 1 Italics"/>
                <a:sym typeface="Open Sans 1 Italics"/>
              </a:rPr>
              <a:t>sa</a:t>
            </a:r>
            <a:r>
              <a:rPr lang="en-US" sz="1200" i="1" dirty="0">
                <a:solidFill>
                  <a:srgbClr val="0097B2"/>
                </a:solidFill>
                <a:ea typeface="Open Sans 1 Italics"/>
                <a:cs typeface="Open Sans 1 Italics"/>
                <a:sym typeface="Open Sans 1 Italics"/>
              </a:rPr>
              <a:t> </a:t>
            </a:r>
            <a:r>
              <a:rPr lang="en-US" sz="1200" i="1" dirty="0" err="1">
                <a:solidFill>
                  <a:srgbClr val="0097B2"/>
                </a:solidFill>
                <a:ea typeface="Open Sans 1 Italics"/>
                <a:cs typeface="Open Sans 1 Italics"/>
                <a:sym typeface="Open Sans 1 Italics"/>
              </a:rPr>
              <a:t>volonté</a:t>
            </a:r>
            <a:r>
              <a:rPr lang="en-US" sz="1200" i="1" dirty="0">
                <a:solidFill>
                  <a:srgbClr val="0097B2"/>
                </a:solidFill>
                <a:ea typeface="Open Sans 1 Italics"/>
                <a:cs typeface="Open Sans 1 Italics"/>
                <a:sym typeface="Open Sans 1 Italics"/>
              </a:rPr>
              <a:t> </a:t>
            </a:r>
            <a:r>
              <a:rPr lang="en-US" sz="1200" i="1" dirty="0" err="1">
                <a:solidFill>
                  <a:srgbClr val="0097B2"/>
                </a:solidFill>
                <a:ea typeface="Open Sans 1 Italics"/>
                <a:cs typeface="Open Sans 1 Italics"/>
                <a:sym typeface="Open Sans 1 Italics"/>
              </a:rPr>
              <a:t>d’accélérer</a:t>
            </a:r>
            <a:r>
              <a:rPr lang="en-US" sz="1200" i="1" dirty="0">
                <a:solidFill>
                  <a:srgbClr val="0097B2"/>
                </a:solidFill>
                <a:ea typeface="Open Sans 1 Italics"/>
                <a:cs typeface="Open Sans 1 Italics"/>
                <a:sym typeface="Open Sans 1 Italics"/>
              </a:rPr>
              <a:t> les </a:t>
            </a:r>
            <a:r>
              <a:rPr lang="en-US" sz="1200" i="1" dirty="0" err="1">
                <a:solidFill>
                  <a:srgbClr val="0097B2"/>
                </a:solidFill>
                <a:ea typeface="Open Sans 1 Italics"/>
                <a:cs typeface="Open Sans 1 Italics"/>
                <a:sym typeface="Open Sans 1 Italics"/>
              </a:rPr>
              <a:t>projets</a:t>
            </a:r>
            <a:endParaRPr lang="en-US" sz="1200" i="1" dirty="0">
              <a:solidFill>
                <a:srgbClr val="0097B2"/>
              </a:solidFill>
              <a:ea typeface="Open Sans 1 Italics"/>
              <a:cs typeface="Open Sans 1 Italics"/>
              <a:sym typeface="Open Sans 1 Italics"/>
            </a:endParaRPr>
          </a:p>
        </p:txBody>
      </p:sp>
      <p:sp>
        <p:nvSpPr>
          <p:cNvPr id="68" name="Freeform 68"/>
          <p:cNvSpPr/>
          <p:nvPr/>
        </p:nvSpPr>
        <p:spPr>
          <a:xfrm rot="2346746">
            <a:off x="6068205" y="2742644"/>
            <a:ext cx="2144683" cy="2743200"/>
          </a:xfrm>
          <a:custGeom>
            <a:avLst/>
            <a:gdLst/>
            <a:ahLst/>
            <a:cxnLst/>
            <a:rect l="l" t="t" r="r" b="b"/>
            <a:pathLst>
              <a:path w="3217025" h="4114800">
                <a:moveTo>
                  <a:pt x="0" y="0"/>
                </a:moveTo>
                <a:lnTo>
                  <a:pt x="3217025" y="0"/>
                </a:lnTo>
                <a:lnTo>
                  <a:pt x="3217025" y="4114800"/>
                </a:lnTo>
                <a:lnTo>
                  <a:pt x="0" y="411480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fr-FR"/>
          </a:p>
        </p:txBody>
      </p:sp>
      <p:sp>
        <p:nvSpPr>
          <p:cNvPr id="69" name="Espace réservé du numéro de diapositive 68">
            <a:extLst>
              <a:ext uri="{FF2B5EF4-FFF2-40B4-BE49-F238E27FC236}">
                <a16:creationId xmlns:a16="http://schemas.microsoft.com/office/drawing/2014/main" id="{79A60204-2C24-AA7D-CD8D-E1892275EB84}"/>
              </a:ext>
            </a:extLst>
          </p:cNvPr>
          <p:cNvSpPr>
            <a:spLocks noGrp="1"/>
          </p:cNvSpPr>
          <p:nvPr>
            <p:ph type="sldNum" sz="quarter" idx="12"/>
          </p:nvPr>
        </p:nvSpPr>
        <p:spPr>
          <a:xfrm>
            <a:off x="7849262" y="6517363"/>
            <a:ext cx="2743200" cy="365125"/>
          </a:xfrm>
        </p:spPr>
        <p:txBody>
          <a:bodyPr/>
          <a:lstStyle/>
          <a:p>
            <a:fld id="{B89029C3-015E-4F01-859F-E20F5DA51342}" type="slidenum">
              <a:rPr lang="fr-FR" smtClean="0"/>
              <a:t>6</a:t>
            </a:fld>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1000"/>
                                        <p:tgtEl>
                                          <p:spTgt spid="29"/>
                                        </p:tgtEl>
                                      </p:cBhvr>
                                    </p:animEffect>
                                    <p:anim calcmode="lin" valueType="num">
                                      <p:cBhvr>
                                        <p:cTn id="38" dur="1000" fill="hold"/>
                                        <p:tgtEl>
                                          <p:spTgt spid="29"/>
                                        </p:tgtEl>
                                        <p:attrNameLst>
                                          <p:attrName>ppt_x</p:attrName>
                                        </p:attrNameLst>
                                      </p:cBhvr>
                                      <p:tavLst>
                                        <p:tav tm="0">
                                          <p:val>
                                            <p:strVal val="#ppt_x"/>
                                          </p:val>
                                        </p:tav>
                                        <p:tav tm="100000">
                                          <p:val>
                                            <p:strVal val="#ppt_x"/>
                                          </p:val>
                                        </p:tav>
                                      </p:tavLst>
                                    </p:anim>
                                    <p:anim calcmode="lin" valueType="num">
                                      <p:cBhvr>
                                        <p:cTn id="39" dur="1000" fill="hold"/>
                                        <p:tgtEl>
                                          <p:spTgt spid="2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1000"/>
                                        <p:tgtEl>
                                          <p:spTgt spid="32"/>
                                        </p:tgtEl>
                                      </p:cBhvr>
                                    </p:animEffect>
                                    <p:anim calcmode="lin" valueType="num">
                                      <p:cBhvr>
                                        <p:cTn id="43" dur="1000" fill="hold"/>
                                        <p:tgtEl>
                                          <p:spTgt spid="32"/>
                                        </p:tgtEl>
                                        <p:attrNameLst>
                                          <p:attrName>ppt_x</p:attrName>
                                        </p:attrNameLst>
                                      </p:cBhvr>
                                      <p:tavLst>
                                        <p:tav tm="0">
                                          <p:val>
                                            <p:strVal val="#ppt_x"/>
                                          </p:val>
                                        </p:tav>
                                        <p:tav tm="100000">
                                          <p:val>
                                            <p:strVal val="#ppt_x"/>
                                          </p:val>
                                        </p:tav>
                                      </p:tavLst>
                                    </p:anim>
                                    <p:anim calcmode="lin" valueType="num">
                                      <p:cBhvr>
                                        <p:cTn id="44" dur="1000" fill="hold"/>
                                        <p:tgtEl>
                                          <p:spTgt spid="32"/>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1000"/>
                                        <p:tgtEl>
                                          <p:spTgt spid="35"/>
                                        </p:tgtEl>
                                      </p:cBhvr>
                                    </p:animEffect>
                                    <p:anim calcmode="lin" valueType="num">
                                      <p:cBhvr>
                                        <p:cTn id="48" dur="1000" fill="hold"/>
                                        <p:tgtEl>
                                          <p:spTgt spid="35"/>
                                        </p:tgtEl>
                                        <p:attrNameLst>
                                          <p:attrName>ppt_x</p:attrName>
                                        </p:attrNameLst>
                                      </p:cBhvr>
                                      <p:tavLst>
                                        <p:tav tm="0">
                                          <p:val>
                                            <p:strVal val="#ppt_x"/>
                                          </p:val>
                                        </p:tav>
                                        <p:tav tm="100000">
                                          <p:val>
                                            <p:strVal val="#ppt_x"/>
                                          </p:val>
                                        </p:tav>
                                      </p:tavLst>
                                    </p:anim>
                                    <p:anim calcmode="lin" valueType="num">
                                      <p:cBhvr>
                                        <p:cTn id="49" dur="1000" fill="hold"/>
                                        <p:tgtEl>
                                          <p:spTgt spid="35"/>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1000"/>
                                        <p:tgtEl>
                                          <p:spTgt spid="38"/>
                                        </p:tgtEl>
                                      </p:cBhvr>
                                    </p:animEffect>
                                    <p:anim calcmode="lin" valueType="num">
                                      <p:cBhvr>
                                        <p:cTn id="53" dur="1000" fill="hold"/>
                                        <p:tgtEl>
                                          <p:spTgt spid="38"/>
                                        </p:tgtEl>
                                        <p:attrNameLst>
                                          <p:attrName>ppt_x</p:attrName>
                                        </p:attrNameLst>
                                      </p:cBhvr>
                                      <p:tavLst>
                                        <p:tav tm="0">
                                          <p:val>
                                            <p:strVal val="#ppt_x"/>
                                          </p:val>
                                        </p:tav>
                                        <p:tav tm="100000">
                                          <p:val>
                                            <p:strVal val="#ppt_x"/>
                                          </p:val>
                                        </p:tav>
                                      </p:tavLst>
                                    </p:anim>
                                    <p:anim calcmode="lin" valueType="num">
                                      <p:cBhvr>
                                        <p:cTn id="54" dur="1000" fill="hold"/>
                                        <p:tgtEl>
                                          <p:spTgt spid="38"/>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1000"/>
                                        <p:tgtEl>
                                          <p:spTgt spid="41"/>
                                        </p:tgtEl>
                                      </p:cBhvr>
                                    </p:animEffect>
                                    <p:anim calcmode="lin" valueType="num">
                                      <p:cBhvr>
                                        <p:cTn id="58" dur="1000" fill="hold"/>
                                        <p:tgtEl>
                                          <p:spTgt spid="41"/>
                                        </p:tgtEl>
                                        <p:attrNameLst>
                                          <p:attrName>ppt_x</p:attrName>
                                        </p:attrNameLst>
                                      </p:cBhvr>
                                      <p:tavLst>
                                        <p:tav tm="0">
                                          <p:val>
                                            <p:strVal val="#ppt_x"/>
                                          </p:val>
                                        </p:tav>
                                        <p:tav tm="100000">
                                          <p:val>
                                            <p:strVal val="#ppt_x"/>
                                          </p:val>
                                        </p:tav>
                                      </p:tavLst>
                                    </p:anim>
                                    <p:anim calcmode="lin" valueType="num">
                                      <p:cBhvr>
                                        <p:cTn id="59" dur="1000" fill="hold"/>
                                        <p:tgtEl>
                                          <p:spTgt spid="4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fade">
                                      <p:cBhvr>
                                        <p:cTn id="62" dur="1000"/>
                                        <p:tgtEl>
                                          <p:spTgt spid="45"/>
                                        </p:tgtEl>
                                      </p:cBhvr>
                                    </p:animEffect>
                                    <p:anim calcmode="lin" valueType="num">
                                      <p:cBhvr>
                                        <p:cTn id="63" dur="1000" fill="hold"/>
                                        <p:tgtEl>
                                          <p:spTgt spid="45"/>
                                        </p:tgtEl>
                                        <p:attrNameLst>
                                          <p:attrName>ppt_x</p:attrName>
                                        </p:attrNameLst>
                                      </p:cBhvr>
                                      <p:tavLst>
                                        <p:tav tm="0">
                                          <p:val>
                                            <p:strVal val="#ppt_x"/>
                                          </p:val>
                                        </p:tav>
                                        <p:tav tm="100000">
                                          <p:val>
                                            <p:strVal val="#ppt_x"/>
                                          </p:val>
                                        </p:tav>
                                      </p:tavLst>
                                    </p:anim>
                                    <p:anim calcmode="lin" valueType="num">
                                      <p:cBhvr>
                                        <p:cTn id="64" dur="1000" fill="hold"/>
                                        <p:tgtEl>
                                          <p:spTgt spid="45"/>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fade">
                                      <p:cBhvr>
                                        <p:cTn id="67" dur="1000"/>
                                        <p:tgtEl>
                                          <p:spTgt spid="46"/>
                                        </p:tgtEl>
                                      </p:cBhvr>
                                    </p:animEffect>
                                    <p:anim calcmode="lin" valueType="num">
                                      <p:cBhvr>
                                        <p:cTn id="68" dur="1000" fill="hold"/>
                                        <p:tgtEl>
                                          <p:spTgt spid="46"/>
                                        </p:tgtEl>
                                        <p:attrNameLst>
                                          <p:attrName>ppt_x</p:attrName>
                                        </p:attrNameLst>
                                      </p:cBhvr>
                                      <p:tavLst>
                                        <p:tav tm="0">
                                          <p:val>
                                            <p:strVal val="#ppt_x"/>
                                          </p:val>
                                        </p:tav>
                                        <p:tav tm="100000">
                                          <p:val>
                                            <p:strVal val="#ppt_x"/>
                                          </p:val>
                                        </p:tav>
                                      </p:tavLst>
                                    </p:anim>
                                    <p:anim calcmode="lin" valueType="num">
                                      <p:cBhvr>
                                        <p:cTn id="69" dur="1000" fill="hold"/>
                                        <p:tgtEl>
                                          <p:spTgt spid="46"/>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50"/>
                                        </p:tgtEl>
                                        <p:attrNameLst>
                                          <p:attrName>style.visibility</p:attrName>
                                        </p:attrNameLst>
                                      </p:cBhvr>
                                      <p:to>
                                        <p:strVal val="visible"/>
                                      </p:to>
                                    </p:set>
                                    <p:animEffect transition="in" filter="fade">
                                      <p:cBhvr>
                                        <p:cTn id="72" dur="1000"/>
                                        <p:tgtEl>
                                          <p:spTgt spid="50"/>
                                        </p:tgtEl>
                                      </p:cBhvr>
                                    </p:animEffect>
                                    <p:anim calcmode="lin" valueType="num">
                                      <p:cBhvr>
                                        <p:cTn id="73" dur="1000" fill="hold"/>
                                        <p:tgtEl>
                                          <p:spTgt spid="50"/>
                                        </p:tgtEl>
                                        <p:attrNameLst>
                                          <p:attrName>ppt_x</p:attrName>
                                        </p:attrNameLst>
                                      </p:cBhvr>
                                      <p:tavLst>
                                        <p:tav tm="0">
                                          <p:val>
                                            <p:strVal val="#ppt_x"/>
                                          </p:val>
                                        </p:tav>
                                        <p:tav tm="100000">
                                          <p:val>
                                            <p:strVal val="#ppt_x"/>
                                          </p:val>
                                        </p:tav>
                                      </p:tavLst>
                                    </p:anim>
                                    <p:anim calcmode="lin" valueType="num">
                                      <p:cBhvr>
                                        <p:cTn id="74" dur="1000" fill="hold"/>
                                        <p:tgtEl>
                                          <p:spTgt spid="5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53"/>
                                        </p:tgtEl>
                                        <p:attrNameLst>
                                          <p:attrName>style.visibility</p:attrName>
                                        </p:attrNameLst>
                                      </p:cBhvr>
                                      <p:to>
                                        <p:strVal val="visible"/>
                                      </p:to>
                                    </p:set>
                                    <p:animEffect transition="in" filter="fade">
                                      <p:cBhvr>
                                        <p:cTn id="77" dur="1000"/>
                                        <p:tgtEl>
                                          <p:spTgt spid="53"/>
                                        </p:tgtEl>
                                      </p:cBhvr>
                                    </p:animEffect>
                                    <p:anim calcmode="lin" valueType="num">
                                      <p:cBhvr>
                                        <p:cTn id="78" dur="1000" fill="hold"/>
                                        <p:tgtEl>
                                          <p:spTgt spid="53"/>
                                        </p:tgtEl>
                                        <p:attrNameLst>
                                          <p:attrName>ppt_x</p:attrName>
                                        </p:attrNameLst>
                                      </p:cBhvr>
                                      <p:tavLst>
                                        <p:tav tm="0">
                                          <p:val>
                                            <p:strVal val="#ppt_x"/>
                                          </p:val>
                                        </p:tav>
                                        <p:tav tm="100000">
                                          <p:val>
                                            <p:strVal val="#ppt_x"/>
                                          </p:val>
                                        </p:tav>
                                      </p:tavLst>
                                    </p:anim>
                                    <p:anim calcmode="lin" valueType="num">
                                      <p:cBhvr>
                                        <p:cTn id="79" dur="1000" fill="hold"/>
                                        <p:tgtEl>
                                          <p:spTgt spid="53"/>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56"/>
                                        </p:tgtEl>
                                        <p:attrNameLst>
                                          <p:attrName>style.visibility</p:attrName>
                                        </p:attrNameLst>
                                      </p:cBhvr>
                                      <p:to>
                                        <p:strVal val="visible"/>
                                      </p:to>
                                    </p:set>
                                    <p:animEffect transition="in" filter="fade">
                                      <p:cBhvr>
                                        <p:cTn id="82" dur="1000"/>
                                        <p:tgtEl>
                                          <p:spTgt spid="56"/>
                                        </p:tgtEl>
                                      </p:cBhvr>
                                    </p:animEffect>
                                    <p:anim calcmode="lin" valueType="num">
                                      <p:cBhvr>
                                        <p:cTn id="83" dur="1000" fill="hold"/>
                                        <p:tgtEl>
                                          <p:spTgt spid="56"/>
                                        </p:tgtEl>
                                        <p:attrNameLst>
                                          <p:attrName>ppt_x</p:attrName>
                                        </p:attrNameLst>
                                      </p:cBhvr>
                                      <p:tavLst>
                                        <p:tav tm="0">
                                          <p:val>
                                            <p:strVal val="#ppt_x"/>
                                          </p:val>
                                        </p:tav>
                                        <p:tav tm="100000">
                                          <p:val>
                                            <p:strVal val="#ppt_x"/>
                                          </p:val>
                                        </p:tav>
                                      </p:tavLst>
                                    </p:anim>
                                    <p:anim calcmode="lin" valueType="num">
                                      <p:cBhvr>
                                        <p:cTn id="84" dur="1000" fill="hold"/>
                                        <p:tgtEl>
                                          <p:spTgt spid="56"/>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60"/>
                                        </p:tgtEl>
                                        <p:attrNameLst>
                                          <p:attrName>style.visibility</p:attrName>
                                        </p:attrNameLst>
                                      </p:cBhvr>
                                      <p:to>
                                        <p:strVal val="visible"/>
                                      </p:to>
                                    </p:set>
                                    <p:animEffect transition="in" filter="fade">
                                      <p:cBhvr>
                                        <p:cTn id="87" dur="1000"/>
                                        <p:tgtEl>
                                          <p:spTgt spid="60"/>
                                        </p:tgtEl>
                                      </p:cBhvr>
                                    </p:animEffect>
                                    <p:anim calcmode="lin" valueType="num">
                                      <p:cBhvr>
                                        <p:cTn id="88" dur="1000" fill="hold"/>
                                        <p:tgtEl>
                                          <p:spTgt spid="60"/>
                                        </p:tgtEl>
                                        <p:attrNameLst>
                                          <p:attrName>ppt_x</p:attrName>
                                        </p:attrNameLst>
                                      </p:cBhvr>
                                      <p:tavLst>
                                        <p:tav tm="0">
                                          <p:val>
                                            <p:strVal val="#ppt_x"/>
                                          </p:val>
                                        </p:tav>
                                        <p:tav tm="100000">
                                          <p:val>
                                            <p:strVal val="#ppt_x"/>
                                          </p:val>
                                        </p:tav>
                                      </p:tavLst>
                                    </p:anim>
                                    <p:anim calcmode="lin" valueType="num">
                                      <p:cBhvr>
                                        <p:cTn id="89" dur="1000" fill="hold"/>
                                        <p:tgtEl>
                                          <p:spTgt spid="60"/>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61"/>
                                        </p:tgtEl>
                                        <p:attrNameLst>
                                          <p:attrName>style.visibility</p:attrName>
                                        </p:attrNameLst>
                                      </p:cBhvr>
                                      <p:to>
                                        <p:strVal val="visible"/>
                                      </p:to>
                                    </p:set>
                                    <p:animEffect transition="in" filter="fade">
                                      <p:cBhvr>
                                        <p:cTn id="92" dur="1000"/>
                                        <p:tgtEl>
                                          <p:spTgt spid="61"/>
                                        </p:tgtEl>
                                      </p:cBhvr>
                                    </p:animEffect>
                                    <p:anim calcmode="lin" valueType="num">
                                      <p:cBhvr>
                                        <p:cTn id="93" dur="1000" fill="hold"/>
                                        <p:tgtEl>
                                          <p:spTgt spid="61"/>
                                        </p:tgtEl>
                                        <p:attrNameLst>
                                          <p:attrName>ppt_x</p:attrName>
                                        </p:attrNameLst>
                                      </p:cBhvr>
                                      <p:tavLst>
                                        <p:tav tm="0">
                                          <p:val>
                                            <p:strVal val="#ppt_x"/>
                                          </p:val>
                                        </p:tav>
                                        <p:tav tm="100000">
                                          <p:val>
                                            <p:strVal val="#ppt_x"/>
                                          </p:val>
                                        </p:tav>
                                      </p:tavLst>
                                    </p:anim>
                                    <p:anim calcmode="lin" valueType="num">
                                      <p:cBhvr>
                                        <p:cTn id="94" dur="1000" fill="hold"/>
                                        <p:tgtEl>
                                          <p:spTgt spid="61"/>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62"/>
                                        </p:tgtEl>
                                        <p:attrNameLst>
                                          <p:attrName>style.visibility</p:attrName>
                                        </p:attrNameLst>
                                      </p:cBhvr>
                                      <p:to>
                                        <p:strVal val="visible"/>
                                      </p:to>
                                    </p:set>
                                    <p:animEffect transition="in" filter="fade">
                                      <p:cBhvr>
                                        <p:cTn id="97" dur="1000"/>
                                        <p:tgtEl>
                                          <p:spTgt spid="62"/>
                                        </p:tgtEl>
                                      </p:cBhvr>
                                    </p:animEffect>
                                    <p:anim calcmode="lin" valueType="num">
                                      <p:cBhvr>
                                        <p:cTn id="98" dur="1000" fill="hold"/>
                                        <p:tgtEl>
                                          <p:spTgt spid="62"/>
                                        </p:tgtEl>
                                        <p:attrNameLst>
                                          <p:attrName>ppt_x</p:attrName>
                                        </p:attrNameLst>
                                      </p:cBhvr>
                                      <p:tavLst>
                                        <p:tav tm="0">
                                          <p:val>
                                            <p:strVal val="#ppt_x"/>
                                          </p:val>
                                        </p:tav>
                                        <p:tav tm="100000">
                                          <p:val>
                                            <p:strVal val="#ppt_x"/>
                                          </p:val>
                                        </p:tav>
                                      </p:tavLst>
                                    </p:anim>
                                    <p:anim calcmode="lin" valueType="num">
                                      <p:cBhvr>
                                        <p:cTn id="99" dur="1000" fill="hold"/>
                                        <p:tgtEl>
                                          <p:spTgt spid="62"/>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63"/>
                                        </p:tgtEl>
                                        <p:attrNameLst>
                                          <p:attrName>style.visibility</p:attrName>
                                        </p:attrNameLst>
                                      </p:cBhvr>
                                      <p:to>
                                        <p:strVal val="visible"/>
                                      </p:to>
                                    </p:set>
                                    <p:animEffect transition="in" filter="fade">
                                      <p:cBhvr>
                                        <p:cTn id="102" dur="1000"/>
                                        <p:tgtEl>
                                          <p:spTgt spid="63"/>
                                        </p:tgtEl>
                                      </p:cBhvr>
                                    </p:animEffect>
                                    <p:anim calcmode="lin" valueType="num">
                                      <p:cBhvr>
                                        <p:cTn id="103" dur="1000" fill="hold"/>
                                        <p:tgtEl>
                                          <p:spTgt spid="63"/>
                                        </p:tgtEl>
                                        <p:attrNameLst>
                                          <p:attrName>ppt_x</p:attrName>
                                        </p:attrNameLst>
                                      </p:cBhvr>
                                      <p:tavLst>
                                        <p:tav tm="0">
                                          <p:val>
                                            <p:strVal val="#ppt_x"/>
                                          </p:val>
                                        </p:tav>
                                        <p:tav tm="100000">
                                          <p:val>
                                            <p:strVal val="#ppt_x"/>
                                          </p:val>
                                        </p:tav>
                                      </p:tavLst>
                                    </p:anim>
                                    <p:anim calcmode="lin" valueType="num">
                                      <p:cBhvr>
                                        <p:cTn id="104" dur="1000" fill="hold"/>
                                        <p:tgtEl>
                                          <p:spTgt spid="63"/>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64"/>
                                        </p:tgtEl>
                                        <p:attrNameLst>
                                          <p:attrName>style.visibility</p:attrName>
                                        </p:attrNameLst>
                                      </p:cBhvr>
                                      <p:to>
                                        <p:strVal val="visible"/>
                                      </p:to>
                                    </p:set>
                                    <p:animEffect transition="in" filter="fade">
                                      <p:cBhvr>
                                        <p:cTn id="107" dur="1000"/>
                                        <p:tgtEl>
                                          <p:spTgt spid="64"/>
                                        </p:tgtEl>
                                      </p:cBhvr>
                                    </p:animEffect>
                                    <p:anim calcmode="lin" valueType="num">
                                      <p:cBhvr>
                                        <p:cTn id="108" dur="1000" fill="hold"/>
                                        <p:tgtEl>
                                          <p:spTgt spid="64"/>
                                        </p:tgtEl>
                                        <p:attrNameLst>
                                          <p:attrName>ppt_x</p:attrName>
                                        </p:attrNameLst>
                                      </p:cBhvr>
                                      <p:tavLst>
                                        <p:tav tm="0">
                                          <p:val>
                                            <p:strVal val="#ppt_x"/>
                                          </p:val>
                                        </p:tav>
                                        <p:tav tm="100000">
                                          <p:val>
                                            <p:strVal val="#ppt_x"/>
                                          </p:val>
                                        </p:tav>
                                      </p:tavLst>
                                    </p:anim>
                                    <p:anim calcmode="lin" valueType="num">
                                      <p:cBhvr>
                                        <p:cTn id="109" dur="1000" fill="hold"/>
                                        <p:tgtEl>
                                          <p:spTgt spid="64"/>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65"/>
                                        </p:tgtEl>
                                        <p:attrNameLst>
                                          <p:attrName>style.visibility</p:attrName>
                                        </p:attrNameLst>
                                      </p:cBhvr>
                                      <p:to>
                                        <p:strVal val="visible"/>
                                      </p:to>
                                    </p:set>
                                    <p:animEffect transition="in" filter="fade">
                                      <p:cBhvr>
                                        <p:cTn id="112" dur="1000"/>
                                        <p:tgtEl>
                                          <p:spTgt spid="65"/>
                                        </p:tgtEl>
                                      </p:cBhvr>
                                    </p:animEffect>
                                    <p:anim calcmode="lin" valueType="num">
                                      <p:cBhvr>
                                        <p:cTn id="113" dur="1000" fill="hold"/>
                                        <p:tgtEl>
                                          <p:spTgt spid="65"/>
                                        </p:tgtEl>
                                        <p:attrNameLst>
                                          <p:attrName>ppt_x</p:attrName>
                                        </p:attrNameLst>
                                      </p:cBhvr>
                                      <p:tavLst>
                                        <p:tav tm="0">
                                          <p:val>
                                            <p:strVal val="#ppt_x"/>
                                          </p:val>
                                        </p:tav>
                                        <p:tav tm="100000">
                                          <p:val>
                                            <p:strVal val="#ppt_x"/>
                                          </p:val>
                                        </p:tav>
                                      </p:tavLst>
                                    </p:anim>
                                    <p:anim calcmode="lin" valueType="num">
                                      <p:cBhvr>
                                        <p:cTn id="114" dur="1000" fill="hold"/>
                                        <p:tgtEl>
                                          <p:spTgt spid="65"/>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66"/>
                                        </p:tgtEl>
                                        <p:attrNameLst>
                                          <p:attrName>style.visibility</p:attrName>
                                        </p:attrNameLst>
                                      </p:cBhvr>
                                      <p:to>
                                        <p:strVal val="visible"/>
                                      </p:to>
                                    </p:set>
                                    <p:animEffect transition="in" filter="fade">
                                      <p:cBhvr>
                                        <p:cTn id="117" dur="1000"/>
                                        <p:tgtEl>
                                          <p:spTgt spid="66"/>
                                        </p:tgtEl>
                                      </p:cBhvr>
                                    </p:animEffect>
                                    <p:anim calcmode="lin" valueType="num">
                                      <p:cBhvr>
                                        <p:cTn id="118" dur="1000" fill="hold"/>
                                        <p:tgtEl>
                                          <p:spTgt spid="66"/>
                                        </p:tgtEl>
                                        <p:attrNameLst>
                                          <p:attrName>ppt_x</p:attrName>
                                        </p:attrNameLst>
                                      </p:cBhvr>
                                      <p:tavLst>
                                        <p:tav tm="0">
                                          <p:val>
                                            <p:strVal val="#ppt_x"/>
                                          </p:val>
                                        </p:tav>
                                        <p:tav tm="100000">
                                          <p:val>
                                            <p:strVal val="#ppt_x"/>
                                          </p:val>
                                        </p:tav>
                                      </p:tavLst>
                                    </p:anim>
                                    <p:anim calcmode="lin" valueType="num">
                                      <p:cBhvr>
                                        <p:cTn id="119" dur="1000" fill="hold"/>
                                        <p:tgtEl>
                                          <p:spTgt spid="66"/>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67"/>
                                        </p:tgtEl>
                                        <p:attrNameLst>
                                          <p:attrName>style.visibility</p:attrName>
                                        </p:attrNameLst>
                                      </p:cBhvr>
                                      <p:to>
                                        <p:strVal val="visible"/>
                                      </p:to>
                                    </p:set>
                                    <p:animEffect transition="in" filter="fade">
                                      <p:cBhvr>
                                        <p:cTn id="122" dur="1000"/>
                                        <p:tgtEl>
                                          <p:spTgt spid="67"/>
                                        </p:tgtEl>
                                      </p:cBhvr>
                                    </p:animEffect>
                                    <p:anim calcmode="lin" valueType="num">
                                      <p:cBhvr>
                                        <p:cTn id="123" dur="1000" fill="hold"/>
                                        <p:tgtEl>
                                          <p:spTgt spid="67"/>
                                        </p:tgtEl>
                                        <p:attrNameLst>
                                          <p:attrName>ppt_x</p:attrName>
                                        </p:attrNameLst>
                                      </p:cBhvr>
                                      <p:tavLst>
                                        <p:tav tm="0">
                                          <p:val>
                                            <p:strVal val="#ppt_x"/>
                                          </p:val>
                                        </p:tav>
                                        <p:tav tm="100000">
                                          <p:val>
                                            <p:strVal val="#ppt_x"/>
                                          </p:val>
                                        </p:tav>
                                      </p:tavLst>
                                    </p:anim>
                                    <p:anim calcmode="lin" valueType="num">
                                      <p:cBhvr>
                                        <p:cTn id="124" dur="1000" fill="hold"/>
                                        <p:tgtEl>
                                          <p:spTgt spid="67"/>
                                        </p:tgtEl>
                                        <p:attrNameLst>
                                          <p:attrName>ppt_y</p:attrName>
                                        </p:attrNameLst>
                                      </p:cBhvr>
                                      <p:tavLst>
                                        <p:tav tm="0">
                                          <p:val>
                                            <p:strVal val="#ppt_y+.1"/>
                                          </p:val>
                                        </p:tav>
                                        <p:tav tm="100000">
                                          <p:val>
                                            <p:strVal val="#ppt_y"/>
                                          </p:val>
                                        </p:tav>
                                      </p:tavLst>
                                    </p:anim>
                                  </p:childTnLst>
                                </p:cTn>
                              </p:par>
                              <p:par>
                                <p:cTn id="125" presetID="42" presetClass="entr" presetSubtype="0" fill="hold" nodeType="withEffect">
                                  <p:stCondLst>
                                    <p:cond delay="0"/>
                                  </p:stCondLst>
                                  <p:childTnLst>
                                    <p:set>
                                      <p:cBhvr>
                                        <p:cTn id="126" dur="1" fill="hold">
                                          <p:stCondLst>
                                            <p:cond delay="0"/>
                                          </p:stCondLst>
                                        </p:cTn>
                                        <p:tgtEl>
                                          <p:spTgt spid="68"/>
                                        </p:tgtEl>
                                        <p:attrNameLst>
                                          <p:attrName>style.visibility</p:attrName>
                                        </p:attrNameLst>
                                      </p:cBhvr>
                                      <p:to>
                                        <p:strVal val="visible"/>
                                      </p:to>
                                    </p:set>
                                    <p:animEffect transition="in" filter="fade">
                                      <p:cBhvr>
                                        <p:cTn id="127" dur="1000"/>
                                        <p:tgtEl>
                                          <p:spTgt spid="68"/>
                                        </p:tgtEl>
                                      </p:cBhvr>
                                    </p:animEffect>
                                    <p:anim calcmode="lin" valueType="num">
                                      <p:cBhvr>
                                        <p:cTn id="128" dur="1000" fill="hold"/>
                                        <p:tgtEl>
                                          <p:spTgt spid="68"/>
                                        </p:tgtEl>
                                        <p:attrNameLst>
                                          <p:attrName>ppt_x</p:attrName>
                                        </p:attrNameLst>
                                      </p:cBhvr>
                                      <p:tavLst>
                                        <p:tav tm="0">
                                          <p:val>
                                            <p:strVal val="#ppt_x"/>
                                          </p:val>
                                        </p:tav>
                                        <p:tav tm="100000">
                                          <p:val>
                                            <p:strVal val="#ppt_x"/>
                                          </p:val>
                                        </p:tav>
                                      </p:tavLst>
                                    </p:anim>
                                    <p:anim calcmode="lin" valueType="num">
                                      <p:cBhvr>
                                        <p:cTn id="129" dur="1000" fill="hold"/>
                                        <p:tgtEl>
                                          <p:spTgt spid="68"/>
                                        </p:tgtEl>
                                        <p:attrNameLst>
                                          <p:attrName>ppt_y</p:attrName>
                                        </p:attrNameLst>
                                      </p:cBhvr>
                                      <p:tavLst>
                                        <p:tav tm="0">
                                          <p:val>
                                            <p:strVal val="#ppt_y+.1"/>
                                          </p:val>
                                        </p:tav>
                                        <p:tav tm="100000">
                                          <p:val>
                                            <p:strVal val="#ppt_y"/>
                                          </p:val>
                                        </p:tav>
                                      </p:tavLst>
                                    </p:anim>
                                  </p:childTnLst>
                                </p:cTn>
                              </p:par>
                              <p:par>
                                <p:cTn id="130" presetID="42" presetClass="entr" presetSubtype="0" fill="hold" nodeType="withEffect">
                                  <p:stCondLst>
                                    <p:cond delay="0"/>
                                  </p:stCondLst>
                                  <p:childTnLst>
                                    <p:set>
                                      <p:cBhvr>
                                        <p:cTn id="131" dur="1" fill="hold">
                                          <p:stCondLst>
                                            <p:cond delay="0"/>
                                          </p:stCondLst>
                                        </p:cTn>
                                        <p:tgtEl>
                                          <p:spTgt spid="28"/>
                                        </p:tgtEl>
                                        <p:attrNameLst>
                                          <p:attrName>style.visibility</p:attrName>
                                        </p:attrNameLst>
                                      </p:cBhvr>
                                      <p:to>
                                        <p:strVal val="visible"/>
                                      </p:to>
                                    </p:set>
                                    <p:animEffect transition="in" filter="fade">
                                      <p:cBhvr>
                                        <p:cTn id="132" dur="1000"/>
                                        <p:tgtEl>
                                          <p:spTgt spid="28"/>
                                        </p:tgtEl>
                                      </p:cBhvr>
                                    </p:animEffect>
                                    <p:anim calcmode="lin" valueType="num">
                                      <p:cBhvr>
                                        <p:cTn id="133" dur="1000" fill="hold"/>
                                        <p:tgtEl>
                                          <p:spTgt spid="28"/>
                                        </p:tgtEl>
                                        <p:attrNameLst>
                                          <p:attrName>ppt_x</p:attrName>
                                        </p:attrNameLst>
                                      </p:cBhvr>
                                      <p:tavLst>
                                        <p:tav tm="0">
                                          <p:val>
                                            <p:strVal val="#ppt_x"/>
                                          </p:val>
                                        </p:tav>
                                        <p:tav tm="100000">
                                          <p:val>
                                            <p:strVal val="#ppt_x"/>
                                          </p:val>
                                        </p:tav>
                                      </p:tavLst>
                                    </p:anim>
                                    <p:anim calcmode="lin" valueType="num">
                                      <p:cBhvr>
                                        <p:cTn id="134" dur="1000" fill="hold"/>
                                        <p:tgtEl>
                                          <p:spTgt spid="28"/>
                                        </p:tgtEl>
                                        <p:attrNameLst>
                                          <p:attrName>ppt_y</p:attrName>
                                        </p:attrNameLst>
                                      </p:cBhvr>
                                      <p:tavLst>
                                        <p:tav tm="0">
                                          <p:val>
                                            <p:strVal val="#ppt_y+.1"/>
                                          </p:val>
                                        </p:tav>
                                        <p:tav tm="100000">
                                          <p:val>
                                            <p:strVal val="#ppt_y"/>
                                          </p:val>
                                        </p:tav>
                                      </p:tavLst>
                                    </p:anim>
                                  </p:childTnLst>
                                </p:cTn>
                              </p:par>
                              <p:par>
                                <p:cTn id="135" presetID="42" presetClass="entr" presetSubtype="0" fill="hold" nodeType="withEffect">
                                  <p:stCondLst>
                                    <p:cond delay="0"/>
                                  </p:stCondLst>
                                  <p:childTnLst>
                                    <p:set>
                                      <p:cBhvr>
                                        <p:cTn id="136" dur="1" fill="hold">
                                          <p:stCondLst>
                                            <p:cond delay="0"/>
                                          </p:stCondLst>
                                        </p:cTn>
                                        <p:tgtEl>
                                          <p:spTgt spid="15"/>
                                        </p:tgtEl>
                                        <p:attrNameLst>
                                          <p:attrName>style.visibility</p:attrName>
                                        </p:attrNameLst>
                                      </p:cBhvr>
                                      <p:to>
                                        <p:strVal val="visible"/>
                                      </p:to>
                                    </p:set>
                                    <p:animEffect transition="in" filter="fade">
                                      <p:cBhvr>
                                        <p:cTn id="137" dur="1000"/>
                                        <p:tgtEl>
                                          <p:spTgt spid="15"/>
                                        </p:tgtEl>
                                      </p:cBhvr>
                                    </p:animEffect>
                                    <p:anim calcmode="lin" valueType="num">
                                      <p:cBhvr>
                                        <p:cTn id="138" dur="1000" fill="hold"/>
                                        <p:tgtEl>
                                          <p:spTgt spid="15"/>
                                        </p:tgtEl>
                                        <p:attrNameLst>
                                          <p:attrName>ppt_x</p:attrName>
                                        </p:attrNameLst>
                                      </p:cBhvr>
                                      <p:tavLst>
                                        <p:tav tm="0">
                                          <p:val>
                                            <p:strVal val="#ppt_x"/>
                                          </p:val>
                                        </p:tav>
                                        <p:tav tm="100000">
                                          <p:val>
                                            <p:strVal val="#ppt_x"/>
                                          </p:val>
                                        </p:tav>
                                      </p:tavLst>
                                    </p:anim>
                                    <p:anim calcmode="lin" valueType="num">
                                      <p:cBhvr>
                                        <p:cTn id="139" dur="1000" fill="hold"/>
                                        <p:tgtEl>
                                          <p:spTgt spid="15"/>
                                        </p:tgtEl>
                                        <p:attrNameLst>
                                          <p:attrName>ppt_y</p:attrName>
                                        </p:attrNameLst>
                                      </p:cBhvr>
                                      <p:tavLst>
                                        <p:tav tm="0">
                                          <p:val>
                                            <p:strVal val="#ppt_y+.1"/>
                                          </p:val>
                                        </p:tav>
                                        <p:tav tm="100000">
                                          <p:val>
                                            <p:strVal val="#ppt_y"/>
                                          </p:val>
                                        </p:tav>
                                      </p:tavLst>
                                    </p:anim>
                                  </p:childTnLst>
                                </p:cTn>
                              </p:par>
                              <p:par>
                                <p:cTn id="140" presetID="42" presetClass="entr" presetSubtype="0" fill="hold" nodeType="withEffect">
                                  <p:stCondLst>
                                    <p:cond delay="0"/>
                                  </p:stCondLst>
                                  <p:childTnLst>
                                    <p:set>
                                      <p:cBhvr>
                                        <p:cTn id="141" dur="1" fill="hold">
                                          <p:stCondLst>
                                            <p:cond delay="0"/>
                                          </p:stCondLst>
                                        </p:cTn>
                                        <p:tgtEl>
                                          <p:spTgt spid="3"/>
                                        </p:tgtEl>
                                        <p:attrNameLst>
                                          <p:attrName>style.visibility</p:attrName>
                                        </p:attrNameLst>
                                      </p:cBhvr>
                                      <p:to>
                                        <p:strVal val="visible"/>
                                      </p:to>
                                    </p:set>
                                    <p:animEffect transition="in" filter="fade">
                                      <p:cBhvr>
                                        <p:cTn id="142" dur="1000"/>
                                        <p:tgtEl>
                                          <p:spTgt spid="3"/>
                                        </p:tgtEl>
                                      </p:cBhvr>
                                    </p:animEffect>
                                    <p:anim calcmode="lin" valueType="num">
                                      <p:cBhvr>
                                        <p:cTn id="143" dur="1000" fill="hold"/>
                                        <p:tgtEl>
                                          <p:spTgt spid="3"/>
                                        </p:tgtEl>
                                        <p:attrNameLst>
                                          <p:attrName>ppt_x</p:attrName>
                                        </p:attrNameLst>
                                      </p:cBhvr>
                                      <p:tavLst>
                                        <p:tav tm="0">
                                          <p:val>
                                            <p:strVal val="#ppt_x"/>
                                          </p:val>
                                        </p:tav>
                                        <p:tav tm="100000">
                                          <p:val>
                                            <p:strVal val="#ppt_x"/>
                                          </p:val>
                                        </p:tav>
                                      </p:tavLst>
                                    </p:anim>
                                    <p:anim calcmode="lin" valueType="num">
                                      <p:cBhvr>
                                        <p:cTn id="144" dur="1000" fill="hold"/>
                                        <p:tgtEl>
                                          <p:spTgt spid="3"/>
                                        </p:tgtEl>
                                        <p:attrNameLst>
                                          <p:attrName>ppt_y</p:attrName>
                                        </p:attrNameLst>
                                      </p:cBhvr>
                                      <p:tavLst>
                                        <p:tav tm="0">
                                          <p:val>
                                            <p:strVal val="#ppt_y+.1"/>
                                          </p:val>
                                        </p:tav>
                                        <p:tav tm="100000">
                                          <p:val>
                                            <p:strVal val="#ppt_y"/>
                                          </p:val>
                                        </p:tav>
                                      </p:tavLst>
                                    </p:anim>
                                  </p:childTnLst>
                                </p:cTn>
                              </p:par>
                              <p:par>
                                <p:cTn id="145" presetID="42" presetClass="entr" presetSubtype="0" fill="hold" nodeType="withEffect">
                                  <p:stCondLst>
                                    <p:cond delay="0"/>
                                  </p:stCondLst>
                                  <p:childTnLst>
                                    <p:set>
                                      <p:cBhvr>
                                        <p:cTn id="146" dur="1" fill="hold">
                                          <p:stCondLst>
                                            <p:cond delay="0"/>
                                          </p:stCondLst>
                                        </p:cTn>
                                        <p:tgtEl>
                                          <p:spTgt spid="6"/>
                                        </p:tgtEl>
                                        <p:attrNameLst>
                                          <p:attrName>style.visibility</p:attrName>
                                        </p:attrNameLst>
                                      </p:cBhvr>
                                      <p:to>
                                        <p:strVal val="visible"/>
                                      </p:to>
                                    </p:set>
                                    <p:animEffect transition="in" filter="fade">
                                      <p:cBhvr>
                                        <p:cTn id="147" dur="1000"/>
                                        <p:tgtEl>
                                          <p:spTgt spid="6"/>
                                        </p:tgtEl>
                                      </p:cBhvr>
                                    </p:animEffect>
                                    <p:anim calcmode="lin" valueType="num">
                                      <p:cBhvr>
                                        <p:cTn id="148" dur="1000" fill="hold"/>
                                        <p:tgtEl>
                                          <p:spTgt spid="6"/>
                                        </p:tgtEl>
                                        <p:attrNameLst>
                                          <p:attrName>ppt_x</p:attrName>
                                        </p:attrNameLst>
                                      </p:cBhvr>
                                      <p:tavLst>
                                        <p:tav tm="0">
                                          <p:val>
                                            <p:strVal val="#ppt_x"/>
                                          </p:val>
                                        </p:tav>
                                        <p:tav tm="100000">
                                          <p:val>
                                            <p:strVal val="#ppt_x"/>
                                          </p:val>
                                        </p:tav>
                                      </p:tavLst>
                                    </p:anim>
                                    <p:anim calcmode="lin" valueType="num">
                                      <p:cBhvr>
                                        <p:cTn id="14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1" grpId="0"/>
      <p:bldP spid="62" grpId="0"/>
      <p:bldP spid="63" grpId="0"/>
      <p:bldP spid="64" grpId="0"/>
      <p:bldP spid="65" grpId="0"/>
      <p:bldP spid="66" grpId="0"/>
      <p:bldP spid="6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4CA6B2E-907F-DA49-D24C-697708044C4A}"/>
              </a:ext>
            </a:extLst>
          </p:cNvPr>
          <p:cNvSpPr txBox="1"/>
          <p:nvPr/>
        </p:nvSpPr>
        <p:spPr>
          <a:xfrm>
            <a:off x="4004498" y="0"/>
            <a:ext cx="5937913" cy="369332"/>
          </a:xfrm>
          <a:prstGeom prst="rect">
            <a:avLst/>
          </a:prstGeom>
          <a:noFill/>
        </p:spPr>
        <p:txBody>
          <a:bodyPr wrap="square" rtlCol="0">
            <a:spAutoFit/>
          </a:bodyPr>
          <a:lstStyle/>
          <a:p>
            <a:r>
              <a:rPr lang="fr-FR" b="1" u="sng" dirty="0"/>
              <a:t>Phasage – La fin de l’exploitation (Phases 5 &amp; 6) </a:t>
            </a:r>
          </a:p>
        </p:txBody>
      </p:sp>
      <p:sp>
        <p:nvSpPr>
          <p:cNvPr id="4" name="ZoneTexte 3">
            <a:extLst>
              <a:ext uri="{FF2B5EF4-FFF2-40B4-BE49-F238E27FC236}">
                <a16:creationId xmlns:a16="http://schemas.microsoft.com/office/drawing/2014/main" id="{87E6670E-6333-AB14-4DBD-58B4F1EE013B}"/>
              </a:ext>
            </a:extLst>
          </p:cNvPr>
          <p:cNvSpPr txBox="1"/>
          <p:nvPr/>
        </p:nvSpPr>
        <p:spPr>
          <a:xfrm>
            <a:off x="2729880" y="369332"/>
            <a:ext cx="9221975" cy="646331"/>
          </a:xfrm>
          <a:prstGeom prst="rect">
            <a:avLst/>
          </a:prstGeom>
          <a:noFill/>
        </p:spPr>
        <p:txBody>
          <a:bodyPr wrap="square">
            <a:spAutoFit/>
          </a:bodyPr>
          <a:lstStyle/>
          <a:p>
            <a:pPr marL="285750" indent="-285750">
              <a:buFont typeface="Arial" panose="020B0604020202020204" pitchFamily="34" charset="0"/>
              <a:buChar char="•"/>
            </a:pPr>
            <a:r>
              <a:rPr lang="fr-FR" dirty="0">
                <a:solidFill>
                  <a:schemeClr val="accent6">
                    <a:lumMod val="50000"/>
                  </a:schemeClr>
                </a:solidFill>
                <a:latin typeface="Google Sans Text"/>
              </a:rPr>
              <a:t>Mise en place définitive des banquettes de sécurité (espaces horizontaux séparant les gradins)</a:t>
            </a:r>
          </a:p>
          <a:p>
            <a:pPr marL="285750" indent="-285750">
              <a:buFont typeface="Arial" panose="020B0604020202020204" pitchFamily="34" charset="0"/>
              <a:buChar char="•"/>
            </a:pPr>
            <a:r>
              <a:rPr lang="fr-FR" dirty="0">
                <a:solidFill>
                  <a:schemeClr val="accent6">
                    <a:lumMod val="50000"/>
                  </a:schemeClr>
                </a:solidFill>
                <a:latin typeface="Google Sans Text"/>
              </a:rPr>
              <a:t>Reprofilage des pentes à 34° (pente douce) pour permettre la future végétalisation </a:t>
            </a:r>
            <a:endParaRPr lang="fr-FR" dirty="0">
              <a:solidFill>
                <a:schemeClr val="accent6">
                  <a:lumMod val="50000"/>
                </a:schemeClr>
              </a:solidFill>
            </a:endParaRPr>
          </a:p>
        </p:txBody>
      </p:sp>
      <p:pic>
        <p:nvPicPr>
          <p:cNvPr id="5" name="Image 4">
            <a:extLst>
              <a:ext uri="{FF2B5EF4-FFF2-40B4-BE49-F238E27FC236}">
                <a16:creationId xmlns:a16="http://schemas.microsoft.com/office/drawing/2014/main" id="{E499E07F-525C-A759-7F56-7EA848340E6D}"/>
              </a:ext>
            </a:extLst>
          </p:cNvPr>
          <p:cNvPicPr>
            <a:picLocks noChangeAspect="1"/>
          </p:cNvPicPr>
          <p:nvPr/>
        </p:nvPicPr>
        <p:blipFill>
          <a:blip r:embed="rId2"/>
          <a:stretch>
            <a:fillRect/>
          </a:stretch>
        </p:blipFill>
        <p:spPr>
          <a:xfrm>
            <a:off x="183818" y="4355469"/>
            <a:ext cx="5667158" cy="2456144"/>
          </a:xfrm>
          <a:prstGeom prst="rect">
            <a:avLst/>
          </a:prstGeom>
        </p:spPr>
      </p:pic>
      <p:pic>
        <p:nvPicPr>
          <p:cNvPr id="6" name="Image 5">
            <a:extLst>
              <a:ext uri="{FF2B5EF4-FFF2-40B4-BE49-F238E27FC236}">
                <a16:creationId xmlns:a16="http://schemas.microsoft.com/office/drawing/2014/main" id="{730EF598-C997-72E0-1C68-0B1C2414051B}"/>
              </a:ext>
            </a:extLst>
          </p:cNvPr>
          <p:cNvPicPr>
            <a:picLocks noChangeAspect="1"/>
          </p:cNvPicPr>
          <p:nvPr/>
        </p:nvPicPr>
        <p:blipFill>
          <a:blip r:embed="rId3"/>
          <a:stretch>
            <a:fillRect/>
          </a:stretch>
        </p:blipFill>
        <p:spPr>
          <a:xfrm>
            <a:off x="6096000" y="4344787"/>
            <a:ext cx="5667158" cy="2477508"/>
          </a:xfrm>
          <a:prstGeom prst="rect">
            <a:avLst/>
          </a:prstGeom>
        </p:spPr>
      </p:pic>
      <p:pic>
        <p:nvPicPr>
          <p:cNvPr id="7" name="Image 6">
            <a:extLst>
              <a:ext uri="{FF2B5EF4-FFF2-40B4-BE49-F238E27FC236}">
                <a16:creationId xmlns:a16="http://schemas.microsoft.com/office/drawing/2014/main" id="{F1C1AE32-C7FE-FF18-1CBA-A3D28EB46BC4}"/>
              </a:ext>
            </a:extLst>
          </p:cNvPr>
          <p:cNvPicPr>
            <a:picLocks noChangeAspect="1"/>
          </p:cNvPicPr>
          <p:nvPr/>
        </p:nvPicPr>
        <p:blipFill>
          <a:blip r:embed="rId4"/>
          <a:stretch>
            <a:fillRect/>
          </a:stretch>
        </p:blipFill>
        <p:spPr>
          <a:xfrm>
            <a:off x="183819" y="1465159"/>
            <a:ext cx="5667157" cy="2661065"/>
          </a:xfrm>
          <a:prstGeom prst="rect">
            <a:avLst/>
          </a:prstGeom>
        </p:spPr>
      </p:pic>
      <p:pic>
        <p:nvPicPr>
          <p:cNvPr id="8" name="Image 7">
            <a:extLst>
              <a:ext uri="{FF2B5EF4-FFF2-40B4-BE49-F238E27FC236}">
                <a16:creationId xmlns:a16="http://schemas.microsoft.com/office/drawing/2014/main" id="{96DCEE17-8B7A-0079-6975-2301E8D43DED}"/>
              </a:ext>
            </a:extLst>
          </p:cNvPr>
          <p:cNvPicPr>
            <a:picLocks noChangeAspect="1"/>
          </p:cNvPicPr>
          <p:nvPr/>
        </p:nvPicPr>
        <p:blipFill>
          <a:blip r:embed="rId5"/>
          <a:stretch>
            <a:fillRect/>
          </a:stretch>
        </p:blipFill>
        <p:spPr>
          <a:xfrm>
            <a:off x="6096000" y="1465159"/>
            <a:ext cx="5671123" cy="2661065"/>
          </a:xfrm>
          <a:prstGeom prst="rect">
            <a:avLst/>
          </a:prstGeom>
        </p:spPr>
      </p:pic>
      <p:cxnSp>
        <p:nvCxnSpPr>
          <p:cNvPr id="9" name="Connecteur droit 8">
            <a:extLst>
              <a:ext uri="{FF2B5EF4-FFF2-40B4-BE49-F238E27FC236}">
                <a16:creationId xmlns:a16="http://schemas.microsoft.com/office/drawing/2014/main" id="{891E5B26-0732-B5DB-598B-A87C8F3702BB}"/>
              </a:ext>
            </a:extLst>
          </p:cNvPr>
          <p:cNvCxnSpPr/>
          <p:nvPr/>
        </p:nvCxnSpPr>
        <p:spPr>
          <a:xfrm>
            <a:off x="3241963" y="1827677"/>
            <a:ext cx="221673" cy="1625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A108224B-95A5-9934-1EE7-897C679E2E52}"/>
              </a:ext>
            </a:extLst>
          </p:cNvPr>
          <p:cNvSpPr txBox="1"/>
          <p:nvPr/>
        </p:nvSpPr>
        <p:spPr>
          <a:xfrm>
            <a:off x="3177308" y="3429116"/>
            <a:ext cx="942109" cy="369332"/>
          </a:xfrm>
          <a:prstGeom prst="rect">
            <a:avLst/>
          </a:prstGeom>
          <a:noFill/>
        </p:spPr>
        <p:txBody>
          <a:bodyPr wrap="square" rtlCol="0">
            <a:spAutoFit/>
          </a:bodyPr>
          <a:lstStyle/>
          <a:p>
            <a:r>
              <a:rPr lang="fr-FR" sz="1200" dirty="0"/>
              <a:t>Coupe</a:t>
            </a:r>
            <a:r>
              <a:rPr lang="fr-FR" dirty="0"/>
              <a:t> </a:t>
            </a:r>
          </a:p>
        </p:txBody>
      </p:sp>
      <p:cxnSp>
        <p:nvCxnSpPr>
          <p:cNvPr id="11" name="Connecteur droit 10">
            <a:extLst>
              <a:ext uri="{FF2B5EF4-FFF2-40B4-BE49-F238E27FC236}">
                <a16:creationId xmlns:a16="http://schemas.microsoft.com/office/drawing/2014/main" id="{4250D082-D18A-56F9-945D-454E7E425D12}"/>
              </a:ext>
            </a:extLst>
          </p:cNvPr>
          <p:cNvCxnSpPr/>
          <p:nvPr/>
        </p:nvCxnSpPr>
        <p:spPr>
          <a:xfrm>
            <a:off x="9097817" y="1827677"/>
            <a:ext cx="221673" cy="1625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FBBBB399-1A2B-A817-E8F5-31AAEE803141}"/>
              </a:ext>
            </a:extLst>
          </p:cNvPr>
          <p:cNvSpPr txBox="1"/>
          <p:nvPr/>
        </p:nvSpPr>
        <p:spPr>
          <a:xfrm>
            <a:off x="9033162" y="3429116"/>
            <a:ext cx="942109" cy="369332"/>
          </a:xfrm>
          <a:prstGeom prst="rect">
            <a:avLst/>
          </a:prstGeom>
          <a:noFill/>
        </p:spPr>
        <p:txBody>
          <a:bodyPr wrap="square" rtlCol="0">
            <a:spAutoFit/>
          </a:bodyPr>
          <a:lstStyle/>
          <a:p>
            <a:r>
              <a:rPr lang="fr-FR" sz="1200" dirty="0"/>
              <a:t>Coupe</a:t>
            </a:r>
            <a:r>
              <a:rPr lang="fr-FR" dirty="0"/>
              <a:t> </a:t>
            </a:r>
          </a:p>
        </p:txBody>
      </p:sp>
      <p:sp>
        <p:nvSpPr>
          <p:cNvPr id="13" name="ZoneTexte 12">
            <a:extLst>
              <a:ext uri="{FF2B5EF4-FFF2-40B4-BE49-F238E27FC236}">
                <a16:creationId xmlns:a16="http://schemas.microsoft.com/office/drawing/2014/main" id="{4D8EF565-E56E-DF8B-548A-3E7E6D926BF4}"/>
              </a:ext>
            </a:extLst>
          </p:cNvPr>
          <p:cNvSpPr txBox="1"/>
          <p:nvPr/>
        </p:nvSpPr>
        <p:spPr>
          <a:xfrm>
            <a:off x="-18585" y="1138587"/>
            <a:ext cx="6359611" cy="338554"/>
          </a:xfrm>
          <a:prstGeom prst="rect">
            <a:avLst/>
          </a:prstGeom>
          <a:noFill/>
        </p:spPr>
        <p:txBody>
          <a:bodyPr wrap="square" rtlCol="0">
            <a:spAutoFit/>
          </a:bodyPr>
          <a:lstStyle/>
          <a:p>
            <a:r>
              <a:rPr lang="fr-FR" sz="1600" dirty="0"/>
              <a:t>Phase 5 (20-25 ans) : Extraction de 761 à 758,5  m NGF (soit 2,5 m)</a:t>
            </a:r>
          </a:p>
        </p:txBody>
      </p:sp>
      <p:sp>
        <p:nvSpPr>
          <p:cNvPr id="14" name="ZoneTexte 13">
            <a:extLst>
              <a:ext uri="{FF2B5EF4-FFF2-40B4-BE49-F238E27FC236}">
                <a16:creationId xmlns:a16="http://schemas.microsoft.com/office/drawing/2014/main" id="{1D0A2303-6612-795F-C94D-C7D177865E38}"/>
              </a:ext>
            </a:extLst>
          </p:cNvPr>
          <p:cNvSpPr txBox="1"/>
          <p:nvPr/>
        </p:nvSpPr>
        <p:spPr>
          <a:xfrm>
            <a:off x="6341026" y="1101357"/>
            <a:ext cx="6359611" cy="338554"/>
          </a:xfrm>
          <a:prstGeom prst="rect">
            <a:avLst/>
          </a:prstGeom>
          <a:noFill/>
        </p:spPr>
        <p:txBody>
          <a:bodyPr wrap="square" rtlCol="0">
            <a:spAutoFit/>
          </a:bodyPr>
          <a:lstStyle/>
          <a:p>
            <a:r>
              <a:rPr lang="fr-FR" sz="1600" dirty="0"/>
              <a:t>Phase 6 (25-30 ans) : Extraction de 761 à 758,5  m NGF (cote finale) </a:t>
            </a:r>
          </a:p>
        </p:txBody>
      </p:sp>
      <p:pic>
        <p:nvPicPr>
          <p:cNvPr id="2" name="Image 1">
            <a:extLst>
              <a:ext uri="{FF2B5EF4-FFF2-40B4-BE49-F238E27FC236}">
                <a16:creationId xmlns:a16="http://schemas.microsoft.com/office/drawing/2014/main" id="{23B1F593-7963-AC14-0613-4831511A6840}"/>
              </a:ext>
            </a:extLst>
          </p:cNvPr>
          <p:cNvPicPr>
            <a:picLocks noChangeAspect="1"/>
          </p:cNvPicPr>
          <p:nvPr/>
        </p:nvPicPr>
        <p:blipFill>
          <a:blip r:embed="rId6">
            <a:extLst>
              <a:ext uri="{28A0092B-C50C-407E-A947-70E740481C1C}">
                <a14:useLocalDpi xmlns:a14="http://schemas.microsoft.com/office/drawing/2010/main" val="0"/>
              </a:ext>
            </a:extLst>
          </a:blip>
          <a:srcRect l="53873"/>
          <a:stretch/>
        </p:blipFill>
        <p:spPr>
          <a:xfrm>
            <a:off x="71051" y="88030"/>
            <a:ext cx="541387" cy="371067"/>
          </a:xfrm>
          <a:prstGeom prst="rect">
            <a:avLst/>
          </a:prstGeom>
        </p:spPr>
      </p:pic>
      <p:sp>
        <p:nvSpPr>
          <p:cNvPr id="17" name="Espace réservé du numéro de diapositive 16">
            <a:extLst>
              <a:ext uri="{FF2B5EF4-FFF2-40B4-BE49-F238E27FC236}">
                <a16:creationId xmlns:a16="http://schemas.microsoft.com/office/drawing/2014/main" id="{489235F6-30C8-1F62-C3BD-19C29A616CD9}"/>
              </a:ext>
            </a:extLst>
          </p:cNvPr>
          <p:cNvSpPr>
            <a:spLocks noGrp="1"/>
          </p:cNvSpPr>
          <p:nvPr>
            <p:ph type="sldNum" sz="quarter" idx="12"/>
          </p:nvPr>
        </p:nvSpPr>
        <p:spPr>
          <a:xfrm>
            <a:off x="9448800" y="6492875"/>
            <a:ext cx="2743200" cy="365125"/>
          </a:xfrm>
        </p:spPr>
        <p:txBody>
          <a:bodyPr/>
          <a:lstStyle/>
          <a:p>
            <a:fld id="{B89029C3-015E-4F01-859F-E20F5DA51342}" type="slidenum">
              <a:rPr lang="fr-FR" smtClean="0"/>
              <a:t>60</a:t>
            </a:fld>
            <a:endParaRPr lang="fr-FR" dirty="0"/>
          </a:p>
        </p:txBody>
      </p:sp>
    </p:spTree>
    <p:extLst>
      <p:ext uri="{BB962C8B-B14F-4D97-AF65-F5344CB8AC3E}">
        <p14:creationId xmlns:p14="http://schemas.microsoft.com/office/powerpoint/2010/main" val="2762259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F8DD8E91-F081-55FB-88FB-08F692229271}"/>
              </a:ext>
            </a:extLst>
          </p:cNvPr>
          <p:cNvSpPr txBox="1"/>
          <p:nvPr/>
        </p:nvSpPr>
        <p:spPr>
          <a:xfrm>
            <a:off x="4506433" y="445659"/>
            <a:ext cx="4676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sng" strike="noStrike" kern="1200" cap="none" spc="0" normalizeH="0" baseline="0" noProof="0" dirty="0">
                <a:ln>
                  <a:noFill/>
                </a:ln>
                <a:solidFill>
                  <a:prstClr val="black"/>
                </a:solidFill>
                <a:effectLst/>
                <a:uLnTx/>
                <a:uFillTx/>
                <a:latin typeface="Calibri" panose="020F0502020204030204"/>
                <a:ea typeface="+mn-ea"/>
                <a:cs typeface="+mn-cs"/>
              </a:rPr>
              <a:t>Etat final de la fosse d’extraction avant réaménagement définitif</a:t>
            </a:r>
          </a:p>
        </p:txBody>
      </p:sp>
      <p:sp>
        <p:nvSpPr>
          <p:cNvPr id="6" name="ZoneTexte 5">
            <a:extLst>
              <a:ext uri="{FF2B5EF4-FFF2-40B4-BE49-F238E27FC236}">
                <a16:creationId xmlns:a16="http://schemas.microsoft.com/office/drawing/2014/main" id="{85AF0144-2B2B-7D52-72D0-20A33F97A01B}"/>
              </a:ext>
            </a:extLst>
          </p:cNvPr>
          <p:cNvSpPr txBox="1"/>
          <p:nvPr/>
        </p:nvSpPr>
        <p:spPr>
          <a:xfrm>
            <a:off x="4716314" y="76327"/>
            <a:ext cx="3505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sng" strike="noStrike" kern="1200" cap="none" spc="0" normalizeH="0" baseline="0" noProof="0" dirty="0">
                <a:ln>
                  <a:noFill/>
                </a:ln>
                <a:solidFill>
                  <a:prstClr val="black"/>
                </a:solidFill>
                <a:effectLst/>
                <a:uLnTx/>
                <a:uFillTx/>
                <a:latin typeface="Calibri" panose="020F0502020204030204"/>
                <a:ea typeface="+mn-ea"/>
                <a:cs typeface="+mn-cs"/>
              </a:rPr>
              <a:t>Phasage d’exploitation sur 30 ans  </a:t>
            </a:r>
          </a:p>
        </p:txBody>
      </p:sp>
      <p:pic>
        <p:nvPicPr>
          <p:cNvPr id="3" name="Image 2">
            <a:extLst>
              <a:ext uri="{FF2B5EF4-FFF2-40B4-BE49-F238E27FC236}">
                <a16:creationId xmlns:a16="http://schemas.microsoft.com/office/drawing/2014/main" id="{32962886-FC11-1BD4-44C6-494572D0E6EB}"/>
              </a:ext>
            </a:extLst>
          </p:cNvPr>
          <p:cNvPicPr>
            <a:picLocks noChangeAspect="1"/>
          </p:cNvPicPr>
          <p:nvPr/>
        </p:nvPicPr>
        <p:blipFill>
          <a:blip r:embed="rId2">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pic>
        <p:nvPicPr>
          <p:cNvPr id="8" name="Image 7">
            <a:extLst>
              <a:ext uri="{FF2B5EF4-FFF2-40B4-BE49-F238E27FC236}">
                <a16:creationId xmlns:a16="http://schemas.microsoft.com/office/drawing/2014/main" id="{23391117-5228-7E70-C48E-F8F066FB6E15}"/>
              </a:ext>
            </a:extLst>
          </p:cNvPr>
          <p:cNvPicPr>
            <a:picLocks noChangeAspect="1"/>
          </p:cNvPicPr>
          <p:nvPr/>
        </p:nvPicPr>
        <p:blipFill>
          <a:blip r:embed="rId3"/>
          <a:stretch>
            <a:fillRect/>
          </a:stretch>
        </p:blipFill>
        <p:spPr>
          <a:xfrm>
            <a:off x="681558" y="914124"/>
            <a:ext cx="11203709" cy="5276028"/>
          </a:xfrm>
          <a:prstGeom prst="rect">
            <a:avLst/>
          </a:prstGeom>
        </p:spPr>
      </p:pic>
      <p:sp>
        <p:nvSpPr>
          <p:cNvPr id="7" name="Espace réservé du numéro de diapositive 6">
            <a:extLst>
              <a:ext uri="{FF2B5EF4-FFF2-40B4-BE49-F238E27FC236}">
                <a16:creationId xmlns:a16="http://schemas.microsoft.com/office/drawing/2014/main" id="{4A3F3D7B-7BA3-F5C4-B924-BD7937ACF67A}"/>
              </a:ext>
            </a:extLst>
          </p:cNvPr>
          <p:cNvSpPr>
            <a:spLocks noGrp="1"/>
          </p:cNvSpPr>
          <p:nvPr>
            <p:ph type="sldNum" sz="quarter" idx="12"/>
          </p:nvPr>
        </p:nvSpPr>
        <p:spPr/>
        <p:txBody>
          <a:bodyPr/>
          <a:lstStyle/>
          <a:p>
            <a:fld id="{B89029C3-015E-4F01-859F-E20F5DA51342}" type="slidenum">
              <a:rPr lang="fr-FR" smtClean="0"/>
              <a:t>61</a:t>
            </a:fld>
            <a:endParaRPr lang="fr-FR"/>
          </a:p>
        </p:txBody>
      </p:sp>
    </p:spTree>
    <p:extLst>
      <p:ext uri="{BB962C8B-B14F-4D97-AF65-F5344CB8AC3E}">
        <p14:creationId xmlns:p14="http://schemas.microsoft.com/office/powerpoint/2010/main" val="34884658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07DE3-BF01-0843-F121-E0538ABC2CD0}"/>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E20EF942-70B1-8152-91E9-9B15B66736E2}"/>
              </a:ext>
            </a:extLst>
          </p:cNvPr>
          <p:cNvPicPr>
            <a:picLocks noChangeAspect="1"/>
          </p:cNvPicPr>
          <p:nvPr/>
        </p:nvPicPr>
        <p:blipFill>
          <a:blip r:embed="rId2"/>
          <a:stretch>
            <a:fillRect/>
          </a:stretch>
        </p:blipFill>
        <p:spPr>
          <a:xfrm>
            <a:off x="1337933" y="0"/>
            <a:ext cx="9597922" cy="6798172"/>
          </a:xfrm>
          <a:prstGeom prst="rect">
            <a:avLst/>
          </a:prstGeom>
          <a:ln>
            <a:solidFill>
              <a:schemeClr val="tx1"/>
            </a:solidFill>
          </a:ln>
        </p:spPr>
      </p:pic>
      <p:pic>
        <p:nvPicPr>
          <p:cNvPr id="4" name="Image 3">
            <a:extLst>
              <a:ext uri="{FF2B5EF4-FFF2-40B4-BE49-F238E27FC236}">
                <a16:creationId xmlns:a16="http://schemas.microsoft.com/office/drawing/2014/main" id="{70197D67-1A96-187D-1254-7CCEFE4D56BB}"/>
              </a:ext>
            </a:extLst>
          </p:cNvPr>
          <p:cNvPicPr>
            <a:picLocks noChangeAspect="1"/>
          </p:cNvPicPr>
          <p:nvPr/>
        </p:nvPicPr>
        <p:blipFill>
          <a:blip r:embed="rId3">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sp>
        <p:nvSpPr>
          <p:cNvPr id="6" name="Espace réservé du numéro de diapositive 5">
            <a:extLst>
              <a:ext uri="{FF2B5EF4-FFF2-40B4-BE49-F238E27FC236}">
                <a16:creationId xmlns:a16="http://schemas.microsoft.com/office/drawing/2014/main" id="{7C14C882-A8B1-70D9-789E-1E7A978367B8}"/>
              </a:ext>
            </a:extLst>
          </p:cNvPr>
          <p:cNvSpPr>
            <a:spLocks noGrp="1"/>
          </p:cNvSpPr>
          <p:nvPr>
            <p:ph type="sldNum" sz="quarter" idx="12"/>
          </p:nvPr>
        </p:nvSpPr>
        <p:spPr/>
        <p:txBody>
          <a:bodyPr/>
          <a:lstStyle/>
          <a:p>
            <a:fld id="{B89029C3-015E-4F01-859F-E20F5DA51342}" type="slidenum">
              <a:rPr lang="fr-FR" smtClean="0"/>
              <a:t>62</a:t>
            </a:fld>
            <a:endParaRPr lang="fr-FR"/>
          </a:p>
        </p:txBody>
      </p:sp>
    </p:spTree>
    <p:extLst>
      <p:ext uri="{BB962C8B-B14F-4D97-AF65-F5344CB8AC3E}">
        <p14:creationId xmlns:p14="http://schemas.microsoft.com/office/powerpoint/2010/main" val="18343042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5EE3D5-9CFB-86AD-980F-8B73C12ED83A}"/>
              </a:ext>
            </a:extLst>
          </p:cNvPr>
          <p:cNvSpPr/>
          <p:nvPr/>
        </p:nvSpPr>
        <p:spPr>
          <a:xfrm>
            <a:off x="83128" y="1158766"/>
            <a:ext cx="3164569" cy="4722860"/>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E761172C-AD90-337F-00CB-8C723B54A771}"/>
              </a:ext>
            </a:extLst>
          </p:cNvPr>
          <p:cNvSpPr txBox="1"/>
          <p:nvPr/>
        </p:nvSpPr>
        <p:spPr>
          <a:xfrm>
            <a:off x="3871191" y="0"/>
            <a:ext cx="56985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sng" strike="noStrike" kern="1200" cap="none" spc="0" normalizeH="0" baseline="0" noProof="0" dirty="0">
                <a:ln>
                  <a:noFill/>
                </a:ln>
                <a:solidFill>
                  <a:prstClr val="black"/>
                </a:solidFill>
                <a:effectLst/>
                <a:uLnTx/>
                <a:uFillTx/>
                <a:latin typeface="Calibri" panose="020F0502020204030204"/>
                <a:ea typeface="+mn-ea"/>
                <a:cs typeface="+mn-cs"/>
              </a:rPr>
              <a:t>Enjeux paysagers : carrière visible de loin dans le paysage </a:t>
            </a:r>
          </a:p>
        </p:txBody>
      </p:sp>
      <p:sp>
        <p:nvSpPr>
          <p:cNvPr id="6" name="ZoneTexte 5">
            <a:extLst>
              <a:ext uri="{FF2B5EF4-FFF2-40B4-BE49-F238E27FC236}">
                <a16:creationId xmlns:a16="http://schemas.microsoft.com/office/drawing/2014/main" id="{966F82A9-4FEC-4E93-D335-BE533F3CA403}"/>
              </a:ext>
            </a:extLst>
          </p:cNvPr>
          <p:cNvSpPr txBox="1"/>
          <p:nvPr/>
        </p:nvSpPr>
        <p:spPr>
          <a:xfrm>
            <a:off x="115569" y="1520456"/>
            <a:ext cx="3021036"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Pour limiter les relations de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covisibilités</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du projet, il est proposé une remise en état coordonnée à l’exploitation :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Conservation des surfaces planes des plateformes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Récréation des boisements sur les replats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Remblayage des fronts à une pente de 1/1 qui favorisera la reprise de la végétation naturelle de type prairie,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Ensemencement des fronts </a:t>
            </a:r>
          </a:p>
        </p:txBody>
      </p:sp>
      <p:pic>
        <p:nvPicPr>
          <p:cNvPr id="2" name="Image 1">
            <a:extLst>
              <a:ext uri="{FF2B5EF4-FFF2-40B4-BE49-F238E27FC236}">
                <a16:creationId xmlns:a16="http://schemas.microsoft.com/office/drawing/2014/main" id="{255B8579-53C4-3A16-81A4-37D1B36D54A3}"/>
              </a:ext>
            </a:extLst>
          </p:cNvPr>
          <p:cNvPicPr>
            <a:picLocks noChangeAspect="1"/>
          </p:cNvPicPr>
          <p:nvPr/>
        </p:nvPicPr>
        <p:blipFill>
          <a:blip r:embed="rId2">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pic>
        <p:nvPicPr>
          <p:cNvPr id="8" name="Image 7">
            <a:extLst>
              <a:ext uri="{FF2B5EF4-FFF2-40B4-BE49-F238E27FC236}">
                <a16:creationId xmlns:a16="http://schemas.microsoft.com/office/drawing/2014/main" id="{B16216DE-087C-9044-CFD1-BEE6801EA228}"/>
              </a:ext>
            </a:extLst>
          </p:cNvPr>
          <p:cNvPicPr>
            <a:picLocks noChangeAspect="1"/>
          </p:cNvPicPr>
          <p:nvPr/>
        </p:nvPicPr>
        <p:blipFill>
          <a:blip r:embed="rId3"/>
          <a:stretch>
            <a:fillRect/>
          </a:stretch>
        </p:blipFill>
        <p:spPr>
          <a:xfrm>
            <a:off x="3136605" y="976374"/>
            <a:ext cx="8640381" cy="5058481"/>
          </a:xfrm>
          <a:prstGeom prst="rect">
            <a:avLst/>
          </a:prstGeom>
        </p:spPr>
      </p:pic>
      <p:sp>
        <p:nvSpPr>
          <p:cNvPr id="9" name="Espace réservé du numéro de diapositive 8">
            <a:extLst>
              <a:ext uri="{FF2B5EF4-FFF2-40B4-BE49-F238E27FC236}">
                <a16:creationId xmlns:a16="http://schemas.microsoft.com/office/drawing/2014/main" id="{C7A430F5-B0C0-FE71-0E8A-8114E58BAC67}"/>
              </a:ext>
            </a:extLst>
          </p:cNvPr>
          <p:cNvSpPr>
            <a:spLocks noGrp="1"/>
          </p:cNvSpPr>
          <p:nvPr>
            <p:ph type="sldNum" sz="quarter" idx="12"/>
          </p:nvPr>
        </p:nvSpPr>
        <p:spPr/>
        <p:txBody>
          <a:bodyPr/>
          <a:lstStyle/>
          <a:p>
            <a:fld id="{B89029C3-015E-4F01-859F-E20F5DA51342}" type="slidenum">
              <a:rPr lang="fr-FR" smtClean="0"/>
              <a:t>63</a:t>
            </a:fld>
            <a:endParaRPr lang="fr-FR"/>
          </a:p>
        </p:txBody>
      </p:sp>
    </p:spTree>
    <p:extLst>
      <p:ext uri="{BB962C8B-B14F-4D97-AF65-F5344CB8AC3E}">
        <p14:creationId xmlns:p14="http://schemas.microsoft.com/office/powerpoint/2010/main" val="6107681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B72ECDF-15EF-5CC4-96FF-F438F95EF4EE}"/>
              </a:ext>
            </a:extLst>
          </p:cNvPr>
          <p:cNvSpPr txBox="1"/>
          <p:nvPr/>
        </p:nvSpPr>
        <p:spPr>
          <a:xfrm>
            <a:off x="4859770" y="33888"/>
            <a:ext cx="3251200" cy="369332"/>
          </a:xfrm>
          <a:prstGeom prst="rect">
            <a:avLst/>
          </a:prstGeom>
          <a:noFill/>
        </p:spPr>
        <p:txBody>
          <a:bodyPr wrap="square" rtlCol="0">
            <a:spAutoFit/>
          </a:bodyPr>
          <a:lstStyle/>
          <a:p>
            <a:r>
              <a:rPr lang="fr-FR" b="1" u="sng" dirty="0"/>
              <a:t>Principe de réaménagement </a:t>
            </a:r>
          </a:p>
        </p:txBody>
      </p:sp>
      <p:pic>
        <p:nvPicPr>
          <p:cNvPr id="5" name="Image 4">
            <a:extLst>
              <a:ext uri="{FF2B5EF4-FFF2-40B4-BE49-F238E27FC236}">
                <a16:creationId xmlns:a16="http://schemas.microsoft.com/office/drawing/2014/main" id="{26D28605-2711-DBC4-85F5-67CCA0BB0CE8}"/>
              </a:ext>
            </a:extLst>
          </p:cNvPr>
          <p:cNvPicPr>
            <a:picLocks noChangeAspect="1"/>
          </p:cNvPicPr>
          <p:nvPr/>
        </p:nvPicPr>
        <p:blipFill>
          <a:blip r:embed="rId2"/>
          <a:stretch>
            <a:fillRect/>
          </a:stretch>
        </p:blipFill>
        <p:spPr>
          <a:xfrm>
            <a:off x="0" y="2337266"/>
            <a:ext cx="12192000" cy="4520734"/>
          </a:xfrm>
          <a:prstGeom prst="rect">
            <a:avLst/>
          </a:prstGeom>
          <a:ln>
            <a:solidFill>
              <a:schemeClr val="bg1"/>
            </a:solidFill>
          </a:ln>
        </p:spPr>
      </p:pic>
      <p:sp>
        <p:nvSpPr>
          <p:cNvPr id="6" name="Rectangle 5">
            <a:extLst>
              <a:ext uri="{FF2B5EF4-FFF2-40B4-BE49-F238E27FC236}">
                <a16:creationId xmlns:a16="http://schemas.microsoft.com/office/drawing/2014/main" id="{B7172D2E-0C30-EA73-411C-084D03F1E363}"/>
              </a:ext>
            </a:extLst>
          </p:cNvPr>
          <p:cNvSpPr/>
          <p:nvPr/>
        </p:nvSpPr>
        <p:spPr>
          <a:xfrm>
            <a:off x="9929091" y="6243782"/>
            <a:ext cx="748145" cy="6142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8C84E652-0074-9E36-A049-C1521306A190}"/>
              </a:ext>
            </a:extLst>
          </p:cNvPr>
          <p:cNvSpPr txBox="1"/>
          <p:nvPr/>
        </p:nvSpPr>
        <p:spPr>
          <a:xfrm>
            <a:off x="0" y="471533"/>
            <a:ext cx="5153890" cy="1846659"/>
          </a:xfrm>
          <a:prstGeom prst="rect">
            <a:avLst/>
          </a:prstGeom>
          <a:noFill/>
        </p:spPr>
        <p:txBody>
          <a:bodyPr wrap="square" rtlCol="0">
            <a:spAutoFit/>
          </a:bodyPr>
          <a:lstStyle/>
          <a:p>
            <a:pPr marL="285750" indent="-285750">
              <a:buFont typeface="Wingdings" panose="05000000000000000000" pitchFamily="2" charset="2"/>
              <a:buChar char="q"/>
            </a:pPr>
            <a:r>
              <a:rPr lang="fr-FR" b="1" dirty="0"/>
              <a:t>Sécurité et Stabilité (le Reprofilage):</a:t>
            </a:r>
          </a:p>
          <a:p>
            <a:pPr marL="742950" lvl="1" indent="-285750">
              <a:buFont typeface="Wingdings" panose="05000000000000000000" pitchFamily="2" charset="2"/>
              <a:buChar char="ü"/>
            </a:pPr>
            <a:r>
              <a:rPr lang="fr-FR" sz="1600" dirty="0"/>
              <a:t>Transformation des fronts de taille verticaux </a:t>
            </a:r>
          </a:p>
          <a:p>
            <a:pPr lvl="1"/>
            <a:r>
              <a:rPr lang="fr-FR" sz="1600" dirty="0"/>
              <a:t>      en pentes douces;</a:t>
            </a:r>
          </a:p>
          <a:p>
            <a:pPr marL="742950" lvl="1" indent="-285750">
              <a:buFont typeface="Wingdings" panose="05000000000000000000" pitchFamily="2" charset="2"/>
              <a:buChar char="ü"/>
            </a:pPr>
            <a:r>
              <a:rPr lang="fr-FR" sz="1600" dirty="0"/>
              <a:t>Objectif : atteindre une pente de 34° (environ 2/3).</a:t>
            </a:r>
          </a:p>
          <a:p>
            <a:pPr marL="742950" lvl="1" indent="-285750">
              <a:buFont typeface="Wingdings" panose="05000000000000000000" pitchFamily="2" charset="2"/>
              <a:buChar char="ü"/>
            </a:pPr>
            <a:r>
              <a:rPr lang="fr-FR" sz="1600" dirty="0"/>
              <a:t>Pourquoi ? Pour garantir la stabilité définitive </a:t>
            </a:r>
          </a:p>
          <a:p>
            <a:pPr lvl="1"/>
            <a:r>
              <a:rPr lang="fr-FR" sz="1600" dirty="0"/>
              <a:t>     des terrains et permettre à la terre végétale de </a:t>
            </a:r>
          </a:p>
          <a:p>
            <a:pPr lvl="1"/>
            <a:r>
              <a:rPr lang="fr-FR" sz="1600" dirty="0"/>
              <a:t>     tenir sur la pente .</a:t>
            </a:r>
          </a:p>
        </p:txBody>
      </p:sp>
      <p:pic>
        <p:nvPicPr>
          <p:cNvPr id="9" name="Image 8">
            <a:extLst>
              <a:ext uri="{FF2B5EF4-FFF2-40B4-BE49-F238E27FC236}">
                <a16:creationId xmlns:a16="http://schemas.microsoft.com/office/drawing/2014/main" id="{82F40FAF-6100-7958-23FE-DA3DC52941C2}"/>
              </a:ext>
            </a:extLst>
          </p:cNvPr>
          <p:cNvPicPr>
            <a:picLocks noChangeAspect="1"/>
          </p:cNvPicPr>
          <p:nvPr/>
        </p:nvPicPr>
        <p:blipFill>
          <a:blip r:embed="rId3"/>
          <a:stretch>
            <a:fillRect/>
          </a:stretch>
        </p:blipFill>
        <p:spPr>
          <a:xfrm>
            <a:off x="7659671" y="4794984"/>
            <a:ext cx="4372585" cy="1886213"/>
          </a:xfrm>
          <a:prstGeom prst="rect">
            <a:avLst/>
          </a:prstGeom>
        </p:spPr>
      </p:pic>
      <p:sp>
        <p:nvSpPr>
          <p:cNvPr id="10" name="Rectangle 9">
            <a:extLst>
              <a:ext uri="{FF2B5EF4-FFF2-40B4-BE49-F238E27FC236}">
                <a16:creationId xmlns:a16="http://schemas.microsoft.com/office/drawing/2014/main" id="{824C5E4E-D9D8-53D2-5FBE-9EB848FD6551}"/>
              </a:ext>
            </a:extLst>
          </p:cNvPr>
          <p:cNvSpPr/>
          <p:nvPr/>
        </p:nvSpPr>
        <p:spPr>
          <a:xfrm>
            <a:off x="7010400" y="2613891"/>
            <a:ext cx="4608945" cy="20042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99D1F9D3-ADB3-39C5-3D70-969AAF6FDA29}"/>
              </a:ext>
            </a:extLst>
          </p:cNvPr>
          <p:cNvSpPr txBox="1"/>
          <p:nvPr/>
        </p:nvSpPr>
        <p:spPr>
          <a:xfrm>
            <a:off x="5357091" y="1140494"/>
            <a:ext cx="5865091" cy="1384995"/>
          </a:xfrm>
          <a:prstGeom prst="rect">
            <a:avLst/>
          </a:prstGeom>
          <a:noFill/>
        </p:spPr>
        <p:txBody>
          <a:bodyPr wrap="square" rtlCol="0">
            <a:spAutoFit/>
          </a:bodyPr>
          <a:lstStyle/>
          <a:p>
            <a:pPr marL="285750" indent="-285750">
              <a:buFont typeface="Wingdings" panose="05000000000000000000" pitchFamily="2" charset="2"/>
              <a:buChar char="q"/>
            </a:pPr>
            <a:r>
              <a:rPr lang="fr-FR" b="1" dirty="0" err="1"/>
              <a:t>Révégétalisation</a:t>
            </a:r>
            <a:r>
              <a:rPr lang="fr-FR" b="1" dirty="0"/>
              <a:t> (Le « Verdissement ») :</a:t>
            </a:r>
          </a:p>
          <a:p>
            <a:pPr marL="742950" lvl="1" indent="-285750">
              <a:buFont typeface="Wingdings" panose="05000000000000000000" pitchFamily="2" charset="2"/>
              <a:buChar char="ü"/>
            </a:pPr>
            <a:r>
              <a:rPr lang="fr-FR" sz="1600" dirty="0"/>
              <a:t>Apport de terre végétale. </a:t>
            </a:r>
          </a:p>
          <a:p>
            <a:pPr marL="742950" lvl="1" indent="-285750">
              <a:buFont typeface="Wingdings" panose="05000000000000000000" pitchFamily="2" charset="2"/>
              <a:buChar char="ü"/>
            </a:pPr>
            <a:r>
              <a:rPr lang="fr-FR" sz="1600" dirty="0"/>
              <a:t>Technique d’</a:t>
            </a:r>
            <a:r>
              <a:rPr lang="fr-FR" sz="1600" dirty="0" err="1"/>
              <a:t>hydroseeding</a:t>
            </a:r>
            <a:r>
              <a:rPr lang="fr-FR" sz="1600" dirty="0"/>
              <a:t> (projection hydraulique de graines) pour fixer les sols rapidement. </a:t>
            </a:r>
          </a:p>
          <a:p>
            <a:endParaRPr lang="fr-FR" dirty="0"/>
          </a:p>
        </p:txBody>
      </p:sp>
      <p:sp>
        <p:nvSpPr>
          <p:cNvPr id="12" name="ZoneTexte 11">
            <a:extLst>
              <a:ext uri="{FF2B5EF4-FFF2-40B4-BE49-F238E27FC236}">
                <a16:creationId xmlns:a16="http://schemas.microsoft.com/office/drawing/2014/main" id="{4CD119A6-F76D-02D9-3B84-51B99B9FE14E}"/>
              </a:ext>
            </a:extLst>
          </p:cNvPr>
          <p:cNvSpPr txBox="1"/>
          <p:nvPr/>
        </p:nvSpPr>
        <p:spPr>
          <a:xfrm>
            <a:off x="6913417" y="2750517"/>
            <a:ext cx="5865091" cy="1631216"/>
          </a:xfrm>
          <a:prstGeom prst="rect">
            <a:avLst/>
          </a:prstGeom>
          <a:noFill/>
        </p:spPr>
        <p:txBody>
          <a:bodyPr wrap="square" rtlCol="0">
            <a:spAutoFit/>
          </a:bodyPr>
          <a:lstStyle/>
          <a:p>
            <a:pPr marL="285750" indent="-285750">
              <a:buFont typeface="Wingdings" panose="05000000000000000000" pitchFamily="2" charset="2"/>
              <a:buChar char="q"/>
            </a:pPr>
            <a:r>
              <a:rPr lang="fr-FR" b="1" dirty="0"/>
              <a:t>Plantations structurantes :</a:t>
            </a:r>
          </a:p>
          <a:p>
            <a:pPr marL="742950" lvl="1" indent="-285750">
              <a:buFont typeface="Wingdings" panose="05000000000000000000" pitchFamily="2" charset="2"/>
              <a:buChar char="ü"/>
            </a:pPr>
            <a:r>
              <a:rPr lang="fr-FR" sz="1600" dirty="0"/>
              <a:t>Plantation de bosquets d’arbres en pied de talus pour casser la linéarité. </a:t>
            </a:r>
          </a:p>
          <a:p>
            <a:pPr marL="742950" lvl="1" indent="-285750">
              <a:buFont typeface="Wingdings" panose="05000000000000000000" pitchFamily="2" charset="2"/>
              <a:buChar char="ü"/>
            </a:pPr>
            <a:r>
              <a:rPr lang="fr-FR" sz="1600" dirty="0"/>
              <a:t>Mélange d’espaces ouverts (prairies) et fermés (boisements) pour favoriser la biodiversité. </a:t>
            </a:r>
          </a:p>
          <a:p>
            <a:endParaRPr lang="fr-FR" dirty="0"/>
          </a:p>
        </p:txBody>
      </p:sp>
      <p:pic>
        <p:nvPicPr>
          <p:cNvPr id="13" name="Image 12">
            <a:extLst>
              <a:ext uri="{FF2B5EF4-FFF2-40B4-BE49-F238E27FC236}">
                <a16:creationId xmlns:a16="http://schemas.microsoft.com/office/drawing/2014/main" id="{45034259-7175-1F3C-A322-D393EA54C123}"/>
              </a:ext>
            </a:extLst>
          </p:cNvPr>
          <p:cNvPicPr>
            <a:picLocks noChangeAspect="1"/>
          </p:cNvPicPr>
          <p:nvPr/>
        </p:nvPicPr>
        <p:blipFill>
          <a:blip r:embed="rId4">
            <a:extLst>
              <a:ext uri="{28A0092B-C50C-407E-A947-70E740481C1C}">
                <a14:useLocalDpi xmlns:a14="http://schemas.microsoft.com/office/drawing/2010/main" val="0"/>
              </a:ext>
            </a:extLst>
          </a:blip>
          <a:srcRect l="53873"/>
          <a:stretch/>
        </p:blipFill>
        <p:spPr>
          <a:xfrm>
            <a:off x="71051" y="88030"/>
            <a:ext cx="541387" cy="371067"/>
          </a:xfrm>
          <a:prstGeom prst="rect">
            <a:avLst/>
          </a:prstGeom>
        </p:spPr>
      </p:pic>
      <p:sp>
        <p:nvSpPr>
          <p:cNvPr id="8" name="Espace réservé du numéro de diapositive 7">
            <a:extLst>
              <a:ext uri="{FF2B5EF4-FFF2-40B4-BE49-F238E27FC236}">
                <a16:creationId xmlns:a16="http://schemas.microsoft.com/office/drawing/2014/main" id="{46E032D3-60AB-F3E0-32C8-F4EF3C874A73}"/>
              </a:ext>
            </a:extLst>
          </p:cNvPr>
          <p:cNvSpPr>
            <a:spLocks noGrp="1"/>
          </p:cNvSpPr>
          <p:nvPr>
            <p:ph type="sldNum" sz="quarter" idx="12"/>
          </p:nvPr>
        </p:nvSpPr>
        <p:spPr>
          <a:xfrm>
            <a:off x="9289056" y="6579088"/>
            <a:ext cx="2743200" cy="365125"/>
          </a:xfrm>
        </p:spPr>
        <p:txBody>
          <a:bodyPr/>
          <a:lstStyle/>
          <a:p>
            <a:fld id="{B89029C3-015E-4F01-859F-E20F5DA51342}" type="slidenum">
              <a:rPr lang="fr-FR" smtClean="0"/>
              <a:t>64</a:t>
            </a:fld>
            <a:endParaRPr lang="fr-FR" dirty="0"/>
          </a:p>
        </p:txBody>
      </p:sp>
    </p:spTree>
    <p:extLst>
      <p:ext uri="{BB962C8B-B14F-4D97-AF65-F5344CB8AC3E}">
        <p14:creationId xmlns:p14="http://schemas.microsoft.com/office/powerpoint/2010/main" val="36384303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419AB123-25CD-B268-9CEB-1A4EAA4F3957}"/>
              </a:ext>
            </a:extLst>
          </p:cNvPr>
          <p:cNvSpPr txBox="1"/>
          <p:nvPr/>
        </p:nvSpPr>
        <p:spPr>
          <a:xfrm>
            <a:off x="5010150" y="0"/>
            <a:ext cx="4476750" cy="369332"/>
          </a:xfrm>
          <a:prstGeom prst="rect">
            <a:avLst/>
          </a:prstGeom>
          <a:noFill/>
        </p:spPr>
        <p:txBody>
          <a:bodyPr wrap="square" rtlCol="0">
            <a:spAutoFit/>
          </a:bodyPr>
          <a:lstStyle/>
          <a:p>
            <a:r>
              <a:rPr lang="fr-FR" b="1" u="sng" dirty="0"/>
              <a:t>Le projet final</a:t>
            </a:r>
          </a:p>
        </p:txBody>
      </p:sp>
      <p:pic>
        <p:nvPicPr>
          <p:cNvPr id="4" name="Image 3">
            <a:extLst>
              <a:ext uri="{FF2B5EF4-FFF2-40B4-BE49-F238E27FC236}">
                <a16:creationId xmlns:a16="http://schemas.microsoft.com/office/drawing/2014/main" id="{81314235-F6C3-3440-58FF-A66C3717BA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776" t="4120" r="1866" b="4164"/>
          <a:stretch>
            <a:fillRect/>
          </a:stretch>
        </p:blipFill>
        <p:spPr bwMode="auto">
          <a:xfrm>
            <a:off x="4448012" y="273563"/>
            <a:ext cx="6829425" cy="6479198"/>
          </a:xfrm>
          <a:prstGeom prst="rect">
            <a:avLst/>
          </a:prstGeom>
          <a:noFill/>
          <a:ln>
            <a:noFill/>
          </a:ln>
          <a:extLst>
            <a:ext uri="{53640926-AAD7-44D8-BBD7-CCE9431645EC}">
              <a14:shadowObscured xmlns:a14="http://schemas.microsoft.com/office/drawing/2010/main"/>
            </a:ext>
          </a:extLst>
        </p:spPr>
      </p:pic>
      <p:sp>
        <p:nvSpPr>
          <p:cNvPr id="6" name="ZoneTexte 5">
            <a:extLst>
              <a:ext uri="{FF2B5EF4-FFF2-40B4-BE49-F238E27FC236}">
                <a16:creationId xmlns:a16="http://schemas.microsoft.com/office/drawing/2014/main" id="{D34AED1C-A96B-17D7-0102-E54C3E13CC8D}"/>
              </a:ext>
            </a:extLst>
          </p:cNvPr>
          <p:cNvSpPr txBox="1"/>
          <p:nvPr/>
        </p:nvSpPr>
        <p:spPr>
          <a:xfrm>
            <a:off x="129309" y="600364"/>
            <a:ext cx="4008582" cy="5201424"/>
          </a:xfrm>
          <a:prstGeom prst="rect">
            <a:avLst/>
          </a:prstGeom>
          <a:noFill/>
        </p:spPr>
        <p:txBody>
          <a:bodyPr wrap="square" rtlCol="0">
            <a:spAutoFit/>
          </a:bodyPr>
          <a:lstStyle/>
          <a:p>
            <a:pPr marL="285750" indent="-285750">
              <a:buFont typeface="Wingdings" panose="05000000000000000000" pitchFamily="2" charset="2"/>
              <a:buChar char="q"/>
            </a:pPr>
            <a:r>
              <a:rPr lang="fr-FR" b="1" dirty="0"/>
              <a:t>La vocation finale : </a:t>
            </a:r>
            <a:r>
              <a:rPr lang="fr-FR" dirty="0"/>
              <a:t>Mixte (agricole et écologique)</a:t>
            </a:r>
          </a:p>
          <a:p>
            <a:pPr marL="742950" lvl="1" indent="-285750">
              <a:buFont typeface="Wingdings" panose="05000000000000000000" pitchFamily="2" charset="2"/>
              <a:buChar char="ü"/>
            </a:pPr>
            <a:r>
              <a:rPr lang="fr-FR" sz="1600" dirty="0"/>
              <a:t>Retour à une vocation agro-pastorale pour les plateformes horizontales.</a:t>
            </a:r>
          </a:p>
          <a:p>
            <a:pPr marL="742950" lvl="1" indent="-285750">
              <a:buFont typeface="Wingdings" panose="05000000000000000000" pitchFamily="2" charset="2"/>
              <a:buChar char="ü"/>
            </a:pPr>
            <a:r>
              <a:rPr lang="fr-FR" sz="1600" dirty="0"/>
              <a:t>Fonction de refuge pour la biodiversité sur les talus et bosquets. </a:t>
            </a:r>
          </a:p>
          <a:p>
            <a:pPr marL="285750" indent="-285750">
              <a:buFont typeface="Arial" panose="020B0604020202020204" pitchFamily="34" charset="0"/>
              <a:buChar char="•"/>
            </a:pPr>
            <a:endParaRPr lang="fr-FR" sz="1600" dirty="0"/>
          </a:p>
          <a:p>
            <a:pPr marL="285750" indent="-285750">
              <a:buFont typeface="Wingdings" panose="05000000000000000000" pitchFamily="2" charset="2"/>
              <a:buChar char="q"/>
            </a:pPr>
            <a:r>
              <a:rPr lang="fr-FR" b="1" dirty="0"/>
              <a:t>Une mosaïque de paysage </a:t>
            </a:r>
            <a:r>
              <a:rPr lang="fr-FR" dirty="0"/>
              <a:t>(Récréation du bocage) : </a:t>
            </a:r>
          </a:p>
          <a:p>
            <a:pPr marL="742950" lvl="1" indent="-285750">
              <a:buFont typeface="Wingdings" panose="05000000000000000000" pitchFamily="2" charset="2"/>
              <a:buChar char="ü"/>
            </a:pPr>
            <a:r>
              <a:rPr lang="fr-FR" sz="1600" dirty="0"/>
              <a:t>Maintien d’une alternance d’espaces ouverts (prairies) et fermé.  (boisement) typique du </a:t>
            </a:r>
            <a:r>
              <a:rPr lang="fr-FR" sz="1600" dirty="0" err="1"/>
              <a:t>Carladez</a:t>
            </a:r>
            <a:r>
              <a:rPr lang="fr-FR" sz="1600" dirty="0"/>
              <a:t>. </a:t>
            </a:r>
          </a:p>
          <a:p>
            <a:pPr marL="742950" lvl="1" indent="-285750">
              <a:buFont typeface="Wingdings" panose="05000000000000000000" pitchFamily="2" charset="2"/>
              <a:buChar char="ü"/>
            </a:pPr>
            <a:r>
              <a:rPr lang="fr-FR" sz="1600" dirty="0"/>
              <a:t>Plantation de bosquets d’arbres en pied de front pour casser la linéarité.</a:t>
            </a:r>
          </a:p>
          <a:p>
            <a:pPr lvl="1"/>
            <a:endParaRPr lang="fr-FR" sz="1600" dirty="0"/>
          </a:p>
          <a:p>
            <a:pPr marL="285750" indent="-285750">
              <a:buFont typeface="Wingdings" panose="05000000000000000000" pitchFamily="2" charset="2"/>
              <a:buChar char="q"/>
            </a:pPr>
            <a:r>
              <a:rPr lang="fr-FR" b="1" dirty="0"/>
              <a:t>Restitution des sols : </a:t>
            </a:r>
          </a:p>
          <a:p>
            <a:pPr marL="742950" lvl="1" indent="-285750">
              <a:buFont typeface="Wingdings" panose="05000000000000000000" pitchFamily="2" charset="2"/>
              <a:buChar char="ü"/>
            </a:pPr>
            <a:r>
              <a:rPr lang="fr-FR" sz="1600" dirty="0"/>
              <a:t>Remise en place de terre végétale sur les zones plates pour permettre une repousse durable. </a:t>
            </a:r>
          </a:p>
          <a:p>
            <a:endParaRPr lang="fr-FR" dirty="0"/>
          </a:p>
        </p:txBody>
      </p:sp>
      <p:pic>
        <p:nvPicPr>
          <p:cNvPr id="7" name="Image 6">
            <a:extLst>
              <a:ext uri="{FF2B5EF4-FFF2-40B4-BE49-F238E27FC236}">
                <a16:creationId xmlns:a16="http://schemas.microsoft.com/office/drawing/2014/main" id="{89869FBF-CCB1-06D1-E5BA-B9B1859938FF}"/>
              </a:ext>
            </a:extLst>
          </p:cNvPr>
          <p:cNvPicPr>
            <a:picLocks noChangeAspect="1"/>
          </p:cNvPicPr>
          <p:nvPr/>
        </p:nvPicPr>
        <p:blipFill>
          <a:blip r:embed="rId3">
            <a:extLst>
              <a:ext uri="{28A0092B-C50C-407E-A947-70E740481C1C}">
                <a14:useLocalDpi xmlns:a14="http://schemas.microsoft.com/office/drawing/2010/main" val="0"/>
              </a:ext>
            </a:extLst>
          </a:blip>
          <a:srcRect l="53873"/>
          <a:stretch/>
        </p:blipFill>
        <p:spPr>
          <a:xfrm>
            <a:off x="71051" y="88030"/>
            <a:ext cx="541387" cy="371067"/>
          </a:xfrm>
          <a:prstGeom prst="rect">
            <a:avLst/>
          </a:prstGeom>
        </p:spPr>
      </p:pic>
      <p:sp>
        <p:nvSpPr>
          <p:cNvPr id="5" name="Espace réservé du numéro de diapositive 4">
            <a:extLst>
              <a:ext uri="{FF2B5EF4-FFF2-40B4-BE49-F238E27FC236}">
                <a16:creationId xmlns:a16="http://schemas.microsoft.com/office/drawing/2014/main" id="{305BB9F4-68B6-1AF3-7FF2-07BF939315C2}"/>
              </a:ext>
            </a:extLst>
          </p:cNvPr>
          <p:cNvSpPr>
            <a:spLocks noGrp="1"/>
          </p:cNvSpPr>
          <p:nvPr>
            <p:ph type="sldNum" sz="quarter" idx="12"/>
          </p:nvPr>
        </p:nvSpPr>
        <p:spPr>
          <a:xfrm>
            <a:off x="9025269" y="6492875"/>
            <a:ext cx="2743200" cy="365125"/>
          </a:xfrm>
        </p:spPr>
        <p:txBody>
          <a:bodyPr/>
          <a:lstStyle/>
          <a:p>
            <a:fld id="{B89029C3-015E-4F01-859F-E20F5DA51342}" type="slidenum">
              <a:rPr lang="fr-FR" smtClean="0"/>
              <a:t>65</a:t>
            </a:fld>
            <a:endParaRPr lang="fr-FR" dirty="0"/>
          </a:p>
        </p:txBody>
      </p:sp>
    </p:spTree>
    <p:extLst>
      <p:ext uri="{BB962C8B-B14F-4D97-AF65-F5344CB8AC3E}">
        <p14:creationId xmlns:p14="http://schemas.microsoft.com/office/powerpoint/2010/main" val="14841150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76404-AB58-4653-2488-26A1B37764BF}"/>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B2C6FB75-781F-F47E-442D-1F3864FC3B1E}"/>
              </a:ext>
            </a:extLst>
          </p:cNvPr>
          <p:cNvSpPr txBox="1"/>
          <p:nvPr/>
        </p:nvSpPr>
        <p:spPr>
          <a:xfrm>
            <a:off x="4495800" y="1089776"/>
            <a:ext cx="4676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sng" strike="noStrike" kern="1200" cap="none" spc="0" normalizeH="0" baseline="0" noProof="0" dirty="0">
                <a:ln>
                  <a:noFill/>
                </a:ln>
                <a:solidFill>
                  <a:prstClr val="black"/>
                </a:solidFill>
                <a:effectLst/>
                <a:uLnTx/>
                <a:uFillTx/>
                <a:latin typeface="Calibri" panose="020F0502020204030204"/>
                <a:ea typeface="+mn-ea"/>
                <a:cs typeface="+mn-cs"/>
              </a:rPr>
              <a:t>Etat final de la fosse d’extraction avant réaménagement définitif</a:t>
            </a:r>
          </a:p>
        </p:txBody>
      </p:sp>
      <p:pic>
        <p:nvPicPr>
          <p:cNvPr id="3" name="Image 2">
            <a:extLst>
              <a:ext uri="{FF2B5EF4-FFF2-40B4-BE49-F238E27FC236}">
                <a16:creationId xmlns:a16="http://schemas.microsoft.com/office/drawing/2014/main" id="{CE603FA2-D4F1-B0C1-F293-1DD0C37E1DB9}"/>
              </a:ext>
            </a:extLst>
          </p:cNvPr>
          <p:cNvPicPr>
            <a:picLocks noChangeAspect="1"/>
          </p:cNvPicPr>
          <p:nvPr/>
        </p:nvPicPr>
        <p:blipFill>
          <a:blip r:embed="rId2">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pic>
        <p:nvPicPr>
          <p:cNvPr id="4" name="Image 3">
            <a:extLst>
              <a:ext uri="{FF2B5EF4-FFF2-40B4-BE49-F238E27FC236}">
                <a16:creationId xmlns:a16="http://schemas.microsoft.com/office/drawing/2014/main" id="{359FAC36-ADCE-5FCC-395B-9090388DEC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6822" y="704850"/>
            <a:ext cx="9216853" cy="5897136"/>
          </a:xfrm>
          <a:prstGeom prst="rect">
            <a:avLst/>
          </a:prstGeom>
        </p:spPr>
      </p:pic>
      <p:sp>
        <p:nvSpPr>
          <p:cNvPr id="7" name="Espace réservé du numéro de diapositive 6">
            <a:extLst>
              <a:ext uri="{FF2B5EF4-FFF2-40B4-BE49-F238E27FC236}">
                <a16:creationId xmlns:a16="http://schemas.microsoft.com/office/drawing/2014/main" id="{953F73BF-0C9A-5D12-05F4-93F6AED16EFD}"/>
              </a:ext>
            </a:extLst>
          </p:cNvPr>
          <p:cNvSpPr>
            <a:spLocks noGrp="1"/>
          </p:cNvSpPr>
          <p:nvPr>
            <p:ph type="sldNum" sz="quarter" idx="12"/>
          </p:nvPr>
        </p:nvSpPr>
        <p:spPr/>
        <p:txBody>
          <a:bodyPr/>
          <a:lstStyle/>
          <a:p>
            <a:fld id="{B89029C3-015E-4F01-859F-E20F5DA51342}" type="slidenum">
              <a:rPr lang="fr-FR" smtClean="0"/>
              <a:t>66</a:t>
            </a:fld>
            <a:endParaRPr lang="fr-FR"/>
          </a:p>
        </p:txBody>
      </p:sp>
    </p:spTree>
    <p:extLst>
      <p:ext uri="{BB962C8B-B14F-4D97-AF65-F5344CB8AC3E}">
        <p14:creationId xmlns:p14="http://schemas.microsoft.com/office/powerpoint/2010/main" val="11246103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C0420-0B01-83BC-7515-7DF2AEF4FABC}"/>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C4FDAD34-1F92-A110-4F1D-151895E6ED7D}"/>
              </a:ext>
            </a:extLst>
          </p:cNvPr>
          <p:cNvSpPr txBox="1"/>
          <p:nvPr/>
        </p:nvSpPr>
        <p:spPr>
          <a:xfrm>
            <a:off x="4166287" y="214278"/>
            <a:ext cx="4676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sng" strike="noStrike" kern="1200" cap="none" spc="0" normalizeH="0" baseline="0" noProof="0" dirty="0">
                <a:ln>
                  <a:noFill/>
                </a:ln>
                <a:solidFill>
                  <a:prstClr val="black"/>
                </a:solidFill>
                <a:effectLst/>
                <a:uLnTx/>
                <a:uFillTx/>
                <a:latin typeface="Calibri" panose="020F0502020204030204"/>
                <a:ea typeface="+mn-ea"/>
                <a:cs typeface="+mn-cs"/>
              </a:rPr>
              <a:t>Etat final  avec réaménagement définitif</a:t>
            </a:r>
          </a:p>
        </p:txBody>
      </p:sp>
      <p:pic>
        <p:nvPicPr>
          <p:cNvPr id="3" name="Image 2">
            <a:extLst>
              <a:ext uri="{FF2B5EF4-FFF2-40B4-BE49-F238E27FC236}">
                <a16:creationId xmlns:a16="http://schemas.microsoft.com/office/drawing/2014/main" id="{2CA0C5EC-0AD5-9FB1-421D-16032FDFD6BF}"/>
              </a:ext>
            </a:extLst>
          </p:cNvPr>
          <p:cNvPicPr>
            <a:picLocks noChangeAspect="1"/>
          </p:cNvPicPr>
          <p:nvPr/>
        </p:nvPicPr>
        <p:blipFill>
          <a:blip r:embed="rId2">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pic>
        <p:nvPicPr>
          <p:cNvPr id="4" name="Image 3">
            <a:extLst>
              <a:ext uri="{FF2B5EF4-FFF2-40B4-BE49-F238E27FC236}">
                <a16:creationId xmlns:a16="http://schemas.microsoft.com/office/drawing/2014/main" id="{24402317-2426-3147-53EA-E53BECE95DC2}"/>
              </a:ext>
            </a:extLst>
          </p:cNvPr>
          <p:cNvPicPr>
            <a:picLocks noChangeAspect="1"/>
          </p:cNvPicPr>
          <p:nvPr/>
        </p:nvPicPr>
        <p:blipFill>
          <a:blip r:embed="rId3"/>
          <a:stretch>
            <a:fillRect/>
          </a:stretch>
        </p:blipFill>
        <p:spPr>
          <a:xfrm>
            <a:off x="6418017" y="645865"/>
            <a:ext cx="4402641" cy="6135808"/>
          </a:xfrm>
          <a:prstGeom prst="rect">
            <a:avLst/>
          </a:prstGeom>
        </p:spPr>
      </p:pic>
      <p:pic>
        <p:nvPicPr>
          <p:cNvPr id="9" name="Image 8">
            <a:extLst>
              <a:ext uri="{FF2B5EF4-FFF2-40B4-BE49-F238E27FC236}">
                <a16:creationId xmlns:a16="http://schemas.microsoft.com/office/drawing/2014/main" id="{051D51AA-BB0A-B502-1FD9-70FB0A36AA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133" y="593478"/>
            <a:ext cx="4312984" cy="6188195"/>
          </a:xfrm>
          <a:prstGeom prst="rect">
            <a:avLst/>
          </a:prstGeom>
        </p:spPr>
      </p:pic>
      <p:sp>
        <p:nvSpPr>
          <p:cNvPr id="7" name="Espace réservé du numéro de diapositive 6">
            <a:extLst>
              <a:ext uri="{FF2B5EF4-FFF2-40B4-BE49-F238E27FC236}">
                <a16:creationId xmlns:a16="http://schemas.microsoft.com/office/drawing/2014/main" id="{52ACD187-CC9C-058C-BD24-195A20B0FF8B}"/>
              </a:ext>
            </a:extLst>
          </p:cNvPr>
          <p:cNvSpPr>
            <a:spLocks noGrp="1"/>
          </p:cNvSpPr>
          <p:nvPr>
            <p:ph type="sldNum" sz="quarter" idx="12"/>
          </p:nvPr>
        </p:nvSpPr>
        <p:spPr/>
        <p:txBody>
          <a:bodyPr/>
          <a:lstStyle/>
          <a:p>
            <a:fld id="{B89029C3-015E-4F01-859F-E20F5DA51342}" type="slidenum">
              <a:rPr lang="fr-FR" smtClean="0"/>
              <a:t>67</a:t>
            </a:fld>
            <a:endParaRPr lang="fr-FR"/>
          </a:p>
        </p:txBody>
      </p:sp>
    </p:spTree>
    <p:extLst>
      <p:ext uri="{BB962C8B-B14F-4D97-AF65-F5344CB8AC3E}">
        <p14:creationId xmlns:p14="http://schemas.microsoft.com/office/powerpoint/2010/main" val="23745641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736B6D-3E0F-8CDE-5F7A-8B562647E97E}"/>
              </a:ext>
            </a:extLst>
          </p:cNvPr>
          <p:cNvSpPr txBox="1"/>
          <p:nvPr/>
        </p:nvSpPr>
        <p:spPr>
          <a:xfrm>
            <a:off x="2373746" y="785091"/>
            <a:ext cx="8442036" cy="707886"/>
          </a:xfrm>
          <a:prstGeom prst="rect">
            <a:avLst/>
          </a:prstGeom>
          <a:noFill/>
        </p:spPr>
        <p:txBody>
          <a:bodyPr wrap="square" rtlCol="0">
            <a:spAutoFit/>
          </a:bodyPr>
          <a:lstStyle/>
          <a:p>
            <a:r>
              <a:rPr lang="fr-FR" sz="4000" dirty="0"/>
              <a:t>MERCI  POUR VOTRE ATTENTION </a:t>
            </a:r>
          </a:p>
        </p:txBody>
      </p:sp>
      <p:sp>
        <p:nvSpPr>
          <p:cNvPr id="4" name="ZoneTexte 3">
            <a:extLst>
              <a:ext uri="{FF2B5EF4-FFF2-40B4-BE49-F238E27FC236}">
                <a16:creationId xmlns:a16="http://schemas.microsoft.com/office/drawing/2014/main" id="{0493CAA4-CDDB-202C-C71C-1FC4F87B6AAA}"/>
              </a:ext>
            </a:extLst>
          </p:cNvPr>
          <p:cNvSpPr txBox="1"/>
          <p:nvPr/>
        </p:nvSpPr>
        <p:spPr>
          <a:xfrm>
            <a:off x="2373746" y="2318327"/>
            <a:ext cx="8442036" cy="707886"/>
          </a:xfrm>
          <a:prstGeom prst="rect">
            <a:avLst/>
          </a:prstGeom>
          <a:noFill/>
        </p:spPr>
        <p:txBody>
          <a:bodyPr wrap="square" rtlCol="0">
            <a:spAutoFit/>
          </a:bodyPr>
          <a:lstStyle/>
          <a:p>
            <a:r>
              <a:rPr lang="fr-FR" sz="4000" dirty="0"/>
              <a:t>TEMPS DE QUESTIONS/REPONSES </a:t>
            </a:r>
          </a:p>
        </p:txBody>
      </p:sp>
      <p:pic>
        <p:nvPicPr>
          <p:cNvPr id="5" name="Image 4">
            <a:extLst>
              <a:ext uri="{FF2B5EF4-FFF2-40B4-BE49-F238E27FC236}">
                <a16:creationId xmlns:a16="http://schemas.microsoft.com/office/drawing/2014/main" id="{EA74E064-F4A3-A4C0-BA75-1CFE54536174}"/>
              </a:ext>
            </a:extLst>
          </p:cNvPr>
          <p:cNvPicPr>
            <a:picLocks noChangeAspect="1"/>
          </p:cNvPicPr>
          <p:nvPr/>
        </p:nvPicPr>
        <p:blipFill>
          <a:blip r:embed="rId2">
            <a:extLst>
              <a:ext uri="{28A0092B-C50C-407E-A947-70E740481C1C}">
                <a14:useLocalDpi xmlns:a14="http://schemas.microsoft.com/office/drawing/2010/main" val="0"/>
              </a:ext>
            </a:extLst>
          </a:blip>
          <a:srcRect l="53873"/>
          <a:stretch/>
        </p:blipFill>
        <p:spPr>
          <a:xfrm>
            <a:off x="71051" y="88030"/>
            <a:ext cx="541387" cy="371067"/>
          </a:xfrm>
          <a:prstGeom prst="rect">
            <a:avLst/>
          </a:prstGeom>
        </p:spPr>
      </p:pic>
      <p:sp>
        <p:nvSpPr>
          <p:cNvPr id="7" name="Espace réservé du numéro de diapositive 6">
            <a:extLst>
              <a:ext uri="{FF2B5EF4-FFF2-40B4-BE49-F238E27FC236}">
                <a16:creationId xmlns:a16="http://schemas.microsoft.com/office/drawing/2014/main" id="{DCA79A67-2E02-AE74-CA5E-BD781127977B}"/>
              </a:ext>
            </a:extLst>
          </p:cNvPr>
          <p:cNvSpPr>
            <a:spLocks noGrp="1"/>
          </p:cNvSpPr>
          <p:nvPr>
            <p:ph type="sldNum" sz="quarter" idx="12"/>
          </p:nvPr>
        </p:nvSpPr>
        <p:spPr/>
        <p:txBody>
          <a:bodyPr/>
          <a:lstStyle/>
          <a:p>
            <a:fld id="{B89029C3-015E-4F01-859F-E20F5DA51342}" type="slidenum">
              <a:rPr lang="fr-FR" smtClean="0"/>
              <a:t>68</a:t>
            </a:fld>
            <a:endParaRPr lang="fr-FR"/>
          </a:p>
        </p:txBody>
      </p:sp>
    </p:spTree>
    <p:extLst>
      <p:ext uri="{BB962C8B-B14F-4D97-AF65-F5344CB8AC3E}">
        <p14:creationId xmlns:p14="http://schemas.microsoft.com/office/powerpoint/2010/main" val="27726981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553D1-0205-FFCC-478A-114899D0119E}"/>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83CBBF23-B2F9-15A3-5CD7-1E5EC8E0554A}"/>
              </a:ext>
            </a:extLst>
          </p:cNvPr>
          <p:cNvSpPr txBox="1"/>
          <p:nvPr/>
        </p:nvSpPr>
        <p:spPr>
          <a:xfrm>
            <a:off x="5517916" y="48490"/>
            <a:ext cx="5753100" cy="369332"/>
          </a:xfrm>
          <a:prstGeom prst="rect">
            <a:avLst/>
          </a:prstGeom>
          <a:noFill/>
        </p:spPr>
        <p:txBody>
          <a:bodyPr wrap="square" rtlCol="0">
            <a:spAutoFit/>
          </a:bodyPr>
          <a:lstStyle/>
          <a:p>
            <a:r>
              <a:rPr lang="fr-FR" b="1" u="sng" dirty="0"/>
              <a:t>Enjeux écologiques </a:t>
            </a:r>
          </a:p>
        </p:txBody>
      </p:sp>
      <p:pic>
        <p:nvPicPr>
          <p:cNvPr id="2" name="Image 1">
            <a:extLst>
              <a:ext uri="{FF2B5EF4-FFF2-40B4-BE49-F238E27FC236}">
                <a16:creationId xmlns:a16="http://schemas.microsoft.com/office/drawing/2014/main" id="{9E6D4D2F-6D0B-2803-A7CB-5CBE02DB8789}"/>
              </a:ext>
            </a:extLst>
          </p:cNvPr>
          <p:cNvPicPr>
            <a:picLocks noChangeAspect="1"/>
          </p:cNvPicPr>
          <p:nvPr/>
        </p:nvPicPr>
        <p:blipFill>
          <a:blip r:embed="rId2">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pic>
        <p:nvPicPr>
          <p:cNvPr id="6" name="Image 5">
            <a:extLst>
              <a:ext uri="{FF2B5EF4-FFF2-40B4-BE49-F238E27FC236}">
                <a16:creationId xmlns:a16="http://schemas.microsoft.com/office/drawing/2014/main" id="{09BC6F3A-3F9A-A1CC-338C-E07287E8A0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464" y="757100"/>
            <a:ext cx="5903055" cy="5584876"/>
          </a:xfrm>
          <a:prstGeom prst="rect">
            <a:avLst/>
          </a:prstGeom>
        </p:spPr>
      </p:pic>
      <p:pic>
        <p:nvPicPr>
          <p:cNvPr id="8" name="Image 7">
            <a:extLst>
              <a:ext uri="{FF2B5EF4-FFF2-40B4-BE49-F238E27FC236}">
                <a16:creationId xmlns:a16="http://schemas.microsoft.com/office/drawing/2014/main" id="{CDBBC11B-DA6C-147E-AD1C-27BA21EC74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8898" y="3761359"/>
            <a:ext cx="5753101" cy="2521022"/>
          </a:xfrm>
          <a:prstGeom prst="rect">
            <a:avLst/>
          </a:prstGeom>
        </p:spPr>
      </p:pic>
      <p:sp>
        <p:nvSpPr>
          <p:cNvPr id="7" name="Espace réservé du numéro de diapositive 6">
            <a:extLst>
              <a:ext uri="{FF2B5EF4-FFF2-40B4-BE49-F238E27FC236}">
                <a16:creationId xmlns:a16="http://schemas.microsoft.com/office/drawing/2014/main" id="{45CA9FFA-028E-F792-2654-884B6C552243}"/>
              </a:ext>
            </a:extLst>
          </p:cNvPr>
          <p:cNvSpPr>
            <a:spLocks noGrp="1"/>
          </p:cNvSpPr>
          <p:nvPr>
            <p:ph type="sldNum" sz="quarter" idx="12"/>
          </p:nvPr>
        </p:nvSpPr>
        <p:spPr/>
        <p:txBody>
          <a:bodyPr/>
          <a:lstStyle/>
          <a:p>
            <a:fld id="{B89029C3-015E-4F01-859F-E20F5DA51342}" type="slidenum">
              <a:rPr lang="fr-FR" smtClean="0"/>
              <a:t>69</a:t>
            </a:fld>
            <a:endParaRPr lang="fr-FR"/>
          </a:p>
        </p:txBody>
      </p:sp>
    </p:spTree>
    <p:extLst>
      <p:ext uri="{BB962C8B-B14F-4D97-AF65-F5344CB8AC3E}">
        <p14:creationId xmlns:p14="http://schemas.microsoft.com/office/powerpoint/2010/main" val="289603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006" b="-8438"/>
            </a:stretch>
          </a:blipFill>
        </p:spPr>
        <p:txBody>
          <a:bodyPr/>
          <a:lstStyle/>
          <a:p>
            <a:endParaRPr lang="fr-FR"/>
          </a:p>
        </p:txBody>
      </p:sp>
      <p:grpSp>
        <p:nvGrpSpPr>
          <p:cNvPr id="3" name="Group 3"/>
          <p:cNvGrpSpPr/>
          <p:nvPr/>
        </p:nvGrpSpPr>
        <p:grpSpPr>
          <a:xfrm>
            <a:off x="8939910" y="321719"/>
            <a:ext cx="2918553" cy="1218489"/>
            <a:chOff x="0" y="0"/>
            <a:chExt cx="1153008" cy="481378"/>
          </a:xfrm>
        </p:grpSpPr>
        <p:sp>
          <p:nvSpPr>
            <p:cNvPr id="4" name="Freeform 4"/>
            <p:cNvSpPr/>
            <p:nvPr/>
          </p:nvSpPr>
          <p:spPr>
            <a:xfrm>
              <a:off x="0" y="0"/>
              <a:ext cx="1153008" cy="481378"/>
            </a:xfrm>
            <a:custGeom>
              <a:avLst/>
              <a:gdLst/>
              <a:ahLst/>
              <a:cxnLst/>
              <a:rect l="l" t="t" r="r" b="b"/>
              <a:pathLst>
                <a:path w="1153008" h="481378">
                  <a:moveTo>
                    <a:pt x="35369" y="0"/>
                  </a:moveTo>
                  <a:lnTo>
                    <a:pt x="1117640" y="0"/>
                  </a:lnTo>
                  <a:cubicBezTo>
                    <a:pt x="1137173" y="0"/>
                    <a:pt x="1153008" y="15835"/>
                    <a:pt x="1153008" y="35369"/>
                  </a:cubicBezTo>
                  <a:lnTo>
                    <a:pt x="1153008" y="446009"/>
                  </a:lnTo>
                  <a:cubicBezTo>
                    <a:pt x="1153008" y="465543"/>
                    <a:pt x="1137173" y="481378"/>
                    <a:pt x="1117640" y="481378"/>
                  </a:cubicBezTo>
                  <a:lnTo>
                    <a:pt x="35369" y="481378"/>
                  </a:lnTo>
                  <a:cubicBezTo>
                    <a:pt x="15835" y="481378"/>
                    <a:pt x="0" y="465543"/>
                    <a:pt x="0" y="446009"/>
                  </a:cubicBezTo>
                  <a:lnTo>
                    <a:pt x="0" y="35369"/>
                  </a:lnTo>
                  <a:cubicBezTo>
                    <a:pt x="0" y="15835"/>
                    <a:pt x="15835" y="0"/>
                    <a:pt x="35369" y="0"/>
                  </a:cubicBezTo>
                  <a:close/>
                </a:path>
              </a:pathLst>
            </a:custGeom>
            <a:solidFill>
              <a:srgbClr val="0097B2">
                <a:alpha val="80000"/>
              </a:srgbClr>
            </a:solidFill>
          </p:spPr>
          <p:txBody>
            <a:bodyPr/>
            <a:lstStyle/>
            <a:p>
              <a:endParaRPr lang="fr-FR"/>
            </a:p>
          </p:txBody>
        </p:sp>
        <p:sp>
          <p:nvSpPr>
            <p:cNvPr id="5" name="TextBox 5"/>
            <p:cNvSpPr txBox="1"/>
            <p:nvPr/>
          </p:nvSpPr>
          <p:spPr>
            <a:xfrm>
              <a:off x="0" y="-28575"/>
              <a:ext cx="1153008" cy="509953"/>
            </a:xfrm>
            <a:prstGeom prst="rect">
              <a:avLst/>
            </a:prstGeom>
          </p:spPr>
          <p:txBody>
            <a:bodyPr lIns="33867" tIns="33867" rIns="33867" bIns="33867" rtlCol="0" anchor="ctr"/>
            <a:lstStyle/>
            <a:p>
              <a:pPr algn="ctr">
                <a:lnSpc>
                  <a:spcPts val="1586"/>
                </a:lnSpc>
              </a:pPr>
              <a:endParaRPr sz="1333"/>
            </a:p>
          </p:txBody>
        </p:sp>
      </p:grpSp>
      <p:grpSp>
        <p:nvGrpSpPr>
          <p:cNvPr id="6" name="Group 6"/>
          <p:cNvGrpSpPr/>
          <p:nvPr/>
        </p:nvGrpSpPr>
        <p:grpSpPr>
          <a:xfrm>
            <a:off x="10587524" y="-700768"/>
            <a:ext cx="2289005" cy="1317783"/>
            <a:chOff x="0" y="0"/>
            <a:chExt cx="830303" cy="478006"/>
          </a:xfrm>
        </p:grpSpPr>
        <p:sp>
          <p:nvSpPr>
            <p:cNvPr id="7" name="Freeform 7">
              <a:hlinkClick r:id="rId3" action="ppaction://hlinksldjump"/>
            </p:cNvPr>
            <p:cNvSpPr/>
            <p:nvPr/>
          </p:nvSpPr>
          <p:spPr>
            <a:xfrm>
              <a:off x="0" y="0"/>
              <a:ext cx="830303" cy="478006"/>
            </a:xfrm>
            <a:custGeom>
              <a:avLst/>
              <a:gdLst/>
              <a:ahLst/>
              <a:cxnLst/>
              <a:rect l="l" t="t" r="r" b="b"/>
              <a:pathLst>
                <a:path w="830303" h="478006">
                  <a:moveTo>
                    <a:pt x="415151" y="0"/>
                  </a:moveTo>
                  <a:cubicBezTo>
                    <a:pt x="185870" y="0"/>
                    <a:pt x="0" y="107005"/>
                    <a:pt x="0" y="239003"/>
                  </a:cubicBezTo>
                  <a:cubicBezTo>
                    <a:pt x="0" y="371001"/>
                    <a:pt x="185870" y="478006"/>
                    <a:pt x="415151" y="478006"/>
                  </a:cubicBezTo>
                  <a:cubicBezTo>
                    <a:pt x="644433" y="478006"/>
                    <a:pt x="830303" y="371001"/>
                    <a:pt x="830303" y="239003"/>
                  </a:cubicBezTo>
                  <a:cubicBezTo>
                    <a:pt x="830303" y="107005"/>
                    <a:pt x="644433" y="0"/>
                    <a:pt x="415151" y="0"/>
                  </a:cubicBezTo>
                  <a:close/>
                </a:path>
              </a:pathLst>
            </a:custGeom>
            <a:gradFill rotWithShape="1">
              <a:gsLst>
                <a:gs pos="0">
                  <a:srgbClr val="0CC0DF">
                    <a:alpha val="100000"/>
                  </a:srgbClr>
                </a:gs>
                <a:gs pos="100000">
                  <a:srgbClr val="9ACF2A">
                    <a:alpha val="100000"/>
                  </a:srgbClr>
                </a:gs>
              </a:gsLst>
              <a:lin ang="2700000"/>
            </a:gradFill>
          </p:spPr>
          <p:txBody>
            <a:bodyPr/>
            <a:lstStyle/>
            <a:p>
              <a:endParaRPr lang="fr-FR"/>
            </a:p>
          </p:txBody>
        </p:sp>
        <p:sp>
          <p:nvSpPr>
            <p:cNvPr id="8" name="TextBox 8"/>
            <p:cNvSpPr txBox="1"/>
            <p:nvPr/>
          </p:nvSpPr>
          <p:spPr>
            <a:xfrm>
              <a:off x="77841" y="16238"/>
              <a:ext cx="674621" cy="416955"/>
            </a:xfrm>
            <a:prstGeom prst="rect">
              <a:avLst/>
            </a:prstGeom>
          </p:spPr>
          <p:txBody>
            <a:bodyPr lIns="33867" tIns="33867" rIns="33867" bIns="33867" rtlCol="0" anchor="ctr"/>
            <a:lstStyle/>
            <a:p>
              <a:pPr algn="ctr">
                <a:lnSpc>
                  <a:spcPts val="1586"/>
                </a:lnSpc>
              </a:pPr>
              <a:endParaRPr sz="1333"/>
            </a:p>
          </p:txBody>
        </p:sp>
      </p:grpSp>
      <p:grpSp>
        <p:nvGrpSpPr>
          <p:cNvPr id="9" name="Group 9"/>
          <p:cNvGrpSpPr/>
          <p:nvPr/>
        </p:nvGrpSpPr>
        <p:grpSpPr>
          <a:xfrm>
            <a:off x="8939910" y="5326471"/>
            <a:ext cx="2918553" cy="1110273"/>
            <a:chOff x="0" y="0"/>
            <a:chExt cx="1153008" cy="438626"/>
          </a:xfrm>
        </p:grpSpPr>
        <p:sp>
          <p:nvSpPr>
            <p:cNvPr id="10" name="Freeform 10"/>
            <p:cNvSpPr/>
            <p:nvPr/>
          </p:nvSpPr>
          <p:spPr>
            <a:xfrm>
              <a:off x="0" y="0"/>
              <a:ext cx="1153008" cy="438626"/>
            </a:xfrm>
            <a:custGeom>
              <a:avLst/>
              <a:gdLst/>
              <a:ahLst/>
              <a:cxnLst/>
              <a:rect l="l" t="t" r="r" b="b"/>
              <a:pathLst>
                <a:path w="1153008" h="438626">
                  <a:moveTo>
                    <a:pt x="35369" y="0"/>
                  </a:moveTo>
                  <a:lnTo>
                    <a:pt x="1117640" y="0"/>
                  </a:lnTo>
                  <a:cubicBezTo>
                    <a:pt x="1137173" y="0"/>
                    <a:pt x="1153008" y="15835"/>
                    <a:pt x="1153008" y="35369"/>
                  </a:cubicBezTo>
                  <a:lnTo>
                    <a:pt x="1153008" y="403257"/>
                  </a:lnTo>
                  <a:cubicBezTo>
                    <a:pt x="1153008" y="422791"/>
                    <a:pt x="1137173" y="438626"/>
                    <a:pt x="1117640" y="438626"/>
                  </a:cubicBezTo>
                  <a:lnTo>
                    <a:pt x="35369" y="438626"/>
                  </a:lnTo>
                  <a:cubicBezTo>
                    <a:pt x="15835" y="438626"/>
                    <a:pt x="0" y="422791"/>
                    <a:pt x="0" y="403257"/>
                  </a:cubicBezTo>
                  <a:lnTo>
                    <a:pt x="0" y="35369"/>
                  </a:lnTo>
                  <a:cubicBezTo>
                    <a:pt x="0" y="15835"/>
                    <a:pt x="15835" y="0"/>
                    <a:pt x="35369" y="0"/>
                  </a:cubicBezTo>
                  <a:close/>
                </a:path>
              </a:pathLst>
            </a:custGeom>
            <a:solidFill>
              <a:srgbClr val="0097B2">
                <a:alpha val="80000"/>
              </a:srgbClr>
            </a:solidFill>
          </p:spPr>
          <p:txBody>
            <a:bodyPr/>
            <a:lstStyle/>
            <a:p>
              <a:endParaRPr lang="fr-FR"/>
            </a:p>
          </p:txBody>
        </p:sp>
        <p:sp>
          <p:nvSpPr>
            <p:cNvPr id="11" name="TextBox 11"/>
            <p:cNvSpPr txBox="1"/>
            <p:nvPr/>
          </p:nvSpPr>
          <p:spPr>
            <a:xfrm>
              <a:off x="0" y="-28575"/>
              <a:ext cx="1153008" cy="467201"/>
            </a:xfrm>
            <a:prstGeom prst="rect">
              <a:avLst/>
            </a:prstGeom>
          </p:spPr>
          <p:txBody>
            <a:bodyPr lIns="33867" tIns="33867" rIns="33867" bIns="33867" rtlCol="0" anchor="ctr"/>
            <a:lstStyle/>
            <a:p>
              <a:pPr algn="ctr">
                <a:lnSpc>
                  <a:spcPts val="1586"/>
                </a:lnSpc>
              </a:pPr>
              <a:endParaRPr sz="1333"/>
            </a:p>
          </p:txBody>
        </p:sp>
      </p:grpSp>
      <p:grpSp>
        <p:nvGrpSpPr>
          <p:cNvPr id="12" name="Group 12"/>
          <p:cNvGrpSpPr/>
          <p:nvPr/>
        </p:nvGrpSpPr>
        <p:grpSpPr>
          <a:xfrm>
            <a:off x="10587524" y="6172200"/>
            <a:ext cx="2229213" cy="1444673"/>
            <a:chOff x="0" y="0"/>
            <a:chExt cx="691283" cy="447996"/>
          </a:xfrm>
        </p:grpSpPr>
        <p:sp>
          <p:nvSpPr>
            <p:cNvPr id="13" name="Freeform 13">
              <a:hlinkClick r:id="rId4" action="ppaction://hlinksldjump"/>
            </p:cNvPr>
            <p:cNvSpPr/>
            <p:nvPr/>
          </p:nvSpPr>
          <p:spPr>
            <a:xfrm>
              <a:off x="0" y="0"/>
              <a:ext cx="691283" cy="447996"/>
            </a:xfrm>
            <a:custGeom>
              <a:avLst/>
              <a:gdLst/>
              <a:ahLst/>
              <a:cxnLst/>
              <a:rect l="l" t="t" r="r" b="b"/>
              <a:pathLst>
                <a:path w="691283" h="447996">
                  <a:moveTo>
                    <a:pt x="345642" y="0"/>
                  </a:moveTo>
                  <a:cubicBezTo>
                    <a:pt x="154749" y="0"/>
                    <a:pt x="0" y="100287"/>
                    <a:pt x="0" y="223998"/>
                  </a:cubicBezTo>
                  <a:cubicBezTo>
                    <a:pt x="0" y="347709"/>
                    <a:pt x="154749" y="447996"/>
                    <a:pt x="345642" y="447996"/>
                  </a:cubicBezTo>
                  <a:cubicBezTo>
                    <a:pt x="536534" y="447996"/>
                    <a:pt x="691283" y="347709"/>
                    <a:pt x="691283" y="223998"/>
                  </a:cubicBezTo>
                  <a:cubicBezTo>
                    <a:pt x="691283" y="100287"/>
                    <a:pt x="536534" y="0"/>
                    <a:pt x="345642" y="0"/>
                  </a:cubicBezTo>
                  <a:close/>
                </a:path>
              </a:pathLst>
            </a:custGeom>
            <a:gradFill rotWithShape="1">
              <a:gsLst>
                <a:gs pos="0">
                  <a:srgbClr val="0CC0DF">
                    <a:alpha val="100000"/>
                  </a:srgbClr>
                </a:gs>
                <a:gs pos="100000">
                  <a:srgbClr val="9ACF2A">
                    <a:alpha val="100000"/>
                  </a:srgbClr>
                </a:gs>
              </a:gsLst>
              <a:lin ang="2700000"/>
            </a:gradFill>
          </p:spPr>
          <p:txBody>
            <a:bodyPr/>
            <a:lstStyle/>
            <a:p>
              <a:endParaRPr lang="fr-FR"/>
            </a:p>
          </p:txBody>
        </p:sp>
        <p:sp>
          <p:nvSpPr>
            <p:cNvPr id="14" name="TextBox 14"/>
            <p:cNvSpPr txBox="1"/>
            <p:nvPr/>
          </p:nvSpPr>
          <p:spPr>
            <a:xfrm>
              <a:off x="64808" y="13425"/>
              <a:ext cx="561668" cy="392572"/>
            </a:xfrm>
            <a:prstGeom prst="rect">
              <a:avLst/>
            </a:prstGeom>
          </p:spPr>
          <p:txBody>
            <a:bodyPr lIns="33867" tIns="33867" rIns="33867" bIns="33867" rtlCol="0" anchor="ctr"/>
            <a:lstStyle/>
            <a:p>
              <a:pPr algn="ctr">
                <a:lnSpc>
                  <a:spcPts val="1586"/>
                </a:lnSpc>
              </a:pPr>
              <a:endParaRPr sz="1333"/>
            </a:p>
          </p:txBody>
        </p:sp>
      </p:grpSp>
      <p:grpSp>
        <p:nvGrpSpPr>
          <p:cNvPr id="15" name="Group 15"/>
          <p:cNvGrpSpPr/>
          <p:nvPr/>
        </p:nvGrpSpPr>
        <p:grpSpPr>
          <a:xfrm>
            <a:off x="8939910" y="1800557"/>
            <a:ext cx="2918553" cy="3330731"/>
            <a:chOff x="0" y="0"/>
            <a:chExt cx="1153008" cy="1315844"/>
          </a:xfrm>
        </p:grpSpPr>
        <p:sp>
          <p:nvSpPr>
            <p:cNvPr id="16" name="Freeform 16"/>
            <p:cNvSpPr/>
            <p:nvPr/>
          </p:nvSpPr>
          <p:spPr>
            <a:xfrm>
              <a:off x="0" y="0"/>
              <a:ext cx="1153008" cy="1315844"/>
            </a:xfrm>
            <a:custGeom>
              <a:avLst/>
              <a:gdLst/>
              <a:ahLst/>
              <a:cxnLst/>
              <a:rect l="l" t="t" r="r" b="b"/>
              <a:pathLst>
                <a:path w="1153008" h="1315844">
                  <a:moveTo>
                    <a:pt x="35369" y="0"/>
                  </a:moveTo>
                  <a:lnTo>
                    <a:pt x="1117640" y="0"/>
                  </a:lnTo>
                  <a:cubicBezTo>
                    <a:pt x="1137173" y="0"/>
                    <a:pt x="1153008" y="15835"/>
                    <a:pt x="1153008" y="35369"/>
                  </a:cubicBezTo>
                  <a:lnTo>
                    <a:pt x="1153008" y="1280476"/>
                  </a:lnTo>
                  <a:cubicBezTo>
                    <a:pt x="1153008" y="1300009"/>
                    <a:pt x="1137173" y="1315844"/>
                    <a:pt x="1117640" y="1315844"/>
                  </a:cubicBezTo>
                  <a:lnTo>
                    <a:pt x="35369" y="1315844"/>
                  </a:lnTo>
                  <a:cubicBezTo>
                    <a:pt x="15835" y="1315844"/>
                    <a:pt x="0" y="1300009"/>
                    <a:pt x="0" y="1280476"/>
                  </a:cubicBezTo>
                  <a:lnTo>
                    <a:pt x="0" y="35369"/>
                  </a:lnTo>
                  <a:cubicBezTo>
                    <a:pt x="0" y="15835"/>
                    <a:pt x="15835" y="0"/>
                    <a:pt x="35369" y="0"/>
                  </a:cubicBezTo>
                  <a:close/>
                </a:path>
              </a:pathLst>
            </a:custGeom>
            <a:solidFill>
              <a:srgbClr val="0097B2">
                <a:alpha val="80000"/>
              </a:srgbClr>
            </a:solidFill>
          </p:spPr>
          <p:txBody>
            <a:bodyPr/>
            <a:lstStyle/>
            <a:p>
              <a:endParaRPr lang="fr-FR"/>
            </a:p>
          </p:txBody>
        </p:sp>
        <p:sp>
          <p:nvSpPr>
            <p:cNvPr id="17" name="TextBox 17"/>
            <p:cNvSpPr txBox="1"/>
            <p:nvPr/>
          </p:nvSpPr>
          <p:spPr>
            <a:xfrm>
              <a:off x="0" y="-28575"/>
              <a:ext cx="1153008" cy="1344419"/>
            </a:xfrm>
            <a:prstGeom prst="rect">
              <a:avLst/>
            </a:prstGeom>
          </p:spPr>
          <p:txBody>
            <a:bodyPr lIns="33867" tIns="33867" rIns="33867" bIns="33867" rtlCol="0" anchor="ctr"/>
            <a:lstStyle/>
            <a:p>
              <a:pPr algn="ctr">
                <a:lnSpc>
                  <a:spcPts val="1586"/>
                </a:lnSpc>
              </a:pPr>
              <a:endParaRPr sz="1333"/>
            </a:p>
          </p:txBody>
        </p:sp>
      </p:grpSp>
      <p:sp>
        <p:nvSpPr>
          <p:cNvPr id="18" name="TextBox 18"/>
          <p:cNvSpPr txBox="1"/>
          <p:nvPr/>
        </p:nvSpPr>
        <p:spPr>
          <a:xfrm>
            <a:off x="9002218" y="1889215"/>
            <a:ext cx="2793938" cy="284437"/>
          </a:xfrm>
          <a:prstGeom prst="rect">
            <a:avLst/>
          </a:prstGeom>
        </p:spPr>
        <p:txBody>
          <a:bodyPr lIns="0" tIns="0" rIns="0" bIns="0" rtlCol="0" anchor="t">
            <a:spAutoFit/>
          </a:bodyPr>
          <a:lstStyle/>
          <a:p>
            <a:pPr algn="ctr">
              <a:lnSpc>
                <a:spcPts val="2333"/>
              </a:lnSpc>
              <a:spcBef>
                <a:spcPct val="0"/>
              </a:spcBef>
            </a:pPr>
            <a:r>
              <a:rPr lang="en-US" sz="1867" b="1" spc="83">
                <a:solidFill>
                  <a:srgbClr val="FFFFFF"/>
                </a:solidFill>
                <a:ea typeface="Open Sans 1 Bold"/>
                <a:cs typeface="Open Sans 1 Bold"/>
                <a:sym typeface="Open Sans 1 Bold"/>
              </a:rPr>
              <a:t>MESSAGES CLÉS</a:t>
            </a:r>
          </a:p>
        </p:txBody>
      </p:sp>
      <p:sp>
        <p:nvSpPr>
          <p:cNvPr id="19" name="TextBox 19"/>
          <p:cNvSpPr txBox="1"/>
          <p:nvPr/>
        </p:nvSpPr>
        <p:spPr>
          <a:xfrm>
            <a:off x="9002218" y="5434421"/>
            <a:ext cx="2793938" cy="284437"/>
          </a:xfrm>
          <a:prstGeom prst="rect">
            <a:avLst/>
          </a:prstGeom>
        </p:spPr>
        <p:txBody>
          <a:bodyPr lIns="0" tIns="0" rIns="0" bIns="0" rtlCol="0" anchor="t">
            <a:spAutoFit/>
          </a:bodyPr>
          <a:lstStyle/>
          <a:p>
            <a:pPr algn="ctr">
              <a:lnSpc>
                <a:spcPts val="2333"/>
              </a:lnSpc>
              <a:spcBef>
                <a:spcPct val="0"/>
              </a:spcBef>
            </a:pPr>
            <a:r>
              <a:rPr lang="en-US" sz="1867" b="1" spc="83">
                <a:solidFill>
                  <a:srgbClr val="FFFFFF"/>
                </a:solidFill>
                <a:ea typeface="Open Sans 1 Bold"/>
                <a:cs typeface="Open Sans 1 Bold"/>
                <a:sym typeface="Open Sans 1 Bold"/>
              </a:rPr>
              <a:t>ACTEURS</a:t>
            </a:r>
          </a:p>
        </p:txBody>
      </p:sp>
      <p:grpSp>
        <p:nvGrpSpPr>
          <p:cNvPr id="20" name="Group 20"/>
          <p:cNvGrpSpPr/>
          <p:nvPr/>
        </p:nvGrpSpPr>
        <p:grpSpPr>
          <a:xfrm>
            <a:off x="8621729" y="1578308"/>
            <a:ext cx="658631" cy="658631"/>
            <a:chOff x="0" y="0"/>
            <a:chExt cx="1317263" cy="1317263"/>
          </a:xfrm>
        </p:grpSpPr>
        <p:grpSp>
          <p:nvGrpSpPr>
            <p:cNvPr id="21" name="Group 21"/>
            <p:cNvGrpSpPr/>
            <p:nvPr/>
          </p:nvGrpSpPr>
          <p:grpSpPr>
            <a:xfrm>
              <a:off x="0" y="0"/>
              <a:ext cx="1317263" cy="1317263"/>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CC0DF">
                      <a:alpha val="100000"/>
                    </a:srgbClr>
                  </a:gs>
                  <a:gs pos="100000">
                    <a:srgbClr val="9ACF2A">
                      <a:alpha val="100000"/>
                    </a:srgbClr>
                  </a:gs>
                </a:gsLst>
                <a:lin ang="2700000"/>
              </a:gradFill>
              <a:ln w="38100" cap="sq">
                <a:solidFill>
                  <a:srgbClr val="FFFFFF"/>
                </a:solidFill>
                <a:prstDash val="solid"/>
                <a:miter/>
              </a:ln>
            </p:spPr>
            <p:txBody>
              <a:bodyPr/>
              <a:lstStyle/>
              <a:p>
                <a:endParaRPr lang="fr-FR"/>
              </a:p>
            </p:txBody>
          </p:sp>
          <p:sp>
            <p:nvSpPr>
              <p:cNvPr id="23" name="TextBox 23"/>
              <p:cNvSpPr txBox="1"/>
              <p:nvPr/>
            </p:nvSpPr>
            <p:spPr>
              <a:xfrm>
                <a:off x="76200" y="28575"/>
                <a:ext cx="660400" cy="708025"/>
              </a:xfrm>
              <a:prstGeom prst="rect">
                <a:avLst/>
              </a:prstGeom>
            </p:spPr>
            <p:txBody>
              <a:bodyPr lIns="20923" tIns="20923" rIns="20923" bIns="20923" rtlCol="0" anchor="ctr"/>
              <a:lstStyle/>
              <a:p>
                <a:pPr algn="ctr">
                  <a:lnSpc>
                    <a:spcPts val="1867"/>
                  </a:lnSpc>
                </a:pPr>
                <a:endParaRPr sz="1333"/>
              </a:p>
            </p:txBody>
          </p:sp>
        </p:grpSp>
        <p:sp>
          <p:nvSpPr>
            <p:cNvPr id="24" name="Freeform 24"/>
            <p:cNvSpPr/>
            <p:nvPr/>
          </p:nvSpPr>
          <p:spPr>
            <a:xfrm rot="-805132">
              <a:off x="560698" y="244295"/>
              <a:ext cx="195868" cy="828672"/>
            </a:xfrm>
            <a:custGeom>
              <a:avLst/>
              <a:gdLst/>
              <a:ahLst/>
              <a:cxnLst/>
              <a:rect l="l" t="t" r="r" b="b"/>
              <a:pathLst>
                <a:path w="195868" h="828672">
                  <a:moveTo>
                    <a:pt x="0" y="0"/>
                  </a:moveTo>
                  <a:lnTo>
                    <a:pt x="195867" y="0"/>
                  </a:lnTo>
                  <a:lnTo>
                    <a:pt x="195867" y="828673"/>
                  </a:lnTo>
                  <a:lnTo>
                    <a:pt x="0" y="8286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a:p>
          </p:txBody>
        </p:sp>
      </p:grpSp>
      <p:grpSp>
        <p:nvGrpSpPr>
          <p:cNvPr id="25" name="Group 25"/>
          <p:cNvGrpSpPr/>
          <p:nvPr/>
        </p:nvGrpSpPr>
        <p:grpSpPr>
          <a:xfrm>
            <a:off x="8667335" y="5213838"/>
            <a:ext cx="669766" cy="669766"/>
            <a:chOff x="0" y="0"/>
            <a:chExt cx="1339532" cy="1339532"/>
          </a:xfrm>
        </p:grpSpPr>
        <p:grpSp>
          <p:nvGrpSpPr>
            <p:cNvPr id="26" name="Group 26"/>
            <p:cNvGrpSpPr/>
            <p:nvPr/>
          </p:nvGrpSpPr>
          <p:grpSpPr>
            <a:xfrm>
              <a:off x="0" y="0"/>
              <a:ext cx="1339532" cy="1339532"/>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CC0DF">
                      <a:alpha val="100000"/>
                    </a:srgbClr>
                  </a:gs>
                  <a:gs pos="100000">
                    <a:srgbClr val="9ACF2A">
                      <a:alpha val="100000"/>
                    </a:srgbClr>
                  </a:gs>
                </a:gsLst>
                <a:lin ang="2700000"/>
              </a:gradFill>
              <a:ln w="38100" cap="sq">
                <a:solidFill>
                  <a:srgbClr val="FFFFFF"/>
                </a:solidFill>
                <a:prstDash val="solid"/>
                <a:miter/>
              </a:ln>
            </p:spPr>
            <p:txBody>
              <a:bodyPr/>
              <a:lstStyle/>
              <a:p>
                <a:endParaRPr lang="fr-FR"/>
              </a:p>
            </p:txBody>
          </p:sp>
          <p:sp>
            <p:nvSpPr>
              <p:cNvPr id="28" name="TextBox 28"/>
              <p:cNvSpPr txBox="1"/>
              <p:nvPr/>
            </p:nvSpPr>
            <p:spPr>
              <a:xfrm>
                <a:off x="76200" y="28575"/>
                <a:ext cx="660400" cy="708025"/>
              </a:xfrm>
              <a:prstGeom prst="rect">
                <a:avLst/>
              </a:prstGeom>
            </p:spPr>
            <p:txBody>
              <a:bodyPr lIns="21276" tIns="21276" rIns="21276" bIns="21276" rtlCol="0" anchor="ctr"/>
              <a:lstStyle/>
              <a:p>
                <a:pPr algn="ctr">
                  <a:lnSpc>
                    <a:spcPts val="1867"/>
                  </a:lnSpc>
                </a:pPr>
                <a:endParaRPr sz="1333"/>
              </a:p>
            </p:txBody>
          </p:sp>
        </p:grpSp>
        <p:sp>
          <p:nvSpPr>
            <p:cNvPr id="29" name="Freeform 29"/>
            <p:cNvSpPr/>
            <p:nvPr/>
          </p:nvSpPr>
          <p:spPr>
            <a:xfrm>
              <a:off x="390568" y="325898"/>
              <a:ext cx="558395" cy="734730"/>
            </a:xfrm>
            <a:custGeom>
              <a:avLst/>
              <a:gdLst/>
              <a:ahLst/>
              <a:cxnLst/>
              <a:rect l="l" t="t" r="r" b="b"/>
              <a:pathLst>
                <a:path w="558395" h="734730">
                  <a:moveTo>
                    <a:pt x="0" y="0"/>
                  </a:moveTo>
                  <a:lnTo>
                    <a:pt x="558395" y="0"/>
                  </a:lnTo>
                  <a:lnTo>
                    <a:pt x="558395" y="734730"/>
                  </a:lnTo>
                  <a:lnTo>
                    <a:pt x="0" y="7347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r-FR"/>
            </a:p>
          </p:txBody>
        </p:sp>
      </p:grpSp>
      <p:grpSp>
        <p:nvGrpSpPr>
          <p:cNvPr id="30" name="Group 30"/>
          <p:cNvGrpSpPr/>
          <p:nvPr/>
        </p:nvGrpSpPr>
        <p:grpSpPr>
          <a:xfrm>
            <a:off x="186042" y="3638470"/>
            <a:ext cx="5713058" cy="3038709"/>
            <a:chOff x="0" y="0"/>
            <a:chExt cx="2257011" cy="1200478"/>
          </a:xfrm>
        </p:grpSpPr>
        <p:sp>
          <p:nvSpPr>
            <p:cNvPr id="31" name="Freeform 31"/>
            <p:cNvSpPr/>
            <p:nvPr/>
          </p:nvSpPr>
          <p:spPr>
            <a:xfrm>
              <a:off x="3564" y="0"/>
              <a:ext cx="2251818" cy="1200478"/>
            </a:xfrm>
            <a:custGeom>
              <a:avLst/>
              <a:gdLst/>
              <a:ahLst/>
              <a:cxnLst/>
              <a:rect l="l" t="t" r="r" b="b"/>
              <a:pathLst>
                <a:path w="2251818" h="1200478">
                  <a:moveTo>
                    <a:pt x="10891" y="0"/>
                  </a:moveTo>
                  <a:lnTo>
                    <a:pt x="2035792" y="0"/>
                  </a:lnTo>
                  <a:cubicBezTo>
                    <a:pt x="2044432" y="0"/>
                    <a:pt x="2052111" y="5507"/>
                    <a:pt x="2054882" y="13691"/>
                  </a:cubicBezTo>
                  <a:lnTo>
                    <a:pt x="2248812" y="586547"/>
                  </a:lnTo>
                  <a:cubicBezTo>
                    <a:pt x="2251818" y="595428"/>
                    <a:pt x="2251818" y="605050"/>
                    <a:pt x="2248812" y="613930"/>
                  </a:cubicBezTo>
                  <a:lnTo>
                    <a:pt x="2054882" y="1186786"/>
                  </a:lnTo>
                  <a:cubicBezTo>
                    <a:pt x="2052111" y="1194970"/>
                    <a:pt x="2044432" y="1200478"/>
                    <a:pt x="2035792" y="1200478"/>
                  </a:cubicBezTo>
                  <a:lnTo>
                    <a:pt x="10891" y="1200478"/>
                  </a:lnTo>
                  <a:cubicBezTo>
                    <a:pt x="7550" y="1200478"/>
                    <a:pt x="4413" y="1198868"/>
                    <a:pt x="2466" y="1196153"/>
                  </a:cubicBezTo>
                  <a:cubicBezTo>
                    <a:pt x="519" y="1193438"/>
                    <a:pt x="0" y="1189951"/>
                    <a:pt x="1071" y="1186786"/>
                  </a:cubicBezTo>
                  <a:lnTo>
                    <a:pt x="195001" y="613930"/>
                  </a:lnTo>
                  <a:cubicBezTo>
                    <a:pt x="198007" y="605050"/>
                    <a:pt x="198007" y="595428"/>
                    <a:pt x="195001" y="586547"/>
                  </a:cubicBezTo>
                  <a:lnTo>
                    <a:pt x="1071" y="13691"/>
                  </a:lnTo>
                  <a:cubicBezTo>
                    <a:pt x="0" y="10527"/>
                    <a:pt x="519" y="7040"/>
                    <a:pt x="2466" y="4325"/>
                  </a:cubicBezTo>
                  <a:cubicBezTo>
                    <a:pt x="4413" y="1610"/>
                    <a:pt x="7550" y="0"/>
                    <a:pt x="10891" y="0"/>
                  </a:cubicBezTo>
                  <a:close/>
                </a:path>
              </a:pathLst>
            </a:custGeom>
            <a:solidFill>
              <a:srgbClr val="000000">
                <a:alpha val="0"/>
              </a:srgbClr>
            </a:solidFill>
            <a:ln w="95250" cap="sq">
              <a:solidFill>
                <a:srgbClr val="0097B2"/>
              </a:solidFill>
              <a:prstDash val="solid"/>
              <a:miter/>
            </a:ln>
          </p:spPr>
          <p:txBody>
            <a:bodyPr/>
            <a:lstStyle/>
            <a:p>
              <a:endParaRPr lang="fr-FR"/>
            </a:p>
          </p:txBody>
        </p:sp>
        <p:sp>
          <p:nvSpPr>
            <p:cNvPr id="32" name="TextBox 32"/>
            <p:cNvSpPr txBox="1"/>
            <p:nvPr/>
          </p:nvSpPr>
          <p:spPr>
            <a:xfrm>
              <a:off x="177800" y="-28575"/>
              <a:ext cx="2003011" cy="1229053"/>
            </a:xfrm>
            <a:prstGeom prst="rect">
              <a:avLst/>
            </a:prstGeom>
          </p:spPr>
          <p:txBody>
            <a:bodyPr lIns="33867" tIns="33867" rIns="33867" bIns="33867" rtlCol="0" anchor="ctr"/>
            <a:lstStyle/>
            <a:p>
              <a:pPr algn="ctr">
                <a:lnSpc>
                  <a:spcPts val="1586"/>
                </a:lnSpc>
              </a:pPr>
              <a:endParaRPr sz="1333"/>
            </a:p>
          </p:txBody>
        </p:sp>
      </p:grpSp>
      <p:grpSp>
        <p:nvGrpSpPr>
          <p:cNvPr id="33" name="Group 33"/>
          <p:cNvGrpSpPr/>
          <p:nvPr/>
        </p:nvGrpSpPr>
        <p:grpSpPr>
          <a:xfrm>
            <a:off x="6786234" y="3897216"/>
            <a:ext cx="1476843" cy="1344965"/>
            <a:chOff x="0" y="0"/>
            <a:chExt cx="583444" cy="531344"/>
          </a:xfrm>
        </p:grpSpPr>
        <p:sp>
          <p:nvSpPr>
            <p:cNvPr id="34" name="Freeform 34"/>
            <p:cNvSpPr/>
            <p:nvPr/>
          </p:nvSpPr>
          <p:spPr>
            <a:xfrm>
              <a:off x="0" y="0"/>
              <a:ext cx="583444" cy="531344"/>
            </a:xfrm>
            <a:custGeom>
              <a:avLst/>
              <a:gdLst/>
              <a:ahLst/>
              <a:cxnLst/>
              <a:rect l="l" t="t" r="r" b="b"/>
              <a:pathLst>
                <a:path w="583444" h="531344">
                  <a:moveTo>
                    <a:pt x="69896" y="0"/>
                  </a:moveTo>
                  <a:lnTo>
                    <a:pt x="513548" y="0"/>
                  </a:lnTo>
                  <a:cubicBezTo>
                    <a:pt x="532086" y="0"/>
                    <a:pt x="549864" y="7364"/>
                    <a:pt x="562972" y="20472"/>
                  </a:cubicBezTo>
                  <a:cubicBezTo>
                    <a:pt x="576080" y="33580"/>
                    <a:pt x="583444" y="51359"/>
                    <a:pt x="583444" y="69896"/>
                  </a:cubicBezTo>
                  <a:lnTo>
                    <a:pt x="583444" y="461448"/>
                  </a:lnTo>
                  <a:cubicBezTo>
                    <a:pt x="583444" y="479985"/>
                    <a:pt x="576080" y="497764"/>
                    <a:pt x="562972" y="510872"/>
                  </a:cubicBezTo>
                  <a:cubicBezTo>
                    <a:pt x="549864" y="523980"/>
                    <a:pt x="532086" y="531344"/>
                    <a:pt x="513548" y="531344"/>
                  </a:cubicBezTo>
                  <a:lnTo>
                    <a:pt x="69896" y="531344"/>
                  </a:lnTo>
                  <a:cubicBezTo>
                    <a:pt x="51359" y="531344"/>
                    <a:pt x="33580" y="523980"/>
                    <a:pt x="20472" y="510872"/>
                  </a:cubicBezTo>
                  <a:cubicBezTo>
                    <a:pt x="7364" y="497764"/>
                    <a:pt x="0" y="479985"/>
                    <a:pt x="0" y="461448"/>
                  </a:cubicBezTo>
                  <a:lnTo>
                    <a:pt x="0" y="69896"/>
                  </a:lnTo>
                  <a:cubicBezTo>
                    <a:pt x="0" y="51359"/>
                    <a:pt x="7364" y="33580"/>
                    <a:pt x="20472" y="20472"/>
                  </a:cubicBezTo>
                  <a:cubicBezTo>
                    <a:pt x="33580" y="7364"/>
                    <a:pt x="51359" y="0"/>
                    <a:pt x="69896" y="0"/>
                  </a:cubicBezTo>
                  <a:close/>
                </a:path>
              </a:pathLst>
            </a:custGeom>
            <a:solidFill>
              <a:srgbClr val="0097B2">
                <a:alpha val="80000"/>
              </a:srgbClr>
            </a:solidFill>
          </p:spPr>
          <p:txBody>
            <a:bodyPr/>
            <a:lstStyle/>
            <a:p>
              <a:endParaRPr lang="fr-FR"/>
            </a:p>
          </p:txBody>
        </p:sp>
        <p:sp>
          <p:nvSpPr>
            <p:cNvPr id="35" name="TextBox 35"/>
            <p:cNvSpPr txBox="1"/>
            <p:nvPr/>
          </p:nvSpPr>
          <p:spPr>
            <a:xfrm>
              <a:off x="0" y="-28575"/>
              <a:ext cx="583444" cy="559919"/>
            </a:xfrm>
            <a:prstGeom prst="rect">
              <a:avLst/>
            </a:prstGeom>
          </p:spPr>
          <p:txBody>
            <a:bodyPr lIns="33867" tIns="33867" rIns="33867" bIns="33867" rtlCol="0" anchor="ctr"/>
            <a:lstStyle/>
            <a:p>
              <a:pPr algn="ctr">
                <a:lnSpc>
                  <a:spcPts val="1679"/>
                </a:lnSpc>
              </a:pPr>
              <a:r>
                <a:rPr lang="en-US" sz="1200" b="1" dirty="0">
                  <a:solidFill>
                    <a:schemeClr val="bg1"/>
                  </a:solidFill>
                  <a:ea typeface="Open Sans 1 Bold"/>
                  <a:cs typeface="Open Sans 1 Bold"/>
                  <a:sym typeface="Open Sans 1 Bold"/>
                  <a:hlinkClick r:id="rId9" action="ppaction://hlinksldjump">
                    <a:extLst>
                      <a:ext uri="{A12FA001-AC4F-418D-AE19-62706E023703}">
                        <ahyp:hlinkClr xmlns:ahyp="http://schemas.microsoft.com/office/drawing/2018/hyperlinkcolor" val="tx"/>
                      </a:ext>
                    </a:extLst>
                  </a:hlinkClick>
                </a:rPr>
                <a:t>Fin de la phase </a:t>
              </a:r>
              <a:r>
                <a:rPr lang="en-US" sz="1200" b="1" dirty="0" err="1">
                  <a:solidFill>
                    <a:schemeClr val="bg1"/>
                  </a:solidFill>
                  <a:ea typeface="Open Sans 1 Bold"/>
                  <a:cs typeface="Open Sans 1 Bold"/>
                  <a:sym typeface="Open Sans 1 Bold"/>
                  <a:hlinkClick r:id="rId9" action="ppaction://hlinksldjump">
                    <a:extLst>
                      <a:ext uri="{A12FA001-AC4F-418D-AE19-62706E023703}">
                        <ahyp:hlinkClr xmlns:ahyp="http://schemas.microsoft.com/office/drawing/2018/hyperlinkcolor" val="tx"/>
                      </a:ext>
                    </a:extLst>
                  </a:hlinkClick>
                </a:rPr>
                <a:t>d’examen</a:t>
              </a:r>
              <a:r>
                <a:rPr lang="en-US" sz="1200" b="1" dirty="0">
                  <a:solidFill>
                    <a:schemeClr val="bg1"/>
                  </a:solidFill>
                  <a:ea typeface="Open Sans 1 Bold"/>
                  <a:cs typeface="Open Sans 1 Bold"/>
                  <a:sym typeface="Open Sans 1 Bold"/>
                  <a:hlinkClick r:id="" action="ppaction://noaction">
                    <a:extLst>
                      <a:ext uri="{A12FA001-AC4F-418D-AE19-62706E023703}">
                        <ahyp:hlinkClr xmlns:ahyp="http://schemas.microsoft.com/office/drawing/2018/hyperlinkcolor" val="tx"/>
                      </a:ext>
                    </a:extLst>
                  </a:hlinkClick>
                </a:rPr>
                <a:t> et de consultation</a:t>
              </a:r>
            </a:p>
            <a:p>
              <a:pPr algn="ctr">
                <a:lnSpc>
                  <a:spcPts val="1679"/>
                </a:lnSpc>
              </a:pPr>
              <a:endParaRPr lang="en-US" sz="1200" b="1" dirty="0">
                <a:solidFill>
                  <a:schemeClr val="bg1"/>
                </a:solidFill>
                <a:ea typeface="Open Sans 1 Bold"/>
                <a:cs typeface="Open Sans 1 Bold"/>
                <a:sym typeface="Open Sans 1 Bold"/>
                <a:hlinkClick r:id="" action="ppaction://noaction">
                  <a:extLst>
                    <a:ext uri="{A12FA001-AC4F-418D-AE19-62706E023703}">
                      <ahyp:hlinkClr xmlns:ahyp="http://schemas.microsoft.com/office/drawing/2018/hyperlinkcolor" val="tx"/>
                    </a:ext>
                  </a:extLst>
                </a:hlinkClick>
              </a:endParaRPr>
            </a:p>
            <a:p>
              <a:pPr algn="ctr">
                <a:lnSpc>
                  <a:spcPts val="1679"/>
                </a:lnSpc>
              </a:pPr>
              <a:r>
                <a:rPr lang="en-US" sz="1200" b="1" dirty="0" err="1">
                  <a:solidFill>
                    <a:schemeClr val="bg1"/>
                  </a:solidFill>
                  <a:ea typeface="Open Sans 1 Bold"/>
                  <a:cs typeface="Open Sans 1 Bold"/>
                  <a:sym typeface="Open Sans 1 Bold"/>
                  <a:hlinkClick r:id="rId9" action="ppaction://hlinksldjump">
                    <a:extLst>
                      <a:ext uri="{A12FA001-AC4F-418D-AE19-62706E023703}">
                        <ahyp:hlinkClr xmlns:ahyp="http://schemas.microsoft.com/office/drawing/2018/hyperlinkcolor" val="tx"/>
                      </a:ext>
                    </a:extLst>
                  </a:hlinkClick>
                </a:rPr>
                <a:t>Poursuite</a:t>
              </a:r>
              <a:r>
                <a:rPr lang="en-US" sz="1200" b="1" dirty="0">
                  <a:solidFill>
                    <a:schemeClr val="bg1"/>
                  </a:solidFill>
                  <a:ea typeface="Open Sans 1 Bold"/>
                  <a:cs typeface="Open Sans 1 Bold"/>
                  <a:sym typeface="Open Sans 1 Bold"/>
                  <a:hlinkClick r:id="rId9" action="ppaction://hlinksldjump">
                    <a:extLst>
                      <a:ext uri="{A12FA001-AC4F-418D-AE19-62706E023703}">
                        <ahyp:hlinkClr xmlns:ahyp="http://schemas.microsoft.com/office/drawing/2018/hyperlinkcolor" val="tx"/>
                      </a:ext>
                    </a:extLst>
                  </a:hlinkClick>
                </a:rPr>
                <a:t> de la </a:t>
              </a:r>
              <a:r>
                <a:rPr lang="en-US" sz="1200" b="1" dirty="0" err="1">
                  <a:solidFill>
                    <a:schemeClr val="bg1"/>
                  </a:solidFill>
                  <a:ea typeface="Open Sans 1 Bold"/>
                  <a:cs typeface="Open Sans 1 Bold"/>
                  <a:sym typeface="Open Sans 1 Bold"/>
                  <a:hlinkClick r:id="rId9" action="ppaction://hlinksldjump">
                    <a:extLst>
                      <a:ext uri="{A12FA001-AC4F-418D-AE19-62706E023703}">
                        <ahyp:hlinkClr xmlns:ahyp="http://schemas.microsoft.com/office/drawing/2018/hyperlinkcolor" val="tx"/>
                      </a:ext>
                    </a:extLst>
                  </a:hlinkClick>
                </a:rPr>
                <a:t>procédure</a:t>
              </a:r>
              <a:endParaRPr lang="en-US" sz="1200" b="1" dirty="0">
                <a:solidFill>
                  <a:schemeClr val="bg1"/>
                </a:solidFill>
                <a:ea typeface="Open Sans 1 Bold"/>
                <a:cs typeface="Open Sans 1 Bold"/>
                <a:sym typeface="Open Sans 1 Bold"/>
                <a:hlinkClick r:id="rId9" action="ppaction://hlinksldjump">
                  <a:extLst>
                    <a:ext uri="{A12FA001-AC4F-418D-AE19-62706E023703}">
                      <ahyp:hlinkClr xmlns:ahyp="http://schemas.microsoft.com/office/drawing/2018/hyperlinkcolor" val="tx"/>
                    </a:ext>
                  </a:extLst>
                </a:hlinkClick>
              </a:endParaRPr>
            </a:p>
          </p:txBody>
        </p:sp>
      </p:grpSp>
      <p:grpSp>
        <p:nvGrpSpPr>
          <p:cNvPr id="36" name="Group 36"/>
          <p:cNvGrpSpPr/>
          <p:nvPr/>
        </p:nvGrpSpPr>
        <p:grpSpPr>
          <a:xfrm>
            <a:off x="6786233" y="5715913"/>
            <a:ext cx="1468335" cy="609244"/>
            <a:chOff x="0" y="0"/>
            <a:chExt cx="580083" cy="240689"/>
          </a:xfrm>
        </p:grpSpPr>
        <p:sp>
          <p:nvSpPr>
            <p:cNvPr id="37" name="Freeform 37"/>
            <p:cNvSpPr/>
            <p:nvPr/>
          </p:nvSpPr>
          <p:spPr>
            <a:xfrm>
              <a:off x="0" y="0"/>
              <a:ext cx="580083" cy="240689"/>
            </a:xfrm>
            <a:custGeom>
              <a:avLst/>
              <a:gdLst/>
              <a:ahLst/>
              <a:cxnLst/>
              <a:rect l="l" t="t" r="r" b="b"/>
              <a:pathLst>
                <a:path w="580083" h="240689">
                  <a:moveTo>
                    <a:pt x="70301" y="0"/>
                  </a:moveTo>
                  <a:lnTo>
                    <a:pt x="509782" y="0"/>
                  </a:lnTo>
                  <a:cubicBezTo>
                    <a:pt x="528427" y="0"/>
                    <a:pt x="546308" y="7407"/>
                    <a:pt x="559492" y="20591"/>
                  </a:cubicBezTo>
                  <a:cubicBezTo>
                    <a:pt x="572676" y="33775"/>
                    <a:pt x="580083" y="51656"/>
                    <a:pt x="580083" y="70301"/>
                  </a:cubicBezTo>
                  <a:lnTo>
                    <a:pt x="580083" y="170388"/>
                  </a:lnTo>
                  <a:cubicBezTo>
                    <a:pt x="580083" y="189033"/>
                    <a:pt x="572676" y="206914"/>
                    <a:pt x="559492" y="220098"/>
                  </a:cubicBezTo>
                  <a:cubicBezTo>
                    <a:pt x="546308" y="233282"/>
                    <a:pt x="528427" y="240689"/>
                    <a:pt x="509782" y="240689"/>
                  </a:cubicBezTo>
                  <a:lnTo>
                    <a:pt x="70301" y="240689"/>
                  </a:lnTo>
                  <a:cubicBezTo>
                    <a:pt x="31475" y="240689"/>
                    <a:pt x="0" y="209214"/>
                    <a:pt x="0" y="170388"/>
                  </a:cubicBezTo>
                  <a:lnTo>
                    <a:pt x="0" y="70301"/>
                  </a:lnTo>
                  <a:cubicBezTo>
                    <a:pt x="0" y="51656"/>
                    <a:pt x="7407" y="33775"/>
                    <a:pt x="20591" y="20591"/>
                  </a:cubicBezTo>
                  <a:cubicBezTo>
                    <a:pt x="33775" y="7407"/>
                    <a:pt x="51656" y="0"/>
                    <a:pt x="70301" y="0"/>
                  </a:cubicBezTo>
                  <a:close/>
                </a:path>
              </a:pathLst>
            </a:custGeom>
            <a:solidFill>
              <a:srgbClr val="0097B2">
                <a:alpha val="80000"/>
              </a:srgbClr>
            </a:solidFill>
          </p:spPr>
          <p:txBody>
            <a:bodyPr/>
            <a:lstStyle/>
            <a:p>
              <a:endParaRPr lang="fr-FR"/>
            </a:p>
          </p:txBody>
        </p:sp>
        <p:sp>
          <p:nvSpPr>
            <p:cNvPr id="38" name="TextBox 38"/>
            <p:cNvSpPr txBox="1"/>
            <p:nvPr/>
          </p:nvSpPr>
          <p:spPr>
            <a:xfrm>
              <a:off x="0" y="-28575"/>
              <a:ext cx="580083" cy="269264"/>
            </a:xfrm>
            <a:prstGeom prst="rect">
              <a:avLst/>
            </a:prstGeom>
          </p:spPr>
          <p:txBody>
            <a:bodyPr lIns="33867" tIns="33867" rIns="33867" bIns="33867" rtlCol="0" anchor="ctr"/>
            <a:lstStyle/>
            <a:p>
              <a:pPr algn="ctr">
                <a:lnSpc>
                  <a:spcPts val="1679"/>
                </a:lnSpc>
              </a:pPr>
              <a:r>
                <a:rPr lang="en-US" sz="1200" b="1" dirty="0" err="1">
                  <a:solidFill>
                    <a:schemeClr val="bg1"/>
                  </a:solidFill>
                  <a:ea typeface="Open Sans 1 Bold"/>
                  <a:cs typeface="Open Sans 1 Bold"/>
                  <a:sym typeface="Open Sans 1 Bold"/>
                  <a:hlinkClick r:id="rId4" action="ppaction://hlinksldjump">
                    <a:extLst>
                      <a:ext uri="{A12FA001-AC4F-418D-AE19-62706E023703}">
                        <ahyp:hlinkClr xmlns:ahyp="http://schemas.microsoft.com/office/drawing/2018/hyperlinkcolor" val="tx"/>
                      </a:ext>
                    </a:extLst>
                  </a:hlinkClick>
                </a:rPr>
                <a:t>Rejet</a:t>
              </a:r>
              <a:r>
                <a:rPr lang="en-US" sz="1200" b="1" dirty="0">
                  <a:solidFill>
                    <a:schemeClr val="bg1"/>
                  </a:solidFill>
                  <a:ea typeface="Open Sans 1 Bold"/>
                  <a:cs typeface="Open Sans 1 Bold"/>
                  <a:sym typeface="Open Sans 1 Bold"/>
                  <a:hlinkClick r:id="rId4" action="ppaction://hlinksldjump">
                    <a:extLst>
                      <a:ext uri="{A12FA001-AC4F-418D-AE19-62706E023703}">
                        <ahyp:hlinkClr xmlns:ahyp="http://schemas.microsoft.com/office/drawing/2018/hyperlinkcolor" val="tx"/>
                      </a:ext>
                    </a:extLst>
                  </a:hlinkClick>
                </a:rPr>
                <a:t> du dossier</a:t>
              </a:r>
            </a:p>
          </p:txBody>
        </p:sp>
      </p:grpSp>
      <p:grpSp>
        <p:nvGrpSpPr>
          <p:cNvPr id="41" name="Group 41"/>
          <p:cNvGrpSpPr/>
          <p:nvPr/>
        </p:nvGrpSpPr>
        <p:grpSpPr>
          <a:xfrm>
            <a:off x="1545969" y="-708222"/>
            <a:ext cx="2498727" cy="1317783"/>
            <a:chOff x="0" y="0"/>
            <a:chExt cx="906376" cy="478006"/>
          </a:xfrm>
        </p:grpSpPr>
        <p:sp>
          <p:nvSpPr>
            <p:cNvPr id="42" name="Freeform 42">
              <a:hlinkClick r:id="rId10" action="ppaction://hlinksldjump"/>
            </p:cNvPr>
            <p:cNvSpPr/>
            <p:nvPr/>
          </p:nvSpPr>
          <p:spPr>
            <a:xfrm>
              <a:off x="0" y="0"/>
              <a:ext cx="906376" cy="478006"/>
            </a:xfrm>
            <a:custGeom>
              <a:avLst/>
              <a:gdLst/>
              <a:ahLst/>
              <a:cxnLst/>
              <a:rect l="l" t="t" r="r" b="b"/>
              <a:pathLst>
                <a:path w="906376" h="478006">
                  <a:moveTo>
                    <a:pt x="453188" y="0"/>
                  </a:moveTo>
                  <a:cubicBezTo>
                    <a:pt x="202899" y="0"/>
                    <a:pt x="0" y="107005"/>
                    <a:pt x="0" y="239003"/>
                  </a:cubicBezTo>
                  <a:cubicBezTo>
                    <a:pt x="0" y="371001"/>
                    <a:pt x="202899" y="478006"/>
                    <a:pt x="453188" y="478006"/>
                  </a:cubicBezTo>
                  <a:cubicBezTo>
                    <a:pt x="703477" y="478006"/>
                    <a:pt x="906376" y="371001"/>
                    <a:pt x="906376" y="239003"/>
                  </a:cubicBezTo>
                  <a:cubicBezTo>
                    <a:pt x="906376" y="107005"/>
                    <a:pt x="703477" y="0"/>
                    <a:pt x="453188" y="0"/>
                  </a:cubicBezTo>
                  <a:close/>
                </a:path>
              </a:pathLst>
            </a:custGeom>
            <a:gradFill rotWithShape="1">
              <a:gsLst>
                <a:gs pos="0">
                  <a:srgbClr val="0CC0DF">
                    <a:alpha val="100000"/>
                  </a:srgbClr>
                </a:gs>
                <a:gs pos="100000">
                  <a:srgbClr val="9ACF2A">
                    <a:alpha val="100000"/>
                  </a:srgbClr>
                </a:gs>
              </a:gsLst>
              <a:lin ang="2700000"/>
            </a:gradFill>
          </p:spPr>
          <p:txBody>
            <a:bodyPr/>
            <a:lstStyle/>
            <a:p>
              <a:endParaRPr lang="fr-FR"/>
            </a:p>
          </p:txBody>
        </p:sp>
        <p:sp>
          <p:nvSpPr>
            <p:cNvPr id="43" name="TextBox 43"/>
            <p:cNvSpPr txBox="1"/>
            <p:nvPr/>
          </p:nvSpPr>
          <p:spPr>
            <a:xfrm>
              <a:off x="84973" y="16238"/>
              <a:ext cx="736431" cy="416955"/>
            </a:xfrm>
            <a:prstGeom prst="rect">
              <a:avLst/>
            </a:prstGeom>
          </p:spPr>
          <p:txBody>
            <a:bodyPr lIns="33867" tIns="33867" rIns="33867" bIns="33867" rtlCol="0" anchor="ctr"/>
            <a:lstStyle/>
            <a:p>
              <a:pPr algn="ctr">
                <a:lnSpc>
                  <a:spcPts val="1586"/>
                </a:lnSpc>
              </a:pPr>
              <a:endParaRPr sz="1333"/>
            </a:p>
          </p:txBody>
        </p:sp>
      </p:grpSp>
      <p:grpSp>
        <p:nvGrpSpPr>
          <p:cNvPr id="44" name="Group 44"/>
          <p:cNvGrpSpPr/>
          <p:nvPr/>
        </p:nvGrpSpPr>
        <p:grpSpPr>
          <a:xfrm>
            <a:off x="155312" y="409587"/>
            <a:ext cx="1306458" cy="1306458"/>
            <a:chOff x="0" y="0"/>
            <a:chExt cx="2612917" cy="2612917"/>
          </a:xfrm>
        </p:grpSpPr>
        <p:grpSp>
          <p:nvGrpSpPr>
            <p:cNvPr id="45" name="Group 45"/>
            <p:cNvGrpSpPr/>
            <p:nvPr/>
          </p:nvGrpSpPr>
          <p:grpSpPr>
            <a:xfrm>
              <a:off x="0" y="0"/>
              <a:ext cx="2612917" cy="2612917"/>
              <a:chOff x="0" y="0"/>
              <a:chExt cx="812800" cy="812800"/>
            </a:xfrm>
          </p:grpSpPr>
          <p:sp>
            <p:nvSpPr>
              <p:cNvPr id="46" name="Freeform 4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CC0DF"/>
              </a:solidFill>
              <a:ln w="38100" cap="sq">
                <a:solidFill>
                  <a:srgbClr val="FFFFFF"/>
                </a:solidFill>
                <a:prstDash val="solid"/>
                <a:miter/>
              </a:ln>
            </p:spPr>
            <p:txBody>
              <a:bodyPr/>
              <a:lstStyle/>
              <a:p>
                <a:endParaRPr lang="fr-FR"/>
              </a:p>
            </p:txBody>
          </p:sp>
          <p:sp>
            <p:nvSpPr>
              <p:cNvPr id="47" name="TextBox 47"/>
              <p:cNvSpPr txBox="1"/>
              <p:nvPr/>
            </p:nvSpPr>
            <p:spPr>
              <a:xfrm>
                <a:off x="76200" y="28575"/>
                <a:ext cx="660400" cy="708025"/>
              </a:xfrm>
              <a:prstGeom prst="rect">
                <a:avLst/>
              </a:prstGeom>
            </p:spPr>
            <p:txBody>
              <a:bodyPr lIns="10221" tIns="10221" rIns="10221" bIns="10221" rtlCol="0" anchor="ctr"/>
              <a:lstStyle/>
              <a:p>
                <a:pPr algn="ctr">
                  <a:lnSpc>
                    <a:spcPts val="1867"/>
                  </a:lnSpc>
                </a:pPr>
                <a:endParaRPr sz="1333"/>
              </a:p>
            </p:txBody>
          </p:sp>
        </p:grpSp>
        <p:sp>
          <p:nvSpPr>
            <p:cNvPr id="48" name="Freeform 48"/>
            <p:cNvSpPr/>
            <p:nvPr/>
          </p:nvSpPr>
          <p:spPr>
            <a:xfrm>
              <a:off x="411401" y="541644"/>
              <a:ext cx="1790115" cy="1470777"/>
            </a:xfrm>
            <a:custGeom>
              <a:avLst/>
              <a:gdLst/>
              <a:ahLst/>
              <a:cxnLst/>
              <a:rect l="l" t="t" r="r" b="b"/>
              <a:pathLst>
                <a:path w="1790115" h="1470777">
                  <a:moveTo>
                    <a:pt x="0" y="0"/>
                  </a:moveTo>
                  <a:lnTo>
                    <a:pt x="1790115" y="0"/>
                  </a:lnTo>
                  <a:lnTo>
                    <a:pt x="1790115" y="1470778"/>
                  </a:lnTo>
                  <a:lnTo>
                    <a:pt x="0" y="147077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FR"/>
            </a:p>
          </p:txBody>
        </p:sp>
      </p:grpSp>
      <p:sp>
        <p:nvSpPr>
          <p:cNvPr id="49" name="TextBox 49"/>
          <p:cNvSpPr txBox="1"/>
          <p:nvPr/>
        </p:nvSpPr>
        <p:spPr>
          <a:xfrm>
            <a:off x="9002218" y="429669"/>
            <a:ext cx="2793938" cy="284437"/>
          </a:xfrm>
          <a:prstGeom prst="rect">
            <a:avLst/>
          </a:prstGeom>
        </p:spPr>
        <p:txBody>
          <a:bodyPr lIns="0" tIns="0" rIns="0" bIns="0" rtlCol="0" anchor="t">
            <a:spAutoFit/>
          </a:bodyPr>
          <a:lstStyle/>
          <a:p>
            <a:pPr algn="ctr">
              <a:lnSpc>
                <a:spcPts val="2333"/>
              </a:lnSpc>
              <a:spcBef>
                <a:spcPct val="0"/>
              </a:spcBef>
            </a:pPr>
            <a:r>
              <a:rPr lang="en-US" sz="1867" b="1" spc="83">
                <a:solidFill>
                  <a:srgbClr val="FFFFFF"/>
                </a:solidFill>
                <a:ea typeface="Open Sans 1 Bold"/>
                <a:cs typeface="Open Sans 1 Bold"/>
                <a:sym typeface="Open Sans 1 Bold"/>
              </a:rPr>
              <a:t>DÉLAI</a:t>
            </a:r>
          </a:p>
        </p:txBody>
      </p:sp>
      <p:grpSp>
        <p:nvGrpSpPr>
          <p:cNvPr id="50" name="Group 50"/>
          <p:cNvGrpSpPr/>
          <p:nvPr/>
        </p:nvGrpSpPr>
        <p:grpSpPr>
          <a:xfrm>
            <a:off x="8607633" y="52530"/>
            <a:ext cx="658631" cy="658631"/>
            <a:chOff x="0" y="0"/>
            <a:chExt cx="1317263" cy="1317263"/>
          </a:xfrm>
        </p:grpSpPr>
        <p:grpSp>
          <p:nvGrpSpPr>
            <p:cNvPr id="51" name="Group 51"/>
            <p:cNvGrpSpPr/>
            <p:nvPr/>
          </p:nvGrpSpPr>
          <p:grpSpPr>
            <a:xfrm>
              <a:off x="0" y="0"/>
              <a:ext cx="1317263" cy="1317263"/>
              <a:chOff x="0" y="0"/>
              <a:chExt cx="812800" cy="812800"/>
            </a:xfrm>
          </p:grpSpPr>
          <p:sp>
            <p:nvSpPr>
              <p:cNvPr id="52" name="Freeform 5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CC0DF">
                      <a:alpha val="100000"/>
                    </a:srgbClr>
                  </a:gs>
                  <a:gs pos="100000">
                    <a:srgbClr val="9ACF2A">
                      <a:alpha val="100000"/>
                    </a:srgbClr>
                  </a:gs>
                </a:gsLst>
                <a:lin ang="2700000"/>
              </a:gradFill>
              <a:ln w="38100" cap="sq">
                <a:solidFill>
                  <a:srgbClr val="FFFFFF"/>
                </a:solidFill>
                <a:prstDash val="solid"/>
                <a:miter/>
              </a:ln>
            </p:spPr>
            <p:txBody>
              <a:bodyPr/>
              <a:lstStyle/>
              <a:p>
                <a:endParaRPr lang="fr-FR"/>
              </a:p>
            </p:txBody>
          </p:sp>
          <p:sp>
            <p:nvSpPr>
              <p:cNvPr id="53" name="TextBox 53"/>
              <p:cNvSpPr txBox="1"/>
              <p:nvPr/>
            </p:nvSpPr>
            <p:spPr>
              <a:xfrm>
                <a:off x="76200" y="28575"/>
                <a:ext cx="660400" cy="708025"/>
              </a:xfrm>
              <a:prstGeom prst="rect">
                <a:avLst/>
              </a:prstGeom>
            </p:spPr>
            <p:txBody>
              <a:bodyPr lIns="14969" tIns="14969" rIns="14969" bIns="14969" rtlCol="0" anchor="ctr"/>
              <a:lstStyle/>
              <a:p>
                <a:pPr algn="ctr">
                  <a:lnSpc>
                    <a:spcPts val="1867"/>
                  </a:lnSpc>
                </a:pPr>
                <a:endParaRPr sz="1333"/>
              </a:p>
            </p:txBody>
          </p:sp>
        </p:grpSp>
        <p:sp>
          <p:nvSpPr>
            <p:cNvPr id="54" name="Freeform 54"/>
            <p:cNvSpPr/>
            <p:nvPr/>
          </p:nvSpPr>
          <p:spPr>
            <a:xfrm>
              <a:off x="264748" y="264748"/>
              <a:ext cx="787767" cy="787767"/>
            </a:xfrm>
            <a:custGeom>
              <a:avLst/>
              <a:gdLst/>
              <a:ahLst/>
              <a:cxnLst/>
              <a:rect l="l" t="t" r="r" b="b"/>
              <a:pathLst>
                <a:path w="787767" h="787767">
                  <a:moveTo>
                    <a:pt x="0" y="0"/>
                  </a:moveTo>
                  <a:lnTo>
                    <a:pt x="787767" y="0"/>
                  </a:lnTo>
                  <a:lnTo>
                    <a:pt x="787767" y="787767"/>
                  </a:lnTo>
                  <a:lnTo>
                    <a:pt x="0" y="78776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fr-FR"/>
            </a:p>
          </p:txBody>
        </p:sp>
      </p:grpSp>
      <p:grpSp>
        <p:nvGrpSpPr>
          <p:cNvPr id="55" name="Group 55"/>
          <p:cNvGrpSpPr/>
          <p:nvPr/>
        </p:nvGrpSpPr>
        <p:grpSpPr>
          <a:xfrm>
            <a:off x="1561761" y="1081476"/>
            <a:ext cx="6469359" cy="514626"/>
            <a:chOff x="0" y="-47625"/>
            <a:chExt cx="2555796" cy="203309"/>
          </a:xfrm>
        </p:grpSpPr>
        <p:sp>
          <p:nvSpPr>
            <p:cNvPr id="56" name="Freeform 56"/>
            <p:cNvSpPr/>
            <p:nvPr/>
          </p:nvSpPr>
          <p:spPr>
            <a:xfrm>
              <a:off x="0" y="0"/>
              <a:ext cx="2555796" cy="114745"/>
            </a:xfrm>
            <a:custGeom>
              <a:avLst/>
              <a:gdLst/>
              <a:ahLst/>
              <a:cxnLst/>
              <a:rect l="l" t="t" r="r" b="b"/>
              <a:pathLst>
                <a:path w="2555796" h="155684">
                  <a:moveTo>
                    <a:pt x="22339" y="0"/>
                  </a:moveTo>
                  <a:lnTo>
                    <a:pt x="2533457" y="0"/>
                  </a:lnTo>
                  <a:cubicBezTo>
                    <a:pt x="2545795" y="0"/>
                    <a:pt x="2555796" y="10001"/>
                    <a:pt x="2555796" y="22339"/>
                  </a:cubicBezTo>
                  <a:lnTo>
                    <a:pt x="2555796" y="133346"/>
                  </a:lnTo>
                  <a:cubicBezTo>
                    <a:pt x="2555796" y="139270"/>
                    <a:pt x="2553442" y="144952"/>
                    <a:pt x="2549253" y="149141"/>
                  </a:cubicBezTo>
                  <a:cubicBezTo>
                    <a:pt x="2545064" y="153331"/>
                    <a:pt x="2539382" y="155684"/>
                    <a:pt x="2533457" y="155684"/>
                  </a:cubicBezTo>
                  <a:lnTo>
                    <a:pt x="22339" y="155684"/>
                  </a:lnTo>
                  <a:cubicBezTo>
                    <a:pt x="10001" y="155684"/>
                    <a:pt x="0" y="145683"/>
                    <a:pt x="0" y="133346"/>
                  </a:cubicBezTo>
                  <a:lnTo>
                    <a:pt x="0" y="22339"/>
                  </a:lnTo>
                  <a:cubicBezTo>
                    <a:pt x="0" y="10001"/>
                    <a:pt x="10001" y="0"/>
                    <a:pt x="22339" y="0"/>
                  </a:cubicBezTo>
                  <a:close/>
                </a:path>
              </a:pathLst>
            </a:custGeom>
            <a:solidFill>
              <a:srgbClr val="0CC0DF"/>
            </a:solidFill>
          </p:spPr>
          <p:txBody>
            <a:bodyPr/>
            <a:lstStyle/>
            <a:p>
              <a:endParaRPr lang="fr-FR"/>
            </a:p>
          </p:txBody>
        </p:sp>
        <p:sp>
          <p:nvSpPr>
            <p:cNvPr id="57" name="TextBox 57"/>
            <p:cNvSpPr txBox="1"/>
            <p:nvPr/>
          </p:nvSpPr>
          <p:spPr>
            <a:xfrm>
              <a:off x="0" y="-47625"/>
              <a:ext cx="2555796" cy="203309"/>
            </a:xfrm>
            <a:prstGeom prst="rect">
              <a:avLst/>
            </a:prstGeom>
          </p:spPr>
          <p:txBody>
            <a:bodyPr lIns="33867" tIns="33867" rIns="33867" bIns="33867" rtlCol="0" anchor="ctr"/>
            <a:lstStyle/>
            <a:p>
              <a:pPr algn="ctr">
                <a:lnSpc>
                  <a:spcPts val="2333"/>
                </a:lnSpc>
              </a:pPr>
              <a:r>
                <a:rPr lang="en-US" sz="1867" b="1" dirty="0">
                  <a:solidFill>
                    <a:srgbClr val="FFFFFF"/>
                  </a:solidFill>
                  <a:ea typeface="Open Sans 1 Bold"/>
                  <a:cs typeface="Open Sans 1 Bold"/>
                  <a:sym typeface="Open Sans 1 Bold"/>
                </a:rPr>
                <a:t>CONSULTATIONS PARALLÉLISÉES</a:t>
              </a:r>
            </a:p>
          </p:txBody>
        </p:sp>
      </p:grpSp>
      <p:sp>
        <p:nvSpPr>
          <p:cNvPr id="58" name="AutoShape 58"/>
          <p:cNvSpPr/>
          <p:nvPr/>
        </p:nvSpPr>
        <p:spPr>
          <a:xfrm>
            <a:off x="247703" y="3471973"/>
            <a:ext cx="5118500" cy="0"/>
          </a:xfrm>
          <a:prstGeom prst="line">
            <a:avLst/>
          </a:prstGeom>
          <a:ln w="38100" cap="flat">
            <a:solidFill>
              <a:srgbClr val="0097B2"/>
            </a:solidFill>
            <a:prstDash val="sysDash"/>
            <a:headEnd type="none" w="sm" len="sm"/>
            <a:tailEnd type="none" w="sm" len="sm"/>
          </a:ln>
        </p:spPr>
        <p:txBody>
          <a:bodyPr/>
          <a:lstStyle/>
          <a:p>
            <a:endParaRPr lang="fr-FR"/>
          </a:p>
        </p:txBody>
      </p:sp>
      <p:grpSp>
        <p:nvGrpSpPr>
          <p:cNvPr id="59" name="Group 59"/>
          <p:cNvGrpSpPr/>
          <p:nvPr/>
        </p:nvGrpSpPr>
        <p:grpSpPr>
          <a:xfrm>
            <a:off x="2454318" y="3151147"/>
            <a:ext cx="703414" cy="333527"/>
            <a:chOff x="0" y="0"/>
            <a:chExt cx="277892" cy="131764"/>
          </a:xfrm>
        </p:grpSpPr>
        <p:sp>
          <p:nvSpPr>
            <p:cNvPr id="60" name="Freeform 60"/>
            <p:cNvSpPr/>
            <p:nvPr/>
          </p:nvSpPr>
          <p:spPr>
            <a:xfrm>
              <a:off x="0" y="0"/>
              <a:ext cx="277892" cy="131764"/>
            </a:xfrm>
            <a:custGeom>
              <a:avLst/>
              <a:gdLst/>
              <a:ahLst/>
              <a:cxnLst/>
              <a:rect l="l" t="t" r="r" b="b"/>
              <a:pathLst>
                <a:path w="277892" h="131764">
                  <a:moveTo>
                    <a:pt x="65882" y="0"/>
                  </a:moveTo>
                  <a:lnTo>
                    <a:pt x="212010" y="0"/>
                  </a:lnTo>
                  <a:cubicBezTo>
                    <a:pt x="229483" y="0"/>
                    <a:pt x="246240" y="6941"/>
                    <a:pt x="258596" y="19296"/>
                  </a:cubicBezTo>
                  <a:cubicBezTo>
                    <a:pt x="270951" y="31652"/>
                    <a:pt x="277892" y="48409"/>
                    <a:pt x="277892" y="65882"/>
                  </a:cubicBezTo>
                  <a:lnTo>
                    <a:pt x="277892" y="65882"/>
                  </a:lnTo>
                  <a:cubicBezTo>
                    <a:pt x="277892" y="83355"/>
                    <a:pt x="270951" y="100112"/>
                    <a:pt x="258596" y="112468"/>
                  </a:cubicBezTo>
                  <a:cubicBezTo>
                    <a:pt x="246240" y="124823"/>
                    <a:pt x="229483" y="131764"/>
                    <a:pt x="212010" y="131764"/>
                  </a:cubicBezTo>
                  <a:lnTo>
                    <a:pt x="65882" y="131764"/>
                  </a:lnTo>
                  <a:cubicBezTo>
                    <a:pt x="48409" y="131764"/>
                    <a:pt x="31652" y="124823"/>
                    <a:pt x="19296" y="112468"/>
                  </a:cubicBezTo>
                  <a:cubicBezTo>
                    <a:pt x="6941" y="100112"/>
                    <a:pt x="0" y="83355"/>
                    <a:pt x="0" y="65882"/>
                  </a:cubicBezTo>
                  <a:lnTo>
                    <a:pt x="0" y="65882"/>
                  </a:lnTo>
                  <a:cubicBezTo>
                    <a:pt x="0" y="48409"/>
                    <a:pt x="6941" y="31652"/>
                    <a:pt x="19296" y="19296"/>
                  </a:cubicBezTo>
                  <a:cubicBezTo>
                    <a:pt x="31652" y="6941"/>
                    <a:pt x="48409" y="0"/>
                    <a:pt x="65882" y="0"/>
                  </a:cubicBezTo>
                  <a:close/>
                </a:path>
              </a:pathLst>
            </a:custGeom>
            <a:solidFill>
              <a:srgbClr val="0097B2">
                <a:alpha val="80000"/>
              </a:srgbClr>
            </a:solidFill>
          </p:spPr>
          <p:txBody>
            <a:bodyPr/>
            <a:lstStyle/>
            <a:p>
              <a:endParaRPr lang="fr-FR"/>
            </a:p>
          </p:txBody>
        </p:sp>
        <p:sp>
          <p:nvSpPr>
            <p:cNvPr id="61" name="TextBox 61"/>
            <p:cNvSpPr txBox="1"/>
            <p:nvPr/>
          </p:nvSpPr>
          <p:spPr>
            <a:xfrm>
              <a:off x="0" y="-28575"/>
              <a:ext cx="277892" cy="160339"/>
            </a:xfrm>
            <a:prstGeom prst="rect">
              <a:avLst/>
            </a:prstGeom>
          </p:spPr>
          <p:txBody>
            <a:bodyPr lIns="33867" tIns="33867" rIns="33867" bIns="33867" rtlCol="0" anchor="ctr"/>
            <a:lstStyle/>
            <a:p>
              <a:pPr algn="ctr">
                <a:lnSpc>
                  <a:spcPts val="1679"/>
                </a:lnSpc>
              </a:pPr>
              <a:r>
                <a:rPr lang="en-US" sz="1200" i="1">
                  <a:solidFill>
                    <a:srgbClr val="FFFFFF">
                      <a:alpha val="80000"/>
                    </a:srgbClr>
                  </a:solidFill>
                  <a:ea typeface="Open Sans 1 Italics"/>
                  <a:cs typeface="Open Sans 1 Italics"/>
                  <a:sym typeface="Open Sans 1 Italics"/>
                </a:rPr>
                <a:t>3 mois</a:t>
              </a:r>
            </a:p>
          </p:txBody>
        </p:sp>
      </p:grpSp>
      <p:grpSp>
        <p:nvGrpSpPr>
          <p:cNvPr id="62" name="Group 62"/>
          <p:cNvGrpSpPr/>
          <p:nvPr/>
        </p:nvGrpSpPr>
        <p:grpSpPr>
          <a:xfrm>
            <a:off x="398666" y="6282501"/>
            <a:ext cx="263223" cy="263223"/>
            <a:chOff x="0" y="0"/>
            <a:chExt cx="526447" cy="526447"/>
          </a:xfrm>
        </p:grpSpPr>
        <p:grpSp>
          <p:nvGrpSpPr>
            <p:cNvPr id="63" name="Group 63"/>
            <p:cNvGrpSpPr/>
            <p:nvPr/>
          </p:nvGrpSpPr>
          <p:grpSpPr>
            <a:xfrm>
              <a:off x="0" y="0"/>
              <a:ext cx="526447" cy="526447"/>
              <a:chOff x="0" y="0"/>
              <a:chExt cx="812800" cy="812800"/>
            </a:xfrm>
          </p:grpSpPr>
          <p:sp>
            <p:nvSpPr>
              <p:cNvPr id="64" name="Freeform 6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CC0DF">
                      <a:alpha val="100000"/>
                    </a:srgbClr>
                  </a:gs>
                  <a:gs pos="100000">
                    <a:srgbClr val="9ACF2A">
                      <a:alpha val="100000"/>
                    </a:srgbClr>
                  </a:gs>
                </a:gsLst>
                <a:lin ang="2700000"/>
              </a:gradFill>
              <a:ln w="38100" cap="sq">
                <a:solidFill>
                  <a:srgbClr val="FFFFFF"/>
                </a:solidFill>
                <a:prstDash val="solid"/>
                <a:miter/>
              </a:ln>
            </p:spPr>
            <p:txBody>
              <a:bodyPr/>
              <a:lstStyle/>
              <a:p>
                <a:endParaRPr lang="fr-FR"/>
              </a:p>
            </p:txBody>
          </p:sp>
          <p:sp>
            <p:nvSpPr>
              <p:cNvPr id="65" name="TextBox 65"/>
              <p:cNvSpPr txBox="1"/>
              <p:nvPr/>
            </p:nvSpPr>
            <p:spPr>
              <a:xfrm>
                <a:off x="76200" y="28575"/>
                <a:ext cx="660400" cy="708025"/>
              </a:xfrm>
              <a:prstGeom prst="rect">
                <a:avLst/>
              </a:prstGeom>
            </p:spPr>
            <p:txBody>
              <a:bodyPr lIns="14969" tIns="14969" rIns="14969" bIns="14969" rtlCol="0" anchor="ctr"/>
              <a:lstStyle/>
              <a:p>
                <a:pPr algn="ctr">
                  <a:lnSpc>
                    <a:spcPts val="1867"/>
                  </a:lnSpc>
                </a:pPr>
                <a:endParaRPr sz="1333"/>
              </a:p>
            </p:txBody>
          </p:sp>
        </p:grpSp>
        <p:sp>
          <p:nvSpPr>
            <p:cNvPr id="66" name="Freeform 66"/>
            <p:cNvSpPr/>
            <p:nvPr/>
          </p:nvSpPr>
          <p:spPr>
            <a:xfrm>
              <a:off x="105807" y="105807"/>
              <a:ext cx="314833" cy="314833"/>
            </a:xfrm>
            <a:custGeom>
              <a:avLst/>
              <a:gdLst/>
              <a:ahLst/>
              <a:cxnLst/>
              <a:rect l="l" t="t" r="r" b="b"/>
              <a:pathLst>
                <a:path w="314833" h="314833">
                  <a:moveTo>
                    <a:pt x="0" y="0"/>
                  </a:moveTo>
                  <a:lnTo>
                    <a:pt x="314833" y="0"/>
                  </a:lnTo>
                  <a:lnTo>
                    <a:pt x="314833" y="314833"/>
                  </a:lnTo>
                  <a:lnTo>
                    <a:pt x="0" y="31483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fr-FR"/>
            </a:p>
          </p:txBody>
        </p:sp>
      </p:grpSp>
      <p:grpSp>
        <p:nvGrpSpPr>
          <p:cNvPr id="67" name="Group 67"/>
          <p:cNvGrpSpPr/>
          <p:nvPr/>
        </p:nvGrpSpPr>
        <p:grpSpPr>
          <a:xfrm>
            <a:off x="229212" y="2064823"/>
            <a:ext cx="2385343" cy="984912"/>
            <a:chOff x="0" y="0"/>
            <a:chExt cx="942357" cy="389101"/>
          </a:xfrm>
        </p:grpSpPr>
        <p:sp>
          <p:nvSpPr>
            <p:cNvPr id="68" name="Freeform 68"/>
            <p:cNvSpPr/>
            <p:nvPr/>
          </p:nvSpPr>
          <p:spPr>
            <a:xfrm>
              <a:off x="0" y="0"/>
              <a:ext cx="942357" cy="389101"/>
            </a:xfrm>
            <a:custGeom>
              <a:avLst/>
              <a:gdLst/>
              <a:ahLst/>
              <a:cxnLst/>
              <a:rect l="l" t="t" r="r" b="b"/>
              <a:pathLst>
                <a:path w="942357" h="389101">
                  <a:moveTo>
                    <a:pt x="23801" y="0"/>
                  </a:moveTo>
                  <a:lnTo>
                    <a:pt x="918556" y="0"/>
                  </a:lnTo>
                  <a:cubicBezTo>
                    <a:pt x="924869" y="0"/>
                    <a:pt x="930923" y="2508"/>
                    <a:pt x="935386" y="6971"/>
                  </a:cubicBezTo>
                  <a:cubicBezTo>
                    <a:pt x="939850" y="11435"/>
                    <a:pt x="942357" y="17489"/>
                    <a:pt x="942357" y="23801"/>
                  </a:cubicBezTo>
                  <a:lnTo>
                    <a:pt x="942357" y="365300"/>
                  </a:lnTo>
                  <a:cubicBezTo>
                    <a:pt x="942357" y="371612"/>
                    <a:pt x="939850" y="377666"/>
                    <a:pt x="935386" y="382130"/>
                  </a:cubicBezTo>
                  <a:cubicBezTo>
                    <a:pt x="930923" y="386594"/>
                    <a:pt x="924869" y="389101"/>
                    <a:pt x="918556" y="389101"/>
                  </a:cubicBezTo>
                  <a:lnTo>
                    <a:pt x="23801" y="389101"/>
                  </a:lnTo>
                  <a:cubicBezTo>
                    <a:pt x="10656" y="389101"/>
                    <a:pt x="0" y="378445"/>
                    <a:pt x="0" y="365300"/>
                  </a:cubicBezTo>
                  <a:lnTo>
                    <a:pt x="0" y="23801"/>
                  </a:lnTo>
                  <a:cubicBezTo>
                    <a:pt x="0" y="10656"/>
                    <a:pt x="10656" y="0"/>
                    <a:pt x="23801" y="0"/>
                  </a:cubicBezTo>
                  <a:close/>
                </a:path>
              </a:pathLst>
            </a:custGeom>
            <a:solidFill>
              <a:srgbClr val="FFFFFF"/>
            </a:solidFill>
            <a:ln w="57150" cap="sq">
              <a:gradFill>
                <a:gsLst>
                  <a:gs pos="0">
                    <a:srgbClr val="0CC0DF">
                      <a:alpha val="100000"/>
                    </a:srgbClr>
                  </a:gs>
                  <a:gs pos="100000">
                    <a:srgbClr val="9ACF2A">
                      <a:alpha val="100000"/>
                    </a:srgbClr>
                  </a:gs>
                </a:gsLst>
                <a:lin ang="2700000"/>
              </a:gradFill>
              <a:prstDash val="dash"/>
              <a:miter/>
            </a:ln>
          </p:spPr>
          <p:txBody>
            <a:bodyPr/>
            <a:lstStyle/>
            <a:p>
              <a:endParaRPr lang="fr-FR"/>
            </a:p>
          </p:txBody>
        </p:sp>
        <p:sp>
          <p:nvSpPr>
            <p:cNvPr id="69" name="TextBox 69"/>
            <p:cNvSpPr txBox="1"/>
            <p:nvPr/>
          </p:nvSpPr>
          <p:spPr>
            <a:xfrm>
              <a:off x="0" y="-28575"/>
              <a:ext cx="942357" cy="417676"/>
            </a:xfrm>
            <a:prstGeom prst="rect">
              <a:avLst/>
            </a:prstGeom>
          </p:spPr>
          <p:txBody>
            <a:bodyPr lIns="33867" tIns="33867" rIns="33867" bIns="33867" rtlCol="0" anchor="ctr"/>
            <a:lstStyle/>
            <a:p>
              <a:pPr>
                <a:lnSpc>
                  <a:spcPts val="1586"/>
                </a:lnSpc>
              </a:pPr>
              <a:r>
                <a:rPr lang="en-US" sz="1200" b="1">
                  <a:solidFill>
                    <a:srgbClr val="253647"/>
                  </a:solidFill>
                  <a:ea typeface="Open Sans 1 Bold"/>
                  <a:cs typeface="Open Sans 1 Bold"/>
                  <a:sym typeface="Open Sans 1 Bold"/>
                </a:rPr>
                <a:t>  Réunion publique d’ouverture</a:t>
              </a:r>
            </a:p>
            <a:p>
              <a:pPr>
                <a:lnSpc>
                  <a:spcPts val="1586"/>
                </a:lnSpc>
              </a:pPr>
              <a:endParaRPr lang="en-US" sz="1200" b="1">
                <a:solidFill>
                  <a:srgbClr val="253647"/>
                </a:solidFill>
                <a:ea typeface="Open Sans 1 Bold"/>
                <a:cs typeface="Open Sans 1 Bold"/>
                <a:sym typeface="Open Sans 1 Bold"/>
              </a:endParaRPr>
            </a:p>
            <a:p>
              <a:pPr>
                <a:lnSpc>
                  <a:spcPts val="1586"/>
                </a:lnSpc>
              </a:pPr>
              <a:endParaRPr lang="en-US" sz="1200" b="1">
                <a:solidFill>
                  <a:srgbClr val="253647"/>
                </a:solidFill>
                <a:ea typeface="Open Sans 1 Bold"/>
                <a:cs typeface="Open Sans 1 Bold"/>
                <a:sym typeface="Open Sans 1 Bold"/>
              </a:endParaRPr>
            </a:p>
            <a:p>
              <a:pPr>
                <a:lnSpc>
                  <a:spcPts val="1586"/>
                </a:lnSpc>
              </a:pPr>
              <a:endParaRPr lang="en-US" sz="1200" b="1">
                <a:solidFill>
                  <a:srgbClr val="253647"/>
                </a:solidFill>
                <a:ea typeface="Open Sans 1 Bold"/>
                <a:cs typeface="Open Sans 1 Bold"/>
                <a:sym typeface="Open Sans 1 Bold"/>
              </a:endParaRPr>
            </a:p>
          </p:txBody>
        </p:sp>
      </p:grpSp>
      <p:grpSp>
        <p:nvGrpSpPr>
          <p:cNvPr id="70" name="Group 70"/>
          <p:cNvGrpSpPr/>
          <p:nvPr/>
        </p:nvGrpSpPr>
        <p:grpSpPr>
          <a:xfrm>
            <a:off x="3042571" y="2064823"/>
            <a:ext cx="2291817" cy="984912"/>
            <a:chOff x="0" y="0"/>
            <a:chExt cx="905409" cy="389101"/>
          </a:xfrm>
        </p:grpSpPr>
        <p:sp>
          <p:nvSpPr>
            <p:cNvPr id="71" name="Freeform 71"/>
            <p:cNvSpPr/>
            <p:nvPr/>
          </p:nvSpPr>
          <p:spPr>
            <a:xfrm>
              <a:off x="0" y="0"/>
              <a:ext cx="905409" cy="389101"/>
            </a:xfrm>
            <a:custGeom>
              <a:avLst/>
              <a:gdLst/>
              <a:ahLst/>
              <a:cxnLst/>
              <a:rect l="l" t="t" r="r" b="b"/>
              <a:pathLst>
                <a:path w="905409" h="389101">
                  <a:moveTo>
                    <a:pt x="27025" y="0"/>
                  </a:moveTo>
                  <a:lnTo>
                    <a:pt x="878384" y="0"/>
                  </a:lnTo>
                  <a:cubicBezTo>
                    <a:pt x="885552" y="0"/>
                    <a:pt x="892426" y="2847"/>
                    <a:pt x="897494" y="7915"/>
                  </a:cubicBezTo>
                  <a:cubicBezTo>
                    <a:pt x="902562" y="12983"/>
                    <a:pt x="905409" y="19857"/>
                    <a:pt x="905409" y="27025"/>
                  </a:cubicBezTo>
                  <a:lnTo>
                    <a:pt x="905409" y="362077"/>
                  </a:lnTo>
                  <a:cubicBezTo>
                    <a:pt x="905409" y="369244"/>
                    <a:pt x="902562" y="376118"/>
                    <a:pt x="897494" y="381186"/>
                  </a:cubicBezTo>
                  <a:cubicBezTo>
                    <a:pt x="892426" y="386254"/>
                    <a:pt x="885552" y="389101"/>
                    <a:pt x="878384" y="389101"/>
                  </a:cubicBezTo>
                  <a:lnTo>
                    <a:pt x="27025" y="389101"/>
                  </a:lnTo>
                  <a:cubicBezTo>
                    <a:pt x="19857" y="389101"/>
                    <a:pt x="12983" y="386254"/>
                    <a:pt x="7915" y="381186"/>
                  </a:cubicBezTo>
                  <a:cubicBezTo>
                    <a:pt x="2847" y="376118"/>
                    <a:pt x="0" y="369244"/>
                    <a:pt x="0" y="362077"/>
                  </a:cubicBezTo>
                  <a:lnTo>
                    <a:pt x="0" y="27025"/>
                  </a:lnTo>
                  <a:cubicBezTo>
                    <a:pt x="0" y="19857"/>
                    <a:pt x="2847" y="12983"/>
                    <a:pt x="7915" y="7915"/>
                  </a:cubicBezTo>
                  <a:cubicBezTo>
                    <a:pt x="12983" y="2847"/>
                    <a:pt x="19857" y="0"/>
                    <a:pt x="27025" y="0"/>
                  </a:cubicBezTo>
                  <a:close/>
                </a:path>
              </a:pathLst>
            </a:custGeom>
            <a:solidFill>
              <a:srgbClr val="FFFFFF"/>
            </a:solidFill>
            <a:ln w="57150" cap="sq">
              <a:gradFill>
                <a:gsLst>
                  <a:gs pos="0">
                    <a:srgbClr val="0CC0DF">
                      <a:alpha val="100000"/>
                    </a:srgbClr>
                  </a:gs>
                  <a:gs pos="100000">
                    <a:srgbClr val="9ACF2A">
                      <a:alpha val="100000"/>
                    </a:srgbClr>
                  </a:gs>
                </a:gsLst>
                <a:lin ang="2700000"/>
              </a:gradFill>
              <a:prstDash val="dash"/>
              <a:miter/>
            </a:ln>
          </p:spPr>
          <p:txBody>
            <a:bodyPr/>
            <a:lstStyle/>
            <a:p>
              <a:endParaRPr lang="fr-FR"/>
            </a:p>
          </p:txBody>
        </p:sp>
        <p:sp>
          <p:nvSpPr>
            <p:cNvPr id="72" name="TextBox 72"/>
            <p:cNvSpPr txBox="1"/>
            <p:nvPr/>
          </p:nvSpPr>
          <p:spPr>
            <a:xfrm>
              <a:off x="0" y="-28575"/>
              <a:ext cx="905409" cy="417676"/>
            </a:xfrm>
            <a:prstGeom prst="rect">
              <a:avLst/>
            </a:prstGeom>
          </p:spPr>
          <p:txBody>
            <a:bodyPr lIns="33867" tIns="33867" rIns="33867" bIns="33867" rtlCol="0" anchor="ctr"/>
            <a:lstStyle/>
            <a:p>
              <a:pPr algn="just">
                <a:lnSpc>
                  <a:spcPts val="1586"/>
                </a:lnSpc>
              </a:pPr>
              <a:r>
                <a:rPr lang="en-US" sz="1200" b="1">
                  <a:solidFill>
                    <a:srgbClr val="253647"/>
                  </a:solidFill>
                  <a:ea typeface="Open Sans 1 Bold"/>
                  <a:cs typeface="Open Sans 1 Bold"/>
                  <a:sym typeface="Open Sans 1 Bold"/>
                </a:rPr>
                <a:t>  Réunion publique de clôture</a:t>
              </a:r>
            </a:p>
            <a:p>
              <a:pPr algn="just">
                <a:lnSpc>
                  <a:spcPts val="1586"/>
                </a:lnSpc>
              </a:pPr>
              <a:endParaRPr lang="en-US" sz="1200" b="1">
                <a:solidFill>
                  <a:srgbClr val="253647"/>
                </a:solidFill>
                <a:ea typeface="Open Sans 1 Bold"/>
                <a:cs typeface="Open Sans 1 Bold"/>
                <a:sym typeface="Open Sans 1 Bold"/>
              </a:endParaRPr>
            </a:p>
            <a:p>
              <a:pPr algn="ctr">
                <a:lnSpc>
                  <a:spcPts val="1493"/>
                </a:lnSpc>
              </a:pPr>
              <a:endParaRPr lang="en-US" sz="1200" b="1">
                <a:solidFill>
                  <a:srgbClr val="253647"/>
                </a:solidFill>
                <a:ea typeface="Open Sans 1 Bold"/>
                <a:cs typeface="Open Sans 1 Bold"/>
                <a:sym typeface="Open Sans 1 Bold"/>
              </a:endParaRPr>
            </a:p>
            <a:p>
              <a:pPr algn="ctr">
                <a:lnSpc>
                  <a:spcPts val="1493"/>
                </a:lnSpc>
              </a:pPr>
              <a:endParaRPr lang="en-US" sz="1200" b="1">
                <a:solidFill>
                  <a:srgbClr val="253647"/>
                </a:solidFill>
                <a:ea typeface="Open Sans 1 Bold"/>
                <a:cs typeface="Open Sans 1 Bold"/>
                <a:sym typeface="Open Sans 1 Bold"/>
              </a:endParaRPr>
            </a:p>
          </p:txBody>
        </p:sp>
      </p:grpSp>
      <p:grpSp>
        <p:nvGrpSpPr>
          <p:cNvPr id="73" name="Group 73"/>
          <p:cNvGrpSpPr/>
          <p:nvPr/>
        </p:nvGrpSpPr>
        <p:grpSpPr>
          <a:xfrm>
            <a:off x="356339" y="2400263"/>
            <a:ext cx="263223" cy="263223"/>
            <a:chOff x="0" y="0"/>
            <a:chExt cx="526447" cy="526447"/>
          </a:xfrm>
        </p:grpSpPr>
        <p:grpSp>
          <p:nvGrpSpPr>
            <p:cNvPr id="74" name="Group 74"/>
            <p:cNvGrpSpPr/>
            <p:nvPr/>
          </p:nvGrpSpPr>
          <p:grpSpPr>
            <a:xfrm>
              <a:off x="0" y="0"/>
              <a:ext cx="526447" cy="526447"/>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CC0DF">
                      <a:alpha val="100000"/>
                    </a:srgbClr>
                  </a:gs>
                  <a:gs pos="100000">
                    <a:srgbClr val="9ACF2A">
                      <a:alpha val="100000"/>
                    </a:srgbClr>
                  </a:gs>
                </a:gsLst>
                <a:lin ang="2700000"/>
              </a:gradFill>
              <a:ln w="38100" cap="sq">
                <a:solidFill>
                  <a:srgbClr val="FFFFFF"/>
                </a:solidFill>
                <a:prstDash val="solid"/>
                <a:miter/>
              </a:ln>
            </p:spPr>
            <p:txBody>
              <a:bodyPr/>
              <a:lstStyle/>
              <a:p>
                <a:endParaRPr lang="fr-FR"/>
              </a:p>
            </p:txBody>
          </p:sp>
          <p:sp>
            <p:nvSpPr>
              <p:cNvPr id="76" name="TextBox 76"/>
              <p:cNvSpPr txBox="1"/>
              <p:nvPr/>
            </p:nvSpPr>
            <p:spPr>
              <a:xfrm>
                <a:off x="76200" y="28575"/>
                <a:ext cx="660400" cy="708025"/>
              </a:xfrm>
              <a:prstGeom prst="rect">
                <a:avLst/>
              </a:prstGeom>
            </p:spPr>
            <p:txBody>
              <a:bodyPr lIns="14969" tIns="14969" rIns="14969" bIns="14969" rtlCol="0" anchor="ctr"/>
              <a:lstStyle/>
              <a:p>
                <a:pPr algn="ctr">
                  <a:lnSpc>
                    <a:spcPts val="1867"/>
                  </a:lnSpc>
                </a:pPr>
                <a:endParaRPr sz="1333"/>
              </a:p>
            </p:txBody>
          </p:sp>
        </p:grpSp>
        <p:sp>
          <p:nvSpPr>
            <p:cNvPr id="77" name="Freeform 77"/>
            <p:cNvSpPr/>
            <p:nvPr/>
          </p:nvSpPr>
          <p:spPr>
            <a:xfrm>
              <a:off x="105807" y="105807"/>
              <a:ext cx="314833" cy="314833"/>
            </a:xfrm>
            <a:custGeom>
              <a:avLst/>
              <a:gdLst/>
              <a:ahLst/>
              <a:cxnLst/>
              <a:rect l="l" t="t" r="r" b="b"/>
              <a:pathLst>
                <a:path w="314833" h="314833">
                  <a:moveTo>
                    <a:pt x="0" y="0"/>
                  </a:moveTo>
                  <a:lnTo>
                    <a:pt x="314833" y="0"/>
                  </a:lnTo>
                  <a:lnTo>
                    <a:pt x="314833" y="314833"/>
                  </a:lnTo>
                  <a:lnTo>
                    <a:pt x="0" y="31483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fr-FR"/>
            </a:p>
          </p:txBody>
        </p:sp>
      </p:grpSp>
      <p:grpSp>
        <p:nvGrpSpPr>
          <p:cNvPr id="78" name="Group 78"/>
          <p:cNvGrpSpPr/>
          <p:nvPr/>
        </p:nvGrpSpPr>
        <p:grpSpPr>
          <a:xfrm>
            <a:off x="3192641" y="2400263"/>
            <a:ext cx="263223" cy="263223"/>
            <a:chOff x="0" y="0"/>
            <a:chExt cx="526447" cy="526447"/>
          </a:xfrm>
        </p:grpSpPr>
        <p:grpSp>
          <p:nvGrpSpPr>
            <p:cNvPr id="79" name="Group 79"/>
            <p:cNvGrpSpPr/>
            <p:nvPr/>
          </p:nvGrpSpPr>
          <p:grpSpPr>
            <a:xfrm>
              <a:off x="0" y="0"/>
              <a:ext cx="526447" cy="526447"/>
              <a:chOff x="0" y="0"/>
              <a:chExt cx="812800" cy="812800"/>
            </a:xfrm>
          </p:grpSpPr>
          <p:sp>
            <p:nvSpPr>
              <p:cNvPr id="80" name="Freeform 8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CC0DF">
                      <a:alpha val="100000"/>
                    </a:srgbClr>
                  </a:gs>
                  <a:gs pos="100000">
                    <a:srgbClr val="9ACF2A">
                      <a:alpha val="100000"/>
                    </a:srgbClr>
                  </a:gs>
                </a:gsLst>
                <a:lin ang="2700000"/>
              </a:gradFill>
              <a:ln w="38100" cap="sq">
                <a:solidFill>
                  <a:srgbClr val="FFFFFF"/>
                </a:solidFill>
                <a:prstDash val="solid"/>
                <a:miter/>
              </a:ln>
            </p:spPr>
            <p:txBody>
              <a:bodyPr/>
              <a:lstStyle/>
              <a:p>
                <a:endParaRPr lang="fr-FR"/>
              </a:p>
            </p:txBody>
          </p:sp>
          <p:sp>
            <p:nvSpPr>
              <p:cNvPr id="81" name="TextBox 81"/>
              <p:cNvSpPr txBox="1"/>
              <p:nvPr/>
            </p:nvSpPr>
            <p:spPr>
              <a:xfrm>
                <a:off x="76200" y="28575"/>
                <a:ext cx="660400" cy="708025"/>
              </a:xfrm>
              <a:prstGeom prst="rect">
                <a:avLst/>
              </a:prstGeom>
            </p:spPr>
            <p:txBody>
              <a:bodyPr lIns="14969" tIns="14969" rIns="14969" bIns="14969" rtlCol="0" anchor="ctr"/>
              <a:lstStyle/>
              <a:p>
                <a:pPr algn="ctr">
                  <a:lnSpc>
                    <a:spcPts val="1867"/>
                  </a:lnSpc>
                </a:pPr>
                <a:endParaRPr sz="1333"/>
              </a:p>
            </p:txBody>
          </p:sp>
        </p:grpSp>
        <p:sp>
          <p:nvSpPr>
            <p:cNvPr id="82" name="Freeform 82"/>
            <p:cNvSpPr/>
            <p:nvPr/>
          </p:nvSpPr>
          <p:spPr>
            <a:xfrm>
              <a:off x="105807" y="105807"/>
              <a:ext cx="314833" cy="314833"/>
            </a:xfrm>
            <a:custGeom>
              <a:avLst/>
              <a:gdLst/>
              <a:ahLst/>
              <a:cxnLst/>
              <a:rect l="l" t="t" r="r" b="b"/>
              <a:pathLst>
                <a:path w="314833" h="314833">
                  <a:moveTo>
                    <a:pt x="0" y="0"/>
                  </a:moveTo>
                  <a:lnTo>
                    <a:pt x="314833" y="0"/>
                  </a:lnTo>
                  <a:lnTo>
                    <a:pt x="314833" y="314833"/>
                  </a:lnTo>
                  <a:lnTo>
                    <a:pt x="0" y="31483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fr-FR"/>
            </a:p>
          </p:txBody>
        </p:sp>
      </p:grpSp>
      <p:sp>
        <p:nvSpPr>
          <p:cNvPr id="83" name="AutoShape 83"/>
          <p:cNvSpPr/>
          <p:nvPr/>
        </p:nvSpPr>
        <p:spPr>
          <a:xfrm flipV="1">
            <a:off x="247703" y="3009881"/>
            <a:ext cx="0" cy="511715"/>
          </a:xfrm>
          <a:prstGeom prst="line">
            <a:avLst/>
          </a:prstGeom>
          <a:ln w="38100" cap="flat">
            <a:solidFill>
              <a:srgbClr val="0097B2"/>
            </a:solidFill>
            <a:prstDash val="solid"/>
            <a:headEnd type="oval" w="lg" len="lg"/>
            <a:tailEnd type="oval" w="lg" len="lg"/>
          </a:ln>
        </p:spPr>
        <p:txBody>
          <a:bodyPr/>
          <a:lstStyle/>
          <a:p>
            <a:endParaRPr lang="fr-FR"/>
          </a:p>
        </p:txBody>
      </p:sp>
      <p:sp>
        <p:nvSpPr>
          <p:cNvPr id="84" name="AutoShape 84"/>
          <p:cNvSpPr/>
          <p:nvPr/>
        </p:nvSpPr>
        <p:spPr>
          <a:xfrm flipV="1">
            <a:off x="5334387" y="3009881"/>
            <a:ext cx="0" cy="511715"/>
          </a:xfrm>
          <a:prstGeom prst="line">
            <a:avLst/>
          </a:prstGeom>
          <a:ln w="38100" cap="flat">
            <a:solidFill>
              <a:srgbClr val="0097B2"/>
            </a:solidFill>
            <a:prstDash val="solid"/>
            <a:headEnd type="oval" w="lg" len="lg"/>
            <a:tailEnd type="oval" w="lg" len="lg"/>
          </a:ln>
        </p:spPr>
        <p:txBody>
          <a:bodyPr/>
          <a:lstStyle/>
          <a:p>
            <a:endParaRPr lang="fr-FR"/>
          </a:p>
        </p:txBody>
      </p:sp>
      <p:grpSp>
        <p:nvGrpSpPr>
          <p:cNvPr id="85" name="Group 85"/>
          <p:cNvGrpSpPr/>
          <p:nvPr/>
        </p:nvGrpSpPr>
        <p:grpSpPr>
          <a:xfrm>
            <a:off x="5791653" y="1907623"/>
            <a:ext cx="2547023" cy="1589543"/>
            <a:chOff x="0" y="0"/>
            <a:chExt cx="5094045" cy="3179085"/>
          </a:xfrm>
        </p:grpSpPr>
        <p:grpSp>
          <p:nvGrpSpPr>
            <p:cNvPr id="86" name="Group 86"/>
            <p:cNvGrpSpPr/>
            <p:nvPr/>
          </p:nvGrpSpPr>
          <p:grpSpPr>
            <a:xfrm>
              <a:off x="0" y="0"/>
              <a:ext cx="5094045" cy="3179085"/>
              <a:chOff x="0" y="0"/>
              <a:chExt cx="1006231" cy="627967"/>
            </a:xfrm>
          </p:grpSpPr>
          <p:sp>
            <p:nvSpPr>
              <p:cNvPr id="87" name="Freeform 87"/>
              <p:cNvSpPr/>
              <p:nvPr/>
            </p:nvSpPr>
            <p:spPr>
              <a:xfrm>
                <a:off x="0" y="0"/>
                <a:ext cx="1006231" cy="627967"/>
              </a:xfrm>
              <a:custGeom>
                <a:avLst/>
                <a:gdLst/>
                <a:ahLst/>
                <a:cxnLst/>
                <a:rect l="l" t="t" r="r" b="b"/>
                <a:pathLst>
                  <a:path w="1006231" h="627967">
                    <a:moveTo>
                      <a:pt x="14715" y="0"/>
                    </a:moveTo>
                    <a:lnTo>
                      <a:pt x="991516" y="0"/>
                    </a:lnTo>
                    <a:cubicBezTo>
                      <a:pt x="999643" y="0"/>
                      <a:pt x="1006231" y="6588"/>
                      <a:pt x="1006231" y="14715"/>
                    </a:cubicBezTo>
                    <a:lnTo>
                      <a:pt x="1006231" y="613252"/>
                    </a:lnTo>
                    <a:cubicBezTo>
                      <a:pt x="1006231" y="617155"/>
                      <a:pt x="1004681" y="620898"/>
                      <a:pt x="1001921" y="623657"/>
                    </a:cubicBezTo>
                    <a:cubicBezTo>
                      <a:pt x="999161" y="626417"/>
                      <a:pt x="995418" y="627967"/>
                      <a:pt x="991516" y="627967"/>
                    </a:cubicBezTo>
                    <a:lnTo>
                      <a:pt x="14715" y="627967"/>
                    </a:lnTo>
                    <a:cubicBezTo>
                      <a:pt x="10813" y="627967"/>
                      <a:pt x="7070" y="626417"/>
                      <a:pt x="4310" y="623657"/>
                    </a:cubicBezTo>
                    <a:cubicBezTo>
                      <a:pt x="1550" y="620898"/>
                      <a:pt x="0" y="617155"/>
                      <a:pt x="0" y="613252"/>
                    </a:cubicBezTo>
                    <a:lnTo>
                      <a:pt x="0" y="14715"/>
                    </a:lnTo>
                    <a:cubicBezTo>
                      <a:pt x="0" y="10813"/>
                      <a:pt x="1550" y="7070"/>
                      <a:pt x="4310" y="4310"/>
                    </a:cubicBezTo>
                    <a:cubicBezTo>
                      <a:pt x="7070" y="1550"/>
                      <a:pt x="10813" y="0"/>
                      <a:pt x="14715" y="0"/>
                    </a:cubicBezTo>
                    <a:close/>
                  </a:path>
                </a:pathLst>
              </a:custGeom>
              <a:solidFill>
                <a:srgbClr val="FFFFFF"/>
              </a:solidFill>
              <a:ln w="57150" cap="sq">
                <a:gradFill>
                  <a:gsLst>
                    <a:gs pos="0">
                      <a:srgbClr val="0CC0DF">
                        <a:alpha val="100000"/>
                      </a:srgbClr>
                    </a:gs>
                    <a:gs pos="100000">
                      <a:srgbClr val="9ACF2A">
                        <a:alpha val="100000"/>
                      </a:srgbClr>
                    </a:gs>
                  </a:gsLst>
                  <a:lin ang="2700000"/>
                </a:gradFill>
                <a:prstDash val="solid"/>
                <a:miter/>
              </a:ln>
            </p:spPr>
            <p:txBody>
              <a:bodyPr/>
              <a:lstStyle/>
              <a:p>
                <a:endParaRPr lang="fr-FR"/>
              </a:p>
            </p:txBody>
          </p:sp>
          <p:sp>
            <p:nvSpPr>
              <p:cNvPr id="88" name="TextBox 88"/>
              <p:cNvSpPr txBox="1"/>
              <p:nvPr/>
            </p:nvSpPr>
            <p:spPr>
              <a:xfrm>
                <a:off x="0" y="-28575"/>
                <a:ext cx="1006231" cy="656542"/>
              </a:xfrm>
              <a:prstGeom prst="rect">
                <a:avLst/>
              </a:prstGeom>
            </p:spPr>
            <p:txBody>
              <a:bodyPr lIns="60627" tIns="60627" rIns="60627" bIns="60627" rtlCol="0" anchor="ctr"/>
              <a:lstStyle/>
              <a:p>
                <a:pPr algn="ctr">
                  <a:lnSpc>
                    <a:spcPts val="1679"/>
                  </a:lnSpc>
                </a:pPr>
                <a:r>
                  <a:rPr lang="en-US" sz="1200" b="1" u="sng" dirty="0">
                    <a:solidFill>
                      <a:srgbClr val="253647"/>
                    </a:solidFill>
                    <a:ea typeface="Open Sans 1 Bold"/>
                    <a:cs typeface="Open Sans 1 Bold"/>
                    <a:sym typeface="Open Sans 1 Bold"/>
                  </a:rPr>
                  <a:t>Rapport du commissaire </a:t>
                </a:r>
                <a:r>
                  <a:rPr lang="en-US" sz="1200" b="1" u="sng" dirty="0" err="1">
                    <a:solidFill>
                      <a:srgbClr val="253647"/>
                    </a:solidFill>
                    <a:ea typeface="Open Sans 1 Bold"/>
                    <a:cs typeface="Open Sans 1 Bold"/>
                    <a:sym typeface="Open Sans 1 Bold"/>
                  </a:rPr>
                  <a:t>enquêteur</a:t>
                </a:r>
                <a:endParaRPr lang="en-US" sz="1200" b="1" u="sng" dirty="0">
                  <a:solidFill>
                    <a:srgbClr val="253647"/>
                  </a:solidFill>
                  <a:ea typeface="Open Sans 1 Bold"/>
                  <a:cs typeface="Open Sans 1 Bold"/>
                  <a:sym typeface="Open Sans 1 Bold"/>
                </a:endParaRPr>
              </a:p>
              <a:p>
                <a:pPr algn="ctr">
                  <a:lnSpc>
                    <a:spcPts val="1679"/>
                  </a:lnSpc>
                </a:pPr>
                <a:endParaRPr lang="en-US" sz="1200" b="1" u="sng" dirty="0">
                  <a:solidFill>
                    <a:srgbClr val="253647"/>
                  </a:solidFill>
                  <a:ea typeface="Open Sans 1 Bold"/>
                  <a:cs typeface="Open Sans 1 Bold"/>
                  <a:sym typeface="Open Sans 1 Bold"/>
                </a:endParaRPr>
              </a:p>
              <a:p>
                <a:pPr algn="ctr">
                  <a:lnSpc>
                    <a:spcPts val="1679"/>
                  </a:lnSpc>
                </a:pPr>
                <a:endParaRPr lang="en-US" sz="1200" b="1" u="sng" dirty="0">
                  <a:solidFill>
                    <a:srgbClr val="253647"/>
                  </a:solidFill>
                  <a:ea typeface="Open Sans 1 Bold"/>
                  <a:cs typeface="Open Sans 1 Bold"/>
                  <a:sym typeface="Open Sans 1 Bold"/>
                </a:endParaRPr>
              </a:p>
              <a:p>
                <a:pPr algn="ctr">
                  <a:lnSpc>
                    <a:spcPts val="1679"/>
                  </a:lnSpc>
                </a:pPr>
                <a:endParaRPr lang="en-US" sz="1200" b="1" u="sng" dirty="0">
                  <a:solidFill>
                    <a:srgbClr val="253647"/>
                  </a:solidFill>
                  <a:ea typeface="Open Sans 1 Bold"/>
                  <a:cs typeface="Open Sans 1 Bold"/>
                  <a:sym typeface="Open Sans 1 Bold"/>
                </a:endParaRPr>
              </a:p>
              <a:p>
                <a:pPr algn="ctr">
                  <a:lnSpc>
                    <a:spcPts val="1679"/>
                  </a:lnSpc>
                </a:pPr>
                <a:endParaRPr lang="en-US" sz="1200" b="1" u="sng" dirty="0">
                  <a:solidFill>
                    <a:srgbClr val="253647"/>
                  </a:solidFill>
                  <a:ea typeface="Open Sans 1 Bold"/>
                  <a:cs typeface="Open Sans 1 Bold"/>
                  <a:sym typeface="Open Sans 1 Bold"/>
                </a:endParaRPr>
              </a:p>
              <a:p>
                <a:pPr algn="r">
                  <a:lnSpc>
                    <a:spcPts val="1399"/>
                  </a:lnSpc>
                </a:pPr>
                <a:endParaRPr lang="en-US" sz="1200" b="1" u="sng" dirty="0">
                  <a:solidFill>
                    <a:srgbClr val="253647"/>
                  </a:solidFill>
                  <a:ea typeface="Open Sans 1 Bold"/>
                  <a:cs typeface="Open Sans 1 Bold"/>
                  <a:sym typeface="Open Sans 1 Bold"/>
                </a:endParaRPr>
              </a:p>
            </p:txBody>
          </p:sp>
        </p:grpSp>
        <p:grpSp>
          <p:nvGrpSpPr>
            <p:cNvPr id="89" name="Group 89"/>
            <p:cNvGrpSpPr/>
            <p:nvPr/>
          </p:nvGrpSpPr>
          <p:grpSpPr>
            <a:xfrm>
              <a:off x="182587" y="1126799"/>
              <a:ext cx="526447" cy="526447"/>
              <a:chOff x="0" y="0"/>
              <a:chExt cx="812800" cy="812800"/>
            </a:xfrm>
          </p:grpSpPr>
          <p:sp>
            <p:nvSpPr>
              <p:cNvPr id="90" name="Freeform 9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CC0DF">
                      <a:alpha val="100000"/>
                    </a:srgbClr>
                  </a:gs>
                  <a:gs pos="100000">
                    <a:srgbClr val="9ACF2A">
                      <a:alpha val="100000"/>
                    </a:srgbClr>
                  </a:gs>
                </a:gsLst>
                <a:lin ang="2700000"/>
              </a:gradFill>
              <a:ln w="38100" cap="sq">
                <a:solidFill>
                  <a:srgbClr val="FFFFFF"/>
                </a:solidFill>
                <a:prstDash val="solid"/>
                <a:miter/>
              </a:ln>
            </p:spPr>
            <p:txBody>
              <a:bodyPr/>
              <a:lstStyle/>
              <a:p>
                <a:endParaRPr lang="fr-FR"/>
              </a:p>
            </p:txBody>
          </p:sp>
          <p:sp>
            <p:nvSpPr>
              <p:cNvPr id="91" name="TextBox 91"/>
              <p:cNvSpPr txBox="1"/>
              <p:nvPr/>
            </p:nvSpPr>
            <p:spPr>
              <a:xfrm>
                <a:off x="76200" y="28575"/>
                <a:ext cx="660400" cy="708025"/>
              </a:xfrm>
              <a:prstGeom prst="rect">
                <a:avLst/>
              </a:prstGeom>
            </p:spPr>
            <p:txBody>
              <a:bodyPr lIns="14969" tIns="14969" rIns="14969" bIns="14969" rtlCol="0" anchor="ctr"/>
              <a:lstStyle/>
              <a:p>
                <a:pPr algn="ctr">
                  <a:lnSpc>
                    <a:spcPts val="1867"/>
                  </a:lnSpc>
                </a:pPr>
                <a:endParaRPr sz="1333"/>
              </a:p>
            </p:txBody>
          </p:sp>
        </p:grpSp>
        <p:sp>
          <p:nvSpPr>
            <p:cNvPr id="92" name="Freeform 92"/>
            <p:cNvSpPr/>
            <p:nvPr/>
          </p:nvSpPr>
          <p:spPr>
            <a:xfrm>
              <a:off x="288394" y="1232606"/>
              <a:ext cx="314833" cy="314833"/>
            </a:xfrm>
            <a:custGeom>
              <a:avLst/>
              <a:gdLst/>
              <a:ahLst/>
              <a:cxnLst/>
              <a:rect l="l" t="t" r="r" b="b"/>
              <a:pathLst>
                <a:path w="314833" h="314833">
                  <a:moveTo>
                    <a:pt x="0" y="0"/>
                  </a:moveTo>
                  <a:lnTo>
                    <a:pt x="314832" y="0"/>
                  </a:lnTo>
                  <a:lnTo>
                    <a:pt x="314832" y="314832"/>
                  </a:lnTo>
                  <a:lnTo>
                    <a:pt x="0" y="3148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fr-FR"/>
            </a:p>
          </p:txBody>
        </p:sp>
        <p:grpSp>
          <p:nvGrpSpPr>
            <p:cNvPr id="93" name="Group 93"/>
            <p:cNvGrpSpPr/>
            <p:nvPr/>
          </p:nvGrpSpPr>
          <p:grpSpPr>
            <a:xfrm>
              <a:off x="182587" y="1846225"/>
              <a:ext cx="526447" cy="526447"/>
              <a:chOff x="0" y="0"/>
              <a:chExt cx="812800" cy="812800"/>
            </a:xfrm>
          </p:grpSpPr>
          <p:sp>
            <p:nvSpPr>
              <p:cNvPr id="94" name="Freeform 9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CC0DF">
                      <a:alpha val="100000"/>
                    </a:srgbClr>
                  </a:gs>
                  <a:gs pos="100000">
                    <a:srgbClr val="9ACF2A">
                      <a:alpha val="100000"/>
                    </a:srgbClr>
                  </a:gs>
                </a:gsLst>
                <a:lin ang="2700000"/>
              </a:gradFill>
              <a:ln w="38100" cap="sq">
                <a:solidFill>
                  <a:srgbClr val="FFFFFF"/>
                </a:solidFill>
                <a:prstDash val="solid"/>
                <a:miter/>
              </a:ln>
            </p:spPr>
            <p:txBody>
              <a:bodyPr/>
              <a:lstStyle/>
              <a:p>
                <a:endParaRPr lang="fr-FR"/>
              </a:p>
            </p:txBody>
          </p:sp>
          <p:sp>
            <p:nvSpPr>
              <p:cNvPr id="95" name="TextBox 95"/>
              <p:cNvSpPr txBox="1"/>
              <p:nvPr/>
            </p:nvSpPr>
            <p:spPr>
              <a:xfrm>
                <a:off x="76200" y="28575"/>
                <a:ext cx="660400" cy="708025"/>
              </a:xfrm>
              <a:prstGeom prst="rect">
                <a:avLst/>
              </a:prstGeom>
            </p:spPr>
            <p:txBody>
              <a:bodyPr lIns="14969" tIns="14969" rIns="14969" bIns="14969" rtlCol="0" anchor="ctr"/>
              <a:lstStyle/>
              <a:p>
                <a:pPr algn="ctr">
                  <a:lnSpc>
                    <a:spcPts val="1867"/>
                  </a:lnSpc>
                </a:pPr>
                <a:endParaRPr sz="1333"/>
              </a:p>
            </p:txBody>
          </p:sp>
        </p:grpSp>
        <p:sp>
          <p:nvSpPr>
            <p:cNvPr id="96" name="Freeform 96"/>
            <p:cNvSpPr/>
            <p:nvPr/>
          </p:nvSpPr>
          <p:spPr>
            <a:xfrm>
              <a:off x="288394" y="1952032"/>
              <a:ext cx="314833" cy="314833"/>
            </a:xfrm>
            <a:custGeom>
              <a:avLst/>
              <a:gdLst/>
              <a:ahLst/>
              <a:cxnLst/>
              <a:rect l="l" t="t" r="r" b="b"/>
              <a:pathLst>
                <a:path w="314833" h="314833">
                  <a:moveTo>
                    <a:pt x="0" y="0"/>
                  </a:moveTo>
                  <a:lnTo>
                    <a:pt x="314832" y="0"/>
                  </a:lnTo>
                  <a:lnTo>
                    <a:pt x="314832" y="314833"/>
                  </a:lnTo>
                  <a:lnTo>
                    <a:pt x="0" y="31483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fr-FR"/>
            </a:p>
          </p:txBody>
        </p:sp>
        <p:sp>
          <p:nvSpPr>
            <p:cNvPr id="97" name="TextBox 97"/>
            <p:cNvSpPr txBox="1"/>
            <p:nvPr/>
          </p:nvSpPr>
          <p:spPr>
            <a:xfrm>
              <a:off x="759834" y="1184512"/>
              <a:ext cx="4263763" cy="1777795"/>
            </a:xfrm>
            <a:prstGeom prst="rect">
              <a:avLst/>
            </a:prstGeom>
          </p:spPr>
          <p:txBody>
            <a:bodyPr lIns="0" tIns="0" rIns="0" bIns="0" rtlCol="0" anchor="t">
              <a:spAutoFit/>
            </a:bodyPr>
            <a:lstStyle/>
            <a:p>
              <a:pPr>
                <a:lnSpc>
                  <a:spcPts val="1399"/>
                </a:lnSpc>
              </a:pPr>
              <a:r>
                <a:rPr lang="en-US" sz="1067" b="1" i="1" dirty="0">
                  <a:solidFill>
                    <a:srgbClr val="253647"/>
                  </a:solidFill>
                  <a:ea typeface="Open Sans 1 Bold Italics"/>
                  <a:cs typeface="Open Sans 1 Bold Italics"/>
                  <a:sym typeface="Open Sans 1 Bold Italics"/>
                </a:rPr>
                <a:t>3 </a:t>
              </a:r>
              <a:r>
                <a:rPr lang="en-US" sz="1067" b="1" i="1" dirty="0" err="1">
                  <a:solidFill>
                    <a:srgbClr val="253647"/>
                  </a:solidFill>
                  <a:ea typeface="Open Sans 1 Bold Italics"/>
                  <a:cs typeface="Open Sans 1 Bold Italics"/>
                  <a:sym typeface="Open Sans 1 Bold Italics"/>
                </a:rPr>
                <a:t>semaines</a:t>
              </a:r>
              <a:r>
                <a:rPr lang="en-US" sz="1067" i="1" dirty="0">
                  <a:solidFill>
                    <a:srgbClr val="253647"/>
                  </a:solidFill>
                  <a:ea typeface="Open Sans 1 Italics"/>
                  <a:cs typeface="Open Sans 1 Italics"/>
                  <a:sym typeface="Open Sans 1 Italics"/>
                </a:rPr>
                <a:t> </a:t>
              </a:r>
              <a:r>
                <a:rPr lang="en-US" sz="1067" b="1" i="1" dirty="0">
                  <a:solidFill>
                    <a:srgbClr val="253647"/>
                  </a:solidFill>
                  <a:ea typeface="Open Sans 1 Bold Italics"/>
                  <a:cs typeface="Open Sans 1 Bold Italics"/>
                  <a:sym typeface="Open Sans 1 Bold Italics"/>
                </a:rPr>
                <a:t>au plus tard</a:t>
              </a:r>
              <a:r>
                <a:rPr lang="en-US" sz="1067" i="1" dirty="0">
                  <a:solidFill>
                    <a:srgbClr val="253647"/>
                  </a:solidFill>
                  <a:ea typeface="Open Sans 1 Italics"/>
                  <a:cs typeface="Open Sans 1 Italics"/>
                  <a:sym typeface="Open Sans 1 Italics"/>
                </a:rPr>
                <a:t> après la </a:t>
              </a:r>
              <a:r>
                <a:rPr lang="en-US" sz="1067" i="1" dirty="0" err="1">
                  <a:solidFill>
                    <a:srgbClr val="253647"/>
                  </a:solidFill>
                  <a:ea typeface="Open Sans 1 Italics"/>
                  <a:cs typeface="Open Sans 1 Italics"/>
                  <a:sym typeface="Open Sans 1 Italics"/>
                </a:rPr>
                <a:t>période</a:t>
              </a:r>
              <a:r>
                <a:rPr lang="en-US" sz="1067" i="1" dirty="0">
                  <a:solidFill>
                    <a:srgbClr val="253647"/>
                  </a:solidFill>
                  <a:ea typeface="Open Sans 1 Italics"/>
                  <a:cs typeface="Open Sans 1 Italics"/>
                  <a:sym typeface="Open Sans 1 Italics"/>
                </a:rPr>
                <a:t> des 3 </a:t>
              </a:r>
              <a:r>
                <a:rPr lang="en-US" sz="1067" i="1" dirty="0" err="1">
                  <a:solidFill>
                    <a:srgbClr val="253647"/>
                  </a:solidFill>
                  <a:ea typeface="Open Sans 1 Italics"/>
                  <a:cs typeface="Open Sans 1 Italics"/>
                  <a:sym typeface="Open Sans 1 Italics"/>
                </a:rPr>
                <a:t>mois</a:t>
              </a:r>
              <a:r>
                <a:rPr lang="en-US" sz="1067" i="1" dirty="0">
                  <a:solidFill>
                    <a:srgbClr val="253647"/>
                  </a:solidFill>
                  <a:ea typeface="Open Sans 1 Italics"/>
                  <a:cs typeface="Open Sans 1 Italics"/>
                  <a:sym typeface="Open Sans 1 Italics"/>
                </a:rPr>
                <a:t>.</a:t>
              </a:r>
            </a:p>
            <a:p>
              <a:pPr>
                <a:lnSpc>
                  <a:spcPts val="1399"/>
                </a:lnSpc>
                <a:spcBef>
                  <a:spcPct val="0"/>
                </a:spcBef>
              </a:pPr>
              <a:r>
                <a:rPr lang="en-US" sz="1067" i="1" dirty="0">
                  <a:solidFill>
                    <a:srgbClr val="253647"/>
                  </a:solidFill>
                  <a:ea typeface="Open Sans 1 Italics"/>
                  <a:cs typeface="Open Sans 1 Italics"/>
                  <a:sym typeface="Open Sans 1 Italics"/>
                </a:rPr>
                <a:t>Le </a:t>
              </a:r>
              <a:r>
                <a:rPr lang="en-US" sz="1067" i="1" dirty="0" err="1">
                  <a:solidFill>
                    <a:srgbClr val="253647"/>
                  </a:solidFill>
                  <a:ea typeface="Open Sans 1 Italics"/>
                  <a:cs typeface="Open Sans 1 Italics"/>
                  <a:sym typeface="Open Sans 1 Italics"/>
                </a:rPr>
                <a:t>pétitionnaire</a:t>
              </a:r>
              <a:r>
                <a:rPr lang="en-US" sz="1067" i="1" dirty="0">
                  <a:solidFill>
                    <a:srgbClr val="253647"/>
                  </a:solidFill>
                  <a:ea typeface="Open Sans 1 Italics"/>
                  <a:cs typeface="Open Sans 1 Italics"/>
                  <a:sym typeface="Open Sans 1 Italics"/>
                </a:rPr>
                <a:t> </a:t>
              </a:r>
              <a:r>
                <a:rPr lang="en-US" sz="1067" i="1" dirty="0" err="1">
                  <a:solidFill>
                    <a:srgbClr val="253647"/>
                  </a:solidFill>
                  <a:ea typeface="Open Sans 1 Italics"/>
                  <a:cs typeface="Open Sans 1 Italics"/>
                  <a:sym typeface="Open Sans 1 Italics"/>
                </a:rPr>
                <a:t>est</a:t>
              </a:r>
              <a:r>
                <a:rPr lang="en-US" sz="1067" i="1" dirty="0">
                  <a:solidFill>
                    <a:srgbClr val="253647"/>
                  </a:solidFill>
                  <a:ea typeface="Open Sans 1 Italics"/>
                  <a:cs typeface="Open Sans 1 Italics"/>
                  <a:sym typeface="Open Sans 1 Italics"/>
                </a:rPr>
                <a:t> </a:t>
              </a:r>
              <a:r>
                <a:rPr lang="en-US" sz="1067" i="1" dirty="0" err="1">
                  <a:solidFill>
                    <a:srgbClr val="253647"/>
                  </a:solidFill>
                  <a:ea typeface="Open Sans 1 Italics"/>
                  <a:cs typeface="Open Sans 1 Italics"/>
                  <a:sym typeface="Open Sans 1 Italics"/>
                </a:rPr>
                <a:t>sollicité</a:t>
              </a:r>
              <a:r>
                <a:rPr lang="en-US" sz="1067" i="1" dirty="0">
                  <a:solidFill>
                    <a:srgbClr val="253647"/>
                  </a:solidFill>
                  <a:ea typeface="Open Sans 1 Italics"/>
                  <a:cs typeface="Open Sans 1 Italics"/>
                  <a:sym typeface="Open Sans 1 Italics"/>
                </a:rPr>
                <a:t> par le commissaire pendant les 3 </a:t>
              </a:r>
              <a:r>
                <a:rPr lang="en-US" sz="1067" i="1" dirty="0" err="1">
                  <a:solidFill>
                    <a:srgbClr val="253647"/>
                  </a:solidFill>
                  <a:ea typeface="Open Sans 1 Italics"/>
                  <a:cs typeface="Open Sans 1 Italics"/>
                  <a:sym typeface="Open Sans 1 Italics"/>
                </a:rPr>
                <a:t>semaines</a:t>
              </a:r>
              <a:r>
                <a:rPr lang="en-US" sz="1067" i="1" dirty="0">
                  <a:solidFill>
                    <a:srgbClr val="253647"/>
                  </a:solidFill>
                  <a:ea typeface="Open Sans 1 Italics"/>
                  <a:cs typeface="Open Sans 1 Italics"/>
                  <a:sym typeface="Open Sans 1 Italics"/>
                </a:rPr>
                <a:t> et a </a:t>
              </a:r>
              <a:r>
                <a:rPr lang="en-US" sz="1067" b="1" i="1" dirty="0">
                  <a:solidFill>
                    <a:srgbClr val="253647"/>
                  </a:solidFill>
                  <a:ea typeface="Open Sans 1 Bold Italics"/>
                  <a:cs typeface="Open Sans 1 Bold Italics"/>
                  <a:sym typeface="Open Sans 1 Bold Italics"/>
                </a:rPr>
                <a:t>5 </a:t>
              </a:r>
              <a:r>
                <a:rPr lang="en-US" sz="1067" b="1" i="1" dirty="0" err="1">
                  <a:solidFill>
                    <a:srgbClr val="253647"/>
                  </a:solidFill>
                  <a:ea typeface="Open Sans 1 Bold Italics"/>
                  <a:cs typeface="Open Sans 1 Bold Italics"/>
                  <a:sym typeface="Open Sans 1 Bold Italics"/>
                </a:rPr>
                <a:t>jours</a:t>
              </a:r>
              <a:r>
                <a:rPr lang="en-US" sz="1067" b="1" i="1" dirty="0">
                  <a:solidFill>
                    <a:srgbClr val="253647"/>
                  </a:solidFill>
                  <a:ea typeface="Open Sans 1 Bold Italics"/>
                  <a:cs typeface="Open Sans 1 Bold Italics"/>
                  <a:sym typeface="Open Sans 1 Bold Italics"/>
                </a:rPr>
                <a:t> pour </a:t>
              </a:r>
              <a:r>
                <a:rPr lang="en-US" sz="1067" b="1" i="1" dirty="0" err="1">
                  <a:solidFill>
                    <a:srgbClr val="253647"/>
                  </a:solidFill>
                  <a:ea typeface="Open Sans 1 Bold Italics"/>
                  <a:cs typeface="Open Sans 1 Bold Italics"/>
                  <a:sym typeface="Open Sans 1 Bold Italics"/>
                </a:rPr>
                <a:t>répondre</a:t>
              </a:r>
              <a:r>
                <a:rPr lang="en-US" sz="1067" i="1" dirty="0">
                  <a:solidFill>
                    <a:srgbClr val="253647"/>
                  </a:solidFill>
                  <a:ea typeface="Open Sans 1 Italics"/>
                  <a:cs typeface="Open Sans 1 Italics"/>
                  <a:sym typeface="Open Sans 1 Italics"/>
                </a:rPr>
                <a:t>. </a:t>
              </a:r>
            </a:p>
          </p:txBody>
        </p:sp>
      </p:grpSp>
      <p:sp>
        <p:nvSpPr>
          <p:cNvPr id="98" name="AutoShape 98"/>
          <p:cNvSpPr/>
          <p:nvPr/>
        </p:nvSpPr>
        <p:spPr>
          <a:xfrm>
            <a:off x="6492772" y="6020535"/>
            <a:ext cx="293461" cy="0"/>
          </a:xfrm>
          <a:prstGeom prst="line">
            <a:avLst/>
          </a:prstGeom>
          <a:ln w="38100" cap="flat">
            <a:solidFill>
              <a:srgbClr val="0097B2"/>
            </a:solidFill>
            <a:prstDash val="solid"/>
            <a:headEnd type="none" w="sm" len="sm"/>
            <a:tailEnd type="arrow" w="med" len="sm"/>
          </a:ln>
        </p:spPr>
        <p:txBody>
          <a:bodyPr/>
          <a:lstStyle/>
          <a:p>
            <a:endParaRPr lang="fr-FR"/>
          </a:p>
        </p:txBody>
      </p:sp>
      <p:sp>
        <p:nvSpPr>
          <p:cNvPr id="99" name="Freeform 99"/>
          <p:cNvSpPr/>
          <p:nvPr/>
        </p:nvSpPr>
        <p:spPr>
          <a:xfrm>
            <a:off x="6026756" y="5783075"/>
            <a:ext cx="466017" cy="474921"/>
          </a:xfrm>
          <a:custGeom>
            <a:avLst/>
            <a:gdLst/>
            <a:ahLst/>
            <a:cxnLst/>
            <a:rect l="l" t="t" r="r" b="b"/>
            <a:pathLst>
              <a:path w="699025" h="712382">
                <a:moveTo>
                  <a:pt x="0" y="0"/>
                </a:moveTo>
                <a:lnTo>
                  <a:pt x="699024" y="0"/>
                </a:lnTo>
                <a:lnTo>
                  <a:pt x="699024" y="712382"/>
                </a:lnTo>
                <a:lnTo>
                  <a:pt x="0" y="712382"/>
                </a:lnTo>
                <a:lnTo>
                  <a:pt x="0" y="0"/>
                </a:lnTo>
                <a:close/>
              </a:path>
            </a:pathLst>
          </a:custGeom>
          <a:blipFill>
            <a:blip r:embed="rId15"/>
            <a:stretch>
              <a:fillRect/>
            </a:stretch>
          </a:blipFill>
        </p:spPr>
        <p:txBody>
          <a:bodyPr/>
          <a:lstStyle/>
          <a:p>
            <a:endParaRPr lang="fr-FR"/>
          </a:p>
        </p:txBody>
      </p:sp>
      <p:sp>
        <p:nvSpPr>
          <p:cNvPr id="100" name="AutoShape 100"/>
          <p:cNvSpPr/>
          <p:nvPr/>
        </p:nvSpPr>
        <p:spPr>
          <a:xfrm>
            <a:off x="6492772" y="4549828"/>
            <a:ext cx="293461" cy="0"/>
          </a:xfrm>
          <a:prstGeom prst="line">
            <a:avLst/>
          </a:prstGeom>
          <a:ln w="38100" cap="flat">
            <a:solidFill>
              <a:srgbClr val="0097B2"/>
            </a:solidFill>
            <a:prstDash val="solid"/>
            <a:headEnd type="none" w="sm" len="sm"/>
            <a:tailEnd type="arrow" w="med" len="sm"/>
          </a:ln>
        </p:spPr>
        <p:txBody>
          <a:bodyPr/>
          <a:lstStyle/>
          <a:p>
            <a:endParaRPr lang="fr-FR"/>
          </a:p>
        </p:txBody>
      </p:sp>
      <p:sp>
        <p:nvSpPr>
          <p:cNvPr id="101" name="AutoShape 101"/>
          <p:cNvSpPr/>
          <p:nvPr/>
        </p:nvSpPr>
        <p:spPr>
          <a:xfrm>
            <a:off x="6243287" y="3497166"/>
            <a:ext cx="16476" cy="2285909"/>
          </a:xfrm>
          <a:prstGeom prst="line">
            <a:avLst/>
          </a:prstGeom>
          <a:ln w="38100" cap="flat">
            <a:solidFill>
              <a:srgbClr val="0097B2"/>
            </a:solidFill>
            <a:prstDash val="solid"/>
            <a:headEnd type="none" w="sm" len="sm"/>
            <a:tailEnd type="none" w="sm" len="sm"/>
          </a:ln>
        </p:spPr>
        <p:txBody>
          <a:bodyPr/>
          <a:lstStyle/>
          <a:p>
            <a:endParaRPr lang="fr-FR"/>
          </a:p>
        </p:txBody>
      </p:sp>
      <p:sp>
        <p:nvSpPr>
          <p:cNvPr id="102" name="Freeform 102"/>
          <p:cNvSpPr/>
          <p:nvPr/>
        </p:nvSpPr>
        <p:spPr>
          <a:xfrm>
            <a:off x="6019204" y="4312368"/>
            <a:ext cx="473569" cy="474921"/>
          </a:xfrm>
          <a:custGeom>
            <a:avLst/>
            <a:gdLst/>
            <a:ahLst/>
            <a:cxnLst/>
            <a:rect l="l" t="t" r="r" b="b"/>
            <a:pathLst>
              <a:path w="710353" h="712382">
                <a:moveTo>
                  <a:pt x="0" y="0"/>
                </a:moveTo>
                <a:lnTo>
                  <a:pt x="710352" y="0"/>
                </a:lnTo>
                <a:lnTo>
                  <a:pt x="710352" y="712382"/>
                </a:lnTo>
                <a:lnTo>
                  <a:pt x="0" y="71238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fr-FR"/>
          </a:p>
        </p:txBody>
      </p:sp>
      <p:grpSp>
        <p:nvGrpSpPr>
          <p:cNvPr id="103" name="Group 103"/>
          <p:cNvGrpSpPr/>
          <p:nvPr/>
        </p:nvGrpSpPr>
        <p:grpSpPr>
          <a:xfrm>
            <a:off x="6255988" y="-700768"/>
            <a:ext cx="1998581" cy="1317783"/>
            <a:chOff x="0" y="0"/>
            <a:chExt cx="724956" cy="478006"/>
          </a:xfrm>
        </p:grpSpPr>
        <p:sp>
          <p:nvSpPr>
            <p:cNvPr id="104" name="Freeform 104">
              <a:hlinkClick r:id="rId18" action="ppaction://hlinksldjump"/>
            </p:cNvPr>
            <p:cNvSpPr/>
            <p:nvPr/>
          </p:nvSpPr>
          <p:spPr>
            <a:xfrm>
              <a:off x="0" y="0"/>
              <a:ext cx="724956" cy="478006"/>
            </a:xfrm>
            <a:custGeom>
              <a:avLst/>
              <a:gdLst/>
              <a:ahLst/>
              <a:cxnLst/>
              <a:rect l="l" t="t" r="r" b="b"/>
              <a:pathLst>
                <a:path w="724956" h="478006">
                  <a:moveTo>
                    <a:pt x="362478" y="0"/>
                  </a:moveTo>
                  <a:cubicBezTo>
                    <a:pt x="162287" y="0"/>
                    <a:pt x="0" y="107005"/>
                    <a:pt x="0" y="239003"/>
                  </a:cubicBezTo>
                  <a:cubicBezTo>
                    <a:pt x="0" y="371001"/>
                    <a:pt x="162287" y="478006"/>
                    <a:pt x="362478" y="478006"/>
                  </a:cubicBezTo>
                  <a:cubicBezTo>
                    <a:pt x="562669" y="478006"/>
                    <a:pt x="724956" y="371001"/>
                    <a:pt x="724956" y="239003"/>
                  </a:cubicBezTo>
                  <a:cubicBezTo>
                    <a:pt x="724956" y="107005"/>
                    <a:pt x="562669" y="0"/>
                    <a:pt x="362478" y="0"/>
                  </a:cubicBezTo>
                  <a:close/>
                </a:path>
              </a:pathLst>
            </a:custGeom>
            <a:gradFill rotWithShape="1">
              <a:gsLst>
                <a:gs pos="0">
                  <a:srgbClr val="0CC0DF">
                    <a:alpha val="100000"/>
                  </a:srgbClr>
                </a:gs>
                <a:gs pos="100000">
                  <a:srgbClr val="9ACF2A">
                    <a:alpha val="100000"/>
                  </a:srgbClr>
                </a:gs>
              </a:gsLst>
              <a:lin ang="2700000"/>
            </a:gradFill>
          </p:spPr>
          <p:txBody>
            <a:bodyPr/>
            <a:lstStyle/>
            <a:p>
              <a:endParaRPr lang="fr-FR"/>
            </a:p>
          </p:txBody>
        </p:sp>
        <p:sp>
          <p:nvSpPr>
            <p:cNvPr id="105" name="TextBox 105"/>
            <p:cNvSpPr txBox="1"/>
            <p:nvPr/>
          </p:nvSpPr>
          <p:spPr>
            <a:xfrm>
              <a:off x="67965" y="16238"/>
              <a:ext cx="589026" cy="416955"/>
            </a:xfrm>
            <a:prstGeom prst="rect">
              <a:avLst/>
            </a:prstGeom>
          </p:spPr>
          <p:txBody>
            <a:bodyPr lIns="33867" tIns="33867" rIns="33867" bIns="33867" rtlCol="0" anchor="ctr"/>
            <a:lstStyle/>
            <a:p>
              <a:pPr algn="ctr">
                <a:lnSpc>
                  <a:spcPts val="1586"/>
                </a:lnSpc>
              </a:pPr>
              <a:endParaRPr sz="1333"/>
            </a:p>
          </p:txBody>
        </p:sp>
      </p:grpSp>
      <p:sp>
        <p:nvSpPr>
          <p:cNvPr id="106" name="TextBox 106"/>
          <p:cNvSpPr txBox="1"/>
          <p:nvPr/>
        </p:nvSpPr>
        <p:spPr>
          <a:xfrm>
            <a:off x="814386" y="3916143"/>
            <a:ext cx="4520002" cy="2261068"/>
          </a:xfrm>
          <a:prstGeom prst="rect">
            <a:avLst/>
          </a:prstGeom>
        </p:spPr>
        <p:txBody>
          <a:bodyPr lIns="0" tIns="0" rIns="0" bIns="0" rtlCol="0" anchor="t">
            <a:spAutoFit/>
          </a:bodyPr>
          <a:lstStyle/>
          <a:p>
            <a:pPr marL="230304" lvl="1" indent="-115152">
              <a:lnSpc>
                <a:spcPts val="1493"/>
              </a:lnSpc>
              <a:buFont typeface="Arial"/>
              <a:buChar char="•"/>
            </a:pPr>
            <a:r>
              <a:rPr lang="en-US" sz="1067" b="1">
                <a:solidFill>
                  <a:srgbClr val="253647"/>
                </a:solidFill>
                <a:ea typeface="Open Sans 1 Bold"/>
                <a:cs typeface="Open Sans 1 Bold"/>
                <a:sym typeface="Open Sans 1 Bold"/>
              </a:rPr>
              <a:t>Consultation des instances et commissions obligatoires</a:t>
            </a:r>
          </a:p>
          <a:p>
            <a:pPr>
              <a:lnSpc>
                <a:spcPts val="1400"/>
              </a:lnSpc>
            </a:pPr>
            <a:r>
              <a:rPr lang="en-US" sz="1067">
                <a:solidFill>
                  <a:srgbClr val="253647"/>
                </a:solidFill>
                <a:ea typeface="Open Sans 1"/>
                <a:cs typeface="Open Sans 1"/>
                <a:sym typeface="Open Sans 1"/>
              </a:rPr>
              <a:t>MRAE/IGEDD, CLE de SAGE concerné, CSRPN/CNPN si dérogation espèce protégée et autres avis en fonction du projet</a:t>
            </a:r>
          </a:p>
          <a:p>
            <a:pPr>
              <a:lnSpc>
                <a:spcPts val="1493"/>
              </a:lnSpc>
            </a:pPr>
            <a:endParaRPr lang="en-US" sz="1067">
              <a:solidFill>
                <a:srgbClr val="253647"/>
              </a:solidFill>
              <a:ea typeface="Open Sans 1"/>
              <a:cs typeface="Open Sans 1"/>
              <a:sym typeface="Open Sans 1"/>
            </a:endParaRPr>
          </a:p>
          <a:p>
            <a:pPr marL="230304" lvl="1" indent="-115152">
              <a:lnSpc>
                <a:spcPts val="1493"/>
              </a:lnSpc>
              <a:buFont typeface="Arial"/>
              <a:buChar char="•"/>
            </a:pPr>
            <a:r>
              <a:rPr lang="en-US" sz="1067" b="1">
                <a:solidFill>
                  <a:srgbClr val="253647"/>
                </a:solidFill>
                <a:ea typeface="Open Sans 1 Bold"/>
                <a:cs typeface="Open Sans 1 Bold"/>
                <a:sym typeface="Open Sans 1 Bold"/>
              </a:rPr>
              <a:t>Demande d’informations complémentaires éventuelle par le service instructeur, en lien avec les services contributeurs</a:t>
            </a:r>
          </a:p>
          <a:p>
            <a:pPr>
              <a:lnSpc>
                <a:spcPts val="1493"/>
              </a:lnSpc>
            </a:pPr>
            <a:endParaRPr lang="en-US" sz="1067" b="1">
              <a:solidFill>
                <a:srgbClr val="253647"/>
              </a:solidFill>
              <a:ea typeface="Open Sans 1 Bold"/>
              <a:cs typeface="Open Sans 1 Bold"/>
              <a:sym typeface="Open Sans 1 Bold"/>
            </a:endParaRPr>
          </a:p>
          <a:p>
            <a:pPr marL="230304" lvl="1" indent="-115152">
              <a:lnSpc>
                <a:spcPts val="1493"/>
              </a:lnSpc>
              <a:buFont typeface="Arial"/>
              <a:buChar char="•"/>
            </a:pPr>
            <a:r>
              <a:rPr lang="en-US" sz="1067" b="1">
                <a:solidFill>
                  <a:srgbClr val="253647"/>
                </a:solidFill>
                <a:ea typeface="Open Sans 1 Bold"/>
                <a:cs typeface="Open Sans 1 Bold"/>
                <a:sym typeface="Open Sans 1 Bold"/>
              </a:rPr>
              <a:t>Consultation des collectivités territoriales, dont les conseils municipaux concernés</a:t>
            </a:r>
          </a:p>
          <a:p>
            <a:pPr>
              <a:lnSpc>
                <a:spcPts val="1493"/>
              </a:lnSpc>
            </a:pPr>
            <a:endParaRPr lang="en-US" sz="1067" b="1">
              <a:solidFill>
                <a:srgbClr val="253647"/>
              </a:solidFill>
              <a:ea typeface="Open Sans 1 Bold"/>
              <a:cs typeface="Open Sans 1 Bold"/>
              <a:sym typeface="Open Sans 1 Bold"/>
            </a:endParaRPr>
          </a:p>
          <a:p>
            <a:pPr marL="230304" lvl="1" indent="-115152">
              <a:lnSpc>
                <a:spcPts val="1493"/>
              </a:lnSpc>
              <a:buFont typeface="Arial"/>
              <a:buChar char="•"/>
            </a:pPr>
            <a:r>
              <a:rPr lang="en-US" sz="1067" b="1">
                <a:solidFill>
                  <a:srgbClr val="253647"/>
                </a:solidFill>
                <a:ea typeface="Open Sans 1 Bold"/>
                <a:cs typeface="Open Sans 1 Bold"/>
                <a:sym typeface="Open Sans 1 Bold"/>
              </a:rPr>
              <a:t>Consultation du public</a:t>
            </a:r>
          </a:p>
          <a:p>
            <a:pPr>
              <a:lnSpc>
                <a:spcPts val="1400"/>
              </a:lnSpc>
            </a:pPr>
            <a:r>
              <a:rPr lang="en-US" sz="1067">
                <a:solidFill>
                  <a:srgbClr val="253647"/>
                </a:solidFill>
                <a:ea typeface="Open Sans 1"/>
                <a:cs typeface="Open Sans 1"/>
                <a:sym typeface="Open Sans 1"/>
              </a:rPr>
              <a:t>Observations et propositions consignées par le commissaire enquêteur</a:t>
            </a:r>
          </a:p>
        </p:txBody>
      </p:sp>
      <p:sp>
        <p:nvSpPr>
          <p:cNvPr id="107" name="TextBox 107"/>
          <p:cNvSpPr txBox="1"/>
          <p:nvPr/>
        </p:nvSpPr>
        <p:spPr>
          <a:xfrm>
            <a:off x="9138469" y="2298776"/>
            <a:ext cx="2417842" cy="2656753"/>
          </a:xfrm>
          <a:prstGeom prst="rect">
            <a:avLst/>
          </a:prstGeom>
        </p:spPr>
        <p:txBody>
          <a:bodyPr lIns="0" tIns="0" rIns="0" bIns="0" rtlCol="0" anchor="t">
            <a:spAutoFit/>
          </a:bodyPr>
          <a:lstStyle/>
          <a:p>
            <a:pPr marL="244697" lvl="1" indent="-122349">
              <a:lnSpc>
                <a:spcPts val="1586"/>
              </a:lnSpc>
              <a:buFont typeface="Arial"/>
              <a:buChar char="•"/>
            </a:pPr>
            <a:r>
              <a:rPr lang="en-US" sz="1200">
                <a:solidFill>
                  <a:srgbClr val="FFFFFF"/>
                </a:solidFill>
                <a:ea typeface="Open Sans 1"/>
                <a:cs typeface="Open Sans 1"/>
                <a:sym typeface="Open Sans 1"/>
              </a:rPr>
              <a:t>Les documents sont mis en ligne au fur et à mesure sur le site internet dédié à la consultation. L’organisation de la consultation du public est à la charge du porteur de projet (réunions publiques, mise en place du site internet, etc...) ; </a:t>
            </a:r>
          </a:p>
          <a:p>
            <a:pPr>
              <a:lnSpc>
                <a:spcPts val="1586"/>
              </a:lnSpc>
            </a:pPr>
            <a:endParaRPr lang="en-US" sz="1200">
              <a:solidFill>
                <a:srgbClr val="FFFFFF"/>
              </a:solidFill>
              <a:ea typeface="Open Sans 1"/>
              <a:cs typeface="Open Sans 1"/>
              <a:sym typeface="Open Sans 1"/>
            </a:endParaRPr>
          </a:p>
          <a:p>
            <a:pPr marL="244697" lvl="1" indent="-122349">
              <a:lnSpc>
                <a:spcPts val="1586"/>
              </a:lnSpc>
              <a:buFont typeface="Arial"/>
              <a:buChar char="•"/>
            </a:pPr>
            <a:r>
              <a:rPr lang="en-US" sz="1200">
                <a:solidFill>
                  <a:srgbClr val="FFFFFF"/>
                </a:solidFill>
                <a:ea typeface="Open Sans 1"/>
                <a:cs typeface="Open Sans 1"/>
                <a:sym typeface="Open Sans 1"/>
              </a:rPr>
              <a:t>Le porteur de projet doit être réactif pour produire les différents mémoires en réponse pendant les 3 mois. </a:t>
            </a:r>
          </a:p>
        </p:txBody>
      </p:sp>
      <p:sp>
        <p:nvSpPr>
          <p:cNvPr id="108" name="TextBox 108"/>
          <p:cNvSpPr txBox="1"/>
          <p:nvPr/>
        </p:nvSpPr>
        <p:spPr>
          <a:xfrm>
            <a:off x="9280360" y="5842914"/>
            <a:ext cx="2458016" cy="399725"/>
          </a:xfrm>
          <a:prstGeom prst="rect">
            <a:avLst/>
          </a:prstGeom>
        </p:spPr>
        <p:txBody>
          <a:bodyPr lIns="0" tIns="0" rIns="0" bIns="0" rtlCol="0" anchor="t">
            <a:spAutoFit/>
          </a:bodyPr>
          <a:lstStyle/>
          <a:p>
            <a:pPr>
              <a:lnSpc>
                <a:spcPts val="1586"/>
              </a:lnSpc>
              <a:spcBef>
                <a:spcPct val="0"/>
              </a:spcBef>
            </a:pPr>
            <a:r>
              <a:rPr lang="en-US" sz="1200" i="1" dirty="0">
                <a:solidFill>
                  <a:srgbClr val="FFFFFF"/>
                </a:solidFill>
                <a:ea typeface="Open Sans 1 Italics"/>
                <a:cs typeface="Open Sans 1 Italics"/>
                <a:sym typeface="Open Sans 1 Italics"/>
              </a:rPr>
              <a:t>Commissaire </a:t>
            </a:r>
            <a:r>
              <a:rPr lang="en-US" sz="1200" i="1" dirty="0" err="1">
                <a:solidFill>
                  <a:srgbClr val="FFFFFF"/>
                </a:solidFill>
                <a:ea typeface="Open Sans 1 Italics"/>
                <a:cs typeface="Open Sans 1 Italics"/>
                <a:sym typeface="Open Sans 1 Italics"/>
              </a:rPr>
              <a:t>enquêteur</a:t>
            </a:r>
            <a:r>
              <a:rPr lang="en-US" sz="1200" i="1" dirty="0">
                <a:solidFill>
                  <a:srgbClr val="FFFFFF"/>
                </a:solidFill>
                <a:ea typeface="Open Sans 1 Italics"/>
                <a:cs typeface="Open Sans 1 Italics"/>
                <a:sym typeface="Open Sans 1 Italics"/>
              </a:rPr>
              <a:t>, </a:t>
            </a:r>
            <a:r>
              <a:rPr lang="en-US" sz="1200" i="1" dirty="0" err="1">
                <a:solidFill>
                  <a:srgbClr val="FFFFFF"/>
                </a:solidFill>
                <a:ea typeface="Open Sans 1 Italics"/>
                <a:cs typeface="Open Sans 1 Italics"/>
                <a:sym typeface="Open Sans 1 Italics"/>
              </a:rPr>
              <a:t>porteur</a:t>
            </a:r>
            <a:r>
              <a:rPr lang="en-US" sz="1200" i="1" dirty="0">
                <a:solidFill>
                  <a:srgbClr val="FFFFFF"/>
                </a:solidFill>
                <a:ea typeface="Open Sans 1 Italics"/>
                <a:cs typeface="Open Sans 1 Italics"/>
                <a:sym typeface="Open Sans 1 Italics"/>
              </a:rPr>
              <a:t> de </a:t>
            </a:r>
            <a:r>
              <a:rPr lang="en-US" sz="1200" i="1" dirty="0" err="1">
                <a:solidFill>
                  <a:srgbClr val="FFFFFF"/>
                </a:solidFill>
                <a:ea typeface="Open Sans 1 Italics"/>
                <a:cs typeface="Open Sans 1 Italics"/>
                <a:sym typeface="Open Sans 1 Italics"/>
              </a:rPr>
              <a:t>projet</a:t>
            </a:r>
            <a:r>
              <a:rPr lang="en-US" sz="1200" i="1" dirty="0">
                <a:solidFill>
                  <a:srgbClr val="FFFFFF"/>
                </a:solidFill>
                <a:ea typeface="Open Sans 1 Italics"/>
                <a:cs typeface="Open Sans 1 Italics"/>
                <a:sym typeface="Open Sans 1 Italics"/>
              </a:rPr>
              <a:t>, </a:t>
            </a:r>
            <a:r>
              <a:rPr lang="en-US" sz="1200" i="1" dirty="0" err="1">
                <a:solidFill>
                  <a:srgbClr val="FFFFFF"/>
                </a:solidFill>
                <a:ea typeface="Open Sans 1 Italics"/>
                <a:cs typeface="Open Sans 1 Italics"/>
                <a:sym typeface="Open Sans 1 Italics"/>
              </a:rPr>
              <a:t>organismes</a:t>
            </a:r>
            <a:r>
              <a:rPr lang="en-US" sz="1200" i="1" dirty="0">
                <a:solidFill>
                  <a:srgbClr val="FFFFFF"/>
                </a:solidFill>
                <a:ea typeface="Open Sans 1 Italics"/>
                <a:cs typeface="Open Sans 1 Italics"/>
                <a:sym typeface="Open Sans 1 Italics"/>
              </a:rPr>
              <a:t> </a:t>
            </a:r>
            <a:r>
              <a:rPr lang="en-US" sz="1200" i="1" dirty="0" err="1">
                <a:solidFill>
                  <a:srgbClr val="FFFFFF"/>
                </a:solidFill>
                <a:ea typeface="Open Sans 1 Italics"/>
                <a:cs typeface="Open Sans 1 Italics"/>
                <a:sym typeface="Open Sans 1 Italics"/>
              </a:rPr>
              <a:t>consultés</a:t>
            </a:r>
            <a:endParaRPr lang="en-US" sz="1200" i="1" dirty="0">
              <a:solidFill>
                <a:srgbClr val="FFFFFF"/>
              </a:solidFill>
              <a:ea typeface="Open Sans 1 Italics"/>
              <a:cs typeface="Open Sans 1 Italics"/>
              <a:sym typeface="Open Sans 1 Italics"/>
            </a:endParaRPr>
          </a:p>
        </p:txBody>
      </p:sp>
      <p:sp>
        <p:nvSpPr>
          <p:cNvPr id="109" name="TextBox 109"/>
          <p:cNvSpPr txBox="1"/>
          <p:nvPr/>
        </p:nvSpPr>
        <p:spPr>
          <a:xfrm>
            <a:off x="11011212" y="87290"/>
            <a:ext cx="1061846" cy="265714"/>
          </a:xfrm>
          <a:prstGeom prst="rect">
            <a:avLst/>
          </a:prstGeom>
        </p:spPr>
        <p:txBody>
          <a:bodyPr wrap="square" lIns="0" tIns="0" rIns="0" bIns="0" rtlCol="0" anchor="t">
            <a:spAutoFit/>
          </a:bodyPr>
          <a:lstStyle/>
          <a:p>
            <a:pPr algn="ctr">
              <a:lnSpc>
                <a:spcPts val="2249"/>
              </a:lnSpc>
              <a:spcBef>
                <a:spcPct val="0"/>
              </a:spcBef>
            </a:pPr>
            <a:r>
              <a:rPr lang="en-US" sz="16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sym typeface="Decalotype Bold"/>
                <a:hlinkClick r:id="rId3" action="ppaction://hlinksldjump">
                  <a:extLst>
                    <a:ext uri="{A12FA001-AC4F-418D-AE19-62706E023703}">
                      <ahyp:hlinkClr xmlns:ahyp="http://schemas.microsoft.com/office/drawing/2018/hyperlinkcolor" val="tx"/>
                    </a:ext>
                  </a:extLst>
                </a:hlinkClick>
              </a:rPr>
              <a:t>&lt; </a:t>
            </a:r>
            <a:r>
              <a:rPr lang="en-US" sz="1600" b="1" dirty="0" err="1">
                <a:solidFill>
                  <a:schemeClr val="bg1"/>
                </a:solidFill>
                <a:latin typeface="Calibri Light" panose="020F0302020204030204" pitchFamily="34" charset="0"/>
                <a:ea typeface="Calibri Light" panose="020F0302020204030204" pitchFamily="34" charset="0"/>
                <a:cs typeface="Calibri Light" panose="020F0302020204030204" pitchFamily="34" charset="0"/>
                <a:sym typeface="Decalotype Bold"/>
                <a:hlinkClick r:id="rId3" action="ppaction://hlinksldjump">
                  <a:extLst>
                    <a:ext uri="{A12FA001-AC4F-418D-AE19-62706E023703}">
                      <ahyp:hlinkClr xmlns:ahyp="http://schemas.microsoft.com/office/drawing/2018/hyperlinkcolor" val="tx"/>
                    </a:ext>
                  </a:extLst>
                </a:hlinkClick>
              </a:rPr>
              <a:t>Sommaire</a:t>
            </a:r>
            <a:endParaRPr lang="en-US" sz="16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sym typeface="Decalotype Bold"/>
              <a:hlinkClick r:id="rId3" action="ppaction://hlinksldjump">
                <a:extLst>
                  <a:ext uri="{A12FA001-AC4F-418D-AE19-62706E023703}">
                    <ahyp:hlinkClr xmlns:ahyp="http://schemas.microsoft.com/office/drawing/2018/hyperlinkcolor" val="tx"/>
                  </a:ext>
                </a:extLst>
              </a:hlinkClick>
            </a:endParaRPr>
          </a:p>
        </p:txBody>
      </p:sp>
      <p:sp>
        <p:nvSpPr>
          <p:cNvPr id="110" name="TextBox 110"/>
          <p:cNvSpPr txBox="1"/>
          <p:nvPr/>
        </p:nvSpPr>
        <p:spPr>
          <a:xfrm>
            <a:off x="1930267" y="27130"/>
            <a:ext cx="1730132" cy="422167"/>
          </a:xfrm>
          <a:prstGeom prst="rect">
            <a:avLst/>
          </a:prstGeom>
        </p:spPr>
        <p:txBody>
          <a:bodyPr lIns="0" tIns="0" rIns="0" bIns="0" rtlCol="0" anchor="t">
            <a:spAutoFit/>
          </a:bodyPr>
          <a:lstStyle/>
          <a:p>
            <a:pPr algn="ctr">
              <a:lnSpc>
                <a:spcPts val="1680"/>
              </a:lnSpc>
              <a:spcBef>
                <a:spcPct val="0"/>
              </a:spcBef>
            </a:pPr>
            <a:r>
              <a:rPr lang="en-US" sz="12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sym typeface="Decalotype Bold"/>
                <a:hlinkClick r:id="rId10" action="ppaction://hlinksldjump">
                  <a:extLst>
                    <a:ext uri="{A12FA001-AC4F-418D-AE19-62706E023703}">
                      <ahyp:hlinkClr xmlns:ahyp="http://schemas.microsoft.com/office/drawing/2018/hyperlinkcolor" val="tx"/>
                    </a:ext>
                  </a:extLst>
                </a:hlinkClick>
              </a:rPr>
              <a:t>Retour au choix de la </a:t>
            </a:r>
            <a:r>
              <a:rPr lang="en-US" sz="1200" b="1" dirty="0" err="1">
                <a:solidFill>
                  <a:schemeClr val="bg1"/>
                </a:solidFill>
                <a:latin typeface="Calibri Light" panose="020F0302020204030204" pitchFamily="34" charset="0"/>
                <a:ea typeface="Calibri Light" panose="020F0302020204030204" pitchFamily="34" charset="0"/>
                <a:cs typeface="Calibri Light" panose="020F0302020204030204" pitchFamily="34" charset="0"/>
                <a:sym typeface="Decalotype Bold"/>
                <a:hlinkClick r:id="rId10" action="ppaction://hlinksldjump">
                  <a:extLst>
                    <a:ext uri="{A12FA001-AC4F-418D-AE19-62706E023703}">
                      <ahyp:hlinkClr xmlns:ahyp="http://schemas.microsoft.com/office/drawing/2018/hyperlinkcolor" val="tx"/>
                    </a:ext>
                  </a:extLst>
                </a:hlinkClick>
              </a:rPr>
              <a:t>procédure</a:t>
            </a:r>
            <a:r>
              <a:rPr lang="en-US" sz="12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sym typeface="Decalotype Bold"/>
                <a:hlinkClick r:id="rId10" action="ppaction://hlinksldjump">
                  <a:extLst>
                    <a:ext uri="{A12FA001-AC4F-418D-AE19-62706E023703}">
                      <ahyp:hlinkClr xmlns:ahyp="http://schemas.microsoft.com/office/drawing/2018/hyperlinkcolor" val="tx"/>
                    </a:ext>
                  </a:extLst>
                </a:hlinkClick>
              </a:rPr>
              <a:t> de </a:t>
            </a:r>
            <a:r>
              <a:rPr lang="en-US" sz="1200" b="1" dirty="0" err="1">
                <a:solidFill>
                  <a:schemeClr val="bg1"/>
                </a:solidFill>
                <a:latin typeface="Calibri Light" panose="020F0302020204030204" pitchFamily="34" charset="0"/>
                <a:ea typeface="Calibri Light" panose="020F0302020204030204" pitchFamily="34" charset="0"/>
                <a:cs typeface="Calibri Light" panose="020F0302020204030204" pitchFamily="34" charset="0"/>
                <a:sym typeface="Decalotype Bold"/>
                <a:hlinkClick r:id="rId10" action="ppaction://hlinksldjump">
                  <a:extLst>
                    <a:ext uri="{A12FA001-AC4F-418D-AE19-62706E023703}">
                      <ahyp:hlinkClr xmlns:ahyp="http://schemas.microsoft.com/office/drawing/2018/hyperlinkcolor" val="tx"/>
                    </a:ext>
                  </a:extLst>
                </a:hlinkClick>
              </a:rPr>
              <a:t>l’étape</a:t>
            </a:r>
            <a:r>
              <a:rPr lang="en-US" sz="12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sym typeface="Decalotype Bold"/>
                <a:hlinkClick r:id="rId10" action="ppaction://hlinksldjump">
                  <a:extLst>
                    <a:ext uri="{A12FA001-AC4F-418D-AE19-62706E023703}">
                      <ahyp:hlinkClr xmlns:ahyp="http://schemas.microsoft.com/office/drawing/2018/hyperlinkcolor" val="tx"/>
                    </a:ext>
                  </a:extLst>
                </a:hlinkClick>
              </a:rPr>
              <a:t> 3</a:t>
            </a:r>
          </a:p>
        </p:txBody>
      </p:sp>
      <p:sp>
        <p:nvSpPr>
          <p:cNvPr id="111" name="TextBox 111"/>
          <p:cNvSpPr txBox="1"/>
          <p:nvPr/>
        </p:nvSpPr>
        <p:spPr>
          <a:xfrm>
            <a:off x="11094716" y="6404993"/>
            <a:ext cx="910491" cy="265714"/>
          </a:xfrm>
          <a:prstGeom prst="rect">
            <a:avLst/>
          </a:prstGeom>
        </p:spPr>
        <p:txBody>
          <a:bodyPr lIns="0" tIns="0" rIns="0" bIns="0" rtlCol="0" anchor="t">
            <a:spAutoFit/>
          </a:bodyPr>
          <a:lstStyle/>
          <a:p>
            <a:pPr algn="ctr">
              <a:lnSpc>
                <a:spcPts val="2249"/>
              </a:lnSpc>
              <a:spcBef>
                <a:spcPct val="0"/>
              </a:spcBef>
            </a:pPr>
            <a:r>
              <a:rPr lang="en-US" sz="16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sym typeface="Decalotype Bold"/>
                <a:hlinkClick r:id="rId4" action="ppaction://hlinksldjump">
                  <a:extLst>
                    <a:ext uri="{A12FA001-AC4F-418D-AE19-62706E023703}">
                      <ahyp:hlinkClr xmlns:ahyp="http://schemas.microsoft.com/office/drawing/2018/hyperlinkcolor" val="tx"/>
                    </a:ext>
                  </a:extLst>
                </a:hlinkClick>
              </a:rPr>
              <a:t>Suite &gt;</a:t>
            </a:r>
          </a:p>
        </p:txBody>
      </p:sp>
      <p:sp>
        <p:nvSpPr>
          <p:cNvPr id="112" name="TextBox 112"/>
          <p:cNvSpPr txBox="1"/>
          <p:nvPr/>
        </p:nvSpPr>
        <p:spPr>
          <a:xfrm>
            <a:off x="1561761" y="654011"/>
            <a:ext cx="6555011" cy="545086"/>
          </a:xfrm>
          <a:prstGeom prst="rect">
            <a:avLst/>
          </a:prstGeom>
        </p:spPr>
        <p:txBody>
          <a:bodyPr lIns="0" tIns="0" rIns="0" bIns="0" rtlCol="0" anchor="t">
            <a:spAutoFit/>
          </a:bodyPr>
          <a:lstStyle/>
          <a:p>
            <a:pPr algn="ctr">
              <a:lnSpc>
                <a:spcPts val="4387"/>
              </a:lnSpc>
            </a:pPr>
            <a:r>
              <a:rPr lang="en-US" sz="3600" b="1" dirty="0">
                <a:solidFill>
                  <a:srgbClr val="0CC0DF"/>
                </a:solidFill>
                <a:ea typeface="Open Sans 2 Bold"/>
                <a:cs typeface="Open Sans 2 Bold"/>
                <a:sym typeface="Open Sans 2 Bold"/>
              </a:rPr>
              <a:t>ÉTAPE 3 : Examen et consultation</a:t>
            </a:r>
          </a:p>
        </p:txBody>
      </p:sp>
      <p:sp>
        <p:nvSpPr>
          <p:cNvPr id="113" name="TextBox 113"/>
          <p:cNvSpPr txBox="1"/>
          <p:nvPr/>
        </p:nvSpPr>
        <p:spPr>
          <a:xfrm>
            <a:off x="18112" y="-29296"/>
            <a:ext cx="685800" cy="289503"/>
          </a:xfrm>
          <a:prstGeom prst="rect">
            <a:avLst/>
          </a:prstGeom>
        </p:spPr>
        <p:txBody>
          <a:bodyPr lIns="0" tIns="0" rIns="0" bIns="0" rtlCol="0" anchor="t">
            <a:spAutoFit/>
          </a:bodyPr>
          <a:lstStyle/>
          <a:p>
            <a:pPr algn="ctr">
              <a:lnSpc>
                <a:spcPts val="2426"/>
              </a:lnSpc>
              <a:spcBef>
                <a:spcPct val="0"/>
              </a:spcBef>
            </a:pPr>
            <a:r>
              <a:rPr lang="en-US" sz="1733" b="1" dirty="0">
                <a:solidFill>
                  <a:srgbClr val="253647"/>
                </a:solidFill>
                <a:latin typeface="Calibri Light" panose="020F0302020204030204" pitchFamily="34" charset="0"/>
                <a:ea typeface="Calibri Light" panose="020F0302020204030204" pitchFamily="34" charset="0"/>
                <a:cs typeface="Calibri Light" panose="020F0302020204030204" pitchFamily="34" charset="0"/>
                <a:sym typeface="Decalotype Bold"/>
              </a:rPr>
              <a:t>Étape 3</a:t>
            </a:r>
          </a:p>
        </p:txBody>
      </p:sp>
      <p:sp>
        <p:nvSpPr>
          <p:cNvPr id="114" name="TextBox 114"/>
          <p:cNvSpPr txBox="1"/>
          <p:nvPr/>
        </p:nvSpPr>
        <p:spPr>
          <a:xfrm>
            <a:off x="9074310" y="802714"/>
            <a:ext cx="2649752" cy="604909"/>
          </a:xfrm>
          <a:prstGeom prst="rect">
            <a:avLst/>
          </a:prstGeom>
        </p:spPr>
        <p:txBody>
          <a:bodyPr lIns="0" tIns="0" rIns="0" bIns="0" rtlCol="0" anchor="t">
            <a:spAutoFit/>
          </a:bodyPr>
          <a:lstStyle/>
          <a:p>
            <a:pPr>
              <a:lnSpc>
                <a:spcPts val="1586"/>
              </a:lnSpc>
              <a:spcBef>
                <a:spcPct val="0"/>
              </a:spcBef>
            </a:pPr>
            <a:r>
              <a:rPr lang="en-US" sz="1200" b="1">
                <a:solidFill>
                  <a:srgbClr val="FFFFFF"/>
                </a:solidFill>
                <a:ea typeface="Open Sans 1 Bold"/>
                <a:cs typeface="Open Sans 1 Bold"/>
                <a:sym typeface="Open Sans 1 Bold"/>
              </a:rPr>
              <a:t>3 mois de consultation + 3 semaines</a:t>
            </a:r>
            <a:r>
              <a:rPr lang="en-US" sz="1200">
                <a:solidFill>
                  <a:srgbClr val="FFFFFF"/>
                </a:solidFill>
                <a:ea typeface="Open Sans 1"/>
                <a:cs typeface="Open Sans 1"/>
                <a:sym typeface="Open Sans 1"/>
              </a:rPr>
              <a:t> pour la réception du rapport du commissaire enquêteur.</a:t>
            </a:r>
          </a:p>
        </p:txBody>
      </p:sp>
      <p:sp>
        <p:nvSpPr>
          <p:cNvPr id="115" name="TextBox 115"/>
          <p:cNvSpPr txBox="1"/>
          <p:nvPr/>
        </p:nvSpPr>
        <p:spPr>
          <a:xfrm>
            <a:off x="691031" y="6328387"/>
            <a:ext cx="4585887" cy="170752"/>
          </a:xfrm>
          <a:prstGeom prst="rect">
            <a:avLst/>
          </a:prstGeom>
        </p:spPr>
        <p:txBody>
          <a:bodyPr lIns="0" tIns="0" rIns="0" bIns="0" rtlCol="0" anchor="t">
            <a:spAutoFit/>
          </a:bodyPr>
          <a:lstStyle/>
          <a:p>
            <a:pPr>
              <a:lnSpc>
                <a:spcPts val="1399"/>
              </a:lnSpc>
              <a:spcBef>
                <a:spcPct val="0"/>
              </a:spcBef>
            </a:pPr>
            <a:r>
              <a:rPr lang="en-US" sz="1067" i="1">
                <a:solidFill>
                  <a:srgbClr val="253647"/>
                </a:solidFill>
                <a:ea typeface="Open Sans 1 Italics"/>
                <a:cs typeface="Open Sans 1 Italics"/>
                <a:sym typeface="Open Sans 1 Italics"/>
              </a:rPr>
              <a:t>Les réponses du porteur de projet doivent être reçues </a:t>
            </a:r>
            <a:r>
              <a:rPr lang="en-US" sz="1067" b="1" i="1" u="sng">
                <a:solidFill>
                  <a:srgbClr val="253647"/>
                </a:solidFill>
                <a:ea typeface="Open Sans 1 Bold Italics"/>
                <a:cs typeface="Open Sans 1 Bold Italics"/>
                <a:sym typeface="Open Sans 1 Bold Italics"/>
              </a:rPr>
              <a:t>avant</a:t>
            </a:r>
            <a:r>
              <a:rPr lang="en-US" sz="1067" b="1" i="1">
                <a:solidFill>
                  <a:srgbClr val="253647"/>
                </a:solidFill>
                <a:ea typeface="Open Sans 1 Bold Italics"/>
                <a:cs typeface="Open Sans 1 Bold Italics"/>
                <a:sym typeface="Open Sans 1 Bold Italics"/>
              </a:rPr>
              <a:t> </a:t>
            </a:r>
            <a:r>
              <a:rPr lang="en-US" sz="1067" i="1">
                <a:solidFill>
                  <a:srgbClr val="253647"/>
                </a:solidFill>
                <a:ea typeface="Open Sans 1 Italics"/>
                <a:cs typeface="Open Sans 1 Italics"/>
                <a:sym typeface="Open Sans 1 Italics"/>
              </a:rPr>
              <a:t>la réunion de clôture.</a:t>
            </a:r>
          </a:p>
        </p:txBody>
      </p:sp>
      <p:sp>
        <p:nvSpPr>
          <p:cNvPr id="116" name="TextBox 116"/>
          <p:cNvSpPr txBox="1"/>
          <p:nvPr/>
        </p:nvSpPr>
        <p:spPr>
          <a:xfrm>
            <a:off x="3500314" y="2418353"/>
            <a:ext cx="1664906" cy="529825"/>
          </a:xfrm>
          <a:prstGeom prst="rect">
            <a:avLst/>
          </a:prstGeom>
        </p:spPr>
        <p:txBody>
          <a:bodyPr lIns="0" tIns="0" rIns="0" bIns="0" rtlCol="0" anchor="t">
            <a:spAutoFit/>
          </a:bodyPr>
          <a:lstStyle/>
          <a:p>
            <a:pPr>
              <a:lnSpc>
                <a:spcPts val="1399"/>
              </a:lnSpc>
              <a:spcBef>
                <a:spcPct val="0"/>
              </a:spcBef>
            </a:pPr>
            <a:r>
              <a:rPr lang="en-US" sz="1067" i="1">
                <a:solidFill>
                  <a:srgbClr val="253647"/>
                </a:solidFill>
                <a:ea typeface="Open Sans 1 Italics"/>
                <a:cs typeface="Open Sans 1 Italics"/>
                <a:sym typeface="Open Sans 1 Italics"/>
              </a:rPr>
              <a:t>Sous 15 jours avant la fin de la consultation (pilotage préfecture)</a:t>
            </a:r>
          </a:p>
        </p:txBody>
      </p:sp>
      <p:sp>
        <p:nvSpPr>
          <p:cNvPr id="117" name="TextBox 117"/>
          <p:cNvSpPr txBox="1"/>
          <p:nvPr/>
        </p:nvSpPr>
        <p:spPr>
          <a:xfrm>
            <a:off x="664013" y="2418353"/>
            <a:ext cx="1763915" cy="529825"/>
          </a:xfrm>
          <a:prstGeom prst="rect">
            <a:avLst/>
          </a:prstGeom>
        </p:spPr>
        <p:txBody>
          <a:bodyPr lIns="0" tIns="0" rIns="0" bIns="0" rtlCol="0" anchor="t">
            <a:spAutoFit/>
          </a:bodyPr>
          <a:lstStyle/>
          <a:p>
            <a:pPr>
              <a:lnSpc>
                <a:spcPts val="1399"/>
              </a:lnSpc>
              <a:spcBef>
                <a:spcPct val="0"/>
              </a:spcBef>
            </a:pPr>
            <a:r>
              <a:rPr lang="en-US" sz="1067" i="1">
                <a:solidFill>
                  <a:srgbClr val="253647"/>
                </a:solidFill>
                <a:ea typeface="Open Sans 1 Italics"/>
                <a:cs typeface="Open Sans 1 Italics"/>
                <a:sym typeface="Open Sans 1 Italics"/>
              </a:rPr>
              <a:t>Sous 15 jours à compter du début de la consultation (pilotage préfecture)</a:t>
            </a:r>
          </a:p>
        </p:txBody>
      </p:sp>
      <p:sp>
        <p:nvSpPr>
          <p:cNvPr id="118" name="TextBox 118"/>
          <p:cNvSpPr txBox="1"/>
          <p:nvPr/>
        </p:nvSpPr>
        <p:spPr>
          <a:xfrm>
            <a:off x="6786234" y="71713"/>
            <a:ext cx="938089" cy="265714"/>
          </a:xfrm>
          <a:prstGeom prst="rect">
            <a:avLst/>
          </a:prstGeom>
        </p:spPr>
        <p:txBody>
          <a:bodyPr lIns="0" tIns="0" rIns="0" bIns="0" rtlCol="0" anchor="t">
            <a:spAutoFit/>
          </a:bodyPr>
          <a:lstStyle/>
          <a:p>
            <a:pPr algn="ctr">
              <a:lnSpc>
                <a:spcPts val="2249"/>
              </a:lnSpc>
              <a:spcBef>
                <a:spcPct val="0"/>
              </a:spcBef>
            </a:pPr>
            <a:r>
              <a:rPr lang="en-US" sz="1600" b="1" dirty="0" err="1">
                <a:solidFill>
                  <a:schemeClr val="bg1"/>
                </a:solidFill>
                <a:latin typeface="Calibri Light" panose="020F0302020204030204" pitchFamily="34" charset="0"/>
                <a:ea typeface="Calibri Light" panose="020F0302020204030204" pitchFamily="34" charset="0"/>
                <a:cs typeface="Calibri Light" panose="020F0302020204030204" pitchFamily="34" charset="0"/>
                <a:sym typeface="Decalotype Bold"/>
                <a:hlinkClick r:id="rId18" action="ppaction://hlinksldjump">
                  <a:extLst>
                    <a:ext uri="{A12FA001-AC4F-418D-AE19-62706E023703}">
                      <ahyp:hlinkClr xmlns:ahyp="http://schemas.microsoft.com/office/drawing/2018/hyperlinkcolor" val="tx"/>
                    </a:ext>
                  </a:extLst>
                </a:hlinkClick>
              </a:rPr>
              <a:t>Glossaire</a:t>
            </a:r>
            <a:r>
              <a:rPr lang="en-US" sz="16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sym typeface="Decalotype Bold"/>
                <a:hlinkClick r:id="rId18" action="ppaction://hlinksldjump">
                  <a:extLst>
                    <a:ext uri="{A12FA001-AC4F-418D-AE19-62706E023703}">
                      <ahyp:hlinkClr xmlns:ahyp="http://schemas.microsoft.com/office/drawing/2018/hyperlinkcolor" val="tx"/>
                    </a:ext>
                  </a:extLst>
                </a:hlinkClick>
              </a:rPr>
              <a:t> &gt;</a:t>
            </a:r>
          </a:p>
        </p:txBody>
      </p:sp>
      <p:sp>
        <p:nvSpPr>
          <p:cNvPr id="119" name="Espace réservé du numéro de diapositive 118">
            <a:extLst>
              <a:ext uri="{FF2B5EF4-FFF2-40B4-BE49-F238E27FC236}">
                <a16:creationId xmlns:a16="http://schemas.microsoft.com/office/drawing/2014/main" id="{CA0CC729-E99D-B485-B999-B113961DA6DF}"/>
              </a:ext>
            </a:extLst>
          </p:cNvPr>
          <p:cNvSpPr>
            <a:spLocks noGrp="1"/>
          </p:cNvSpPr>
          <p:nvPr>
            <p:ph type="sldNum" sz="quarter" idx="12"/>
          </p:nvPr>
        </p:nvSpPr>
        <p:spPr>
          <a:xfrm>
            <a:off x="7881582" y="6513418"/>
            <a:ext cx="2743200" cy="365125"/>
          </a:xfrm>
        </p:spPr>
        <p:txBody>
          <a:bodyPr/>
          <a:lstStyle/>
          <a:p>
            <a:fld id="{B89029C3-015E-4F01-859F-E20F5DA51342}" type="slidenum">
              <a:rPr lang="fr-FR" smtClean="0"/>
              <a:t>7</a:t>
            </a:fld>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1000"/>
                                        <p:tgtEl>
                                          <p:spTgt spid="25"/>
                                        </p:tgtEl>
                                      </p:cBhvr>
                                    </p:animEffect>
                                    <p:anim calcmode="lin" valueType="num">
                                      <p:cBhvr>
                                        <p:cTn id="53" dur="1000" fill="hold"/>
                                        <p:tgtEl>
                                          <p:spTgt spid="25"/>
                                        </p:tgtEl>
                                        <p:attrNameLst>
                                          <p:attrName>ppt_x</p:attrName>
                                        </p:attrNameLst>
                                      </p:cBhvr>
                                      <p:tavLst>
                                        <p:tav tm="0">
                                          <p:val>
                                            <p:strVal val="#ppt_x"/>
                                          </p:val>
                                        </p:tav>
                                        <p:tav tm="100000">
                                          <p:val>
                                            <p:strVal val="#ppt_x"/>
                                          </p:val>
                                        </p:tav>
                                      </p:tavLst>
                                    </p:anim>
                                    <p:anim calcmode="lin" valueType="num">
                                      <p:cBhvr>
                                        <p:cTn id="54" dur="1000" fill="hold"/>
                                        <p:tgtEl>
                                          <p:spTgt spid="25"/>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1000"/>
                                        <p:tgtEl>
                                          <p:spTgt spid="30"/>
                                        </p:tgtEl>
                                      </p:cBhvr>
                                    </p:animEffect>
                                    <p:anim calcmode="lin" valueType="num">
                                      <p:cBhvr>
                                        <p:cTn id="58" dur="1000" fill="hold"/>
                                        <p:tgtEl>
                                          <p:spTgt spid="30"/>
                                        </p:tgtEl>
                                        <p:attrNameLst>
                                          <p:attrName>ppt_x</p:attrName>
                                        </p:attrNameLst>
                                      </p:cBhvr>
                                      <p:tavLst>
                                        <p:tav tm="0">
                                          <p:val>
                                            <p:strVal val="#ppt_x"/>
                                          </p:val>
                                        </p:tav>
                                        <p:tav tm="100000">
                                          <p:val>
                                            <p:strVal val="#ppt_x"/>
                                          </p:val>
                                        </p:tav>
                                      </p:tavLst>
                                    </p:anim>
                                    <p:anim calcmode="lin" valueType="num">
                                      <p:cBhvr>
                                        <p:cTn id="59" dur="1000" fill="hold"/>
                                        <p:tgtEl>
                                          <p:spTgt spid="30"/>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fade">
                                      <p:cBhvr>
                                        <p:cTn id="62" dur="1000"/>
                                        <p:tgtEl>
                                          <p:spTgt spid="33"/>
                                        </p:tgtEl>
                                      </p:cBhvr>
                                    </p:animEffect>
                                    <p:anim calcmode="lin" valueType="num">
                                      <p:cBhvr>
                                        <p:cTn id="63" dur="1000" fill="hold"/>
                                        <p:tgtEl>
                                          <p:spTgt spid="33"/>
                                        </p:tgtEl>
                                        <p:attrNameLst>
                                          <p:attrName>ppt_x</p:attrName>
                                        </p:attrNameLst>
                                      </p:cBhvr>
                                      <p:tavLst>
                                        <p:tav tm="0">
                                          <p:val>
                                            <p:strVal val="#ppt_x"/>
                                          </p:val>
                                        </p:tav>
                                        <p:tav tm="100000">
                                          <p:val>
                                            <p:strVal val="#ppt_x"/>
                                          </p:val>
                                        </p:tav>
                                      </p:tavLst>
                                    </p:anim>
                                    <p:anim calcmode="lin" valueType="num">
                                      <p:cBhvr>
                                        <p:cTn id="64" dur="1000" fill="hold"/>
                                        <p:tgtEl>
                                          <p:spTgt spid="33"/>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1000"/>
                                        <p:tgtEl>
                                          <p:spTgt spid="36"/>
                                        </p:tgtEl>
                                      </p:cBhvr>
                                    </p:animEffect>
                                    <p:anim calcmode="lin" valueType="num">
                                      <p:cBhvr>
                                        <p:cTn id="68" dur="1000" fill="hold"/>
                                        <p:tgtEl>
                                          <p:spTgt spid="36"/>
                                        </p:tgtEl>
                                        <p:attrNameLst>
                                          <p:attrName>ppt_x</p:attrName>
                                        </p:attrNameLst>
                                      </p:cBhvr>
                                      <p:tavLst>
                                        <p:tav tm="0">
                                          <p:val>
                                            <p:strVal val="#ppt_x"/>
                                          </p:val>
                                        </p:tav>
                                        <p:tav tm="100000">
                                          <p:val>
                                            <p:strVal val="#ppt_x"/>
                                          </p:val>
                                        </p:tav>
                                      </p:tavLst>
                                    </p:anim>
                                    <p:anim calcmode="lin" valueType="num">
                                      <p:cBhvr>
                                        <p:cTn id="69" dur="1000" fill="hold"/>
                                        <p:tgtEl>
                                          <p:spTgt spid="36"/>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1000"/>
                                        <p:tgtEl>
                                          <p:spTgt spid="41"/>
                                        </p:tgtEl>
                                      </p:cBhvr>
                                    </p:animEffect>
                                    <p:anim calcmode="lin" valueType="num">
                                      <p:cBhvr>
                                        <p:cTn id="73" dur="1000" fill="hold"/>
                                        <p:tgtEl>
                                          <p:spTgt spid="41"/>
                                        </p:tgtEl>
                                        <p:attrNameLst>
                                          <p:attrName>ppt_x</p:attrName>
                                        </p:attrNameLst>
                                      </p:cBhvr>
                                      <p:tavLst>
                                        <p:tav tm="0">
                                          <p:val>
                                            <p:strVal val="#ppt_x"/>
                                          </p:val>
                                        </p:tav>
                                        <p:tav tm="100000">
                                          <p:val>
                                            <p:strVal val="#ppt_x"/>
                                          </p:val>
                                        </p:tav>
                                      </p:tavLst>
                                    </p:anim>
                                    <p:anim calcmode="lin" valueType="num">
                                      <p:cBhvr>
                                        <p:cTn id="74" dur="1000" fill="hold"/>
                                        <p:tgtEl>
                                          <p:spTgt spid="41"/>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44"/>
                                        </p:tgtEl>
                                        <p:attrNameLst>
                                          <p:attrName>style.visibility</p:attrName>
                                        </p:attrNameLst>
                                      </p:cBhvr>
                                      <p:to>
                                        <p:strVal val="visible"/>
                                      </p:to>
                                    </p:set>
                                    <p:animEffect transition="in" filter="fade">
                                      <p:cBhvr>
                                        <p:cTn id="77" dur="1000"/>
                                        <p:tgtEl>
                                          <p:spTgt spid="44"/>
                                        </p:tgtEl>
                                      </p:cBhvr>
                                    </p:animEffect>
                                    <p:anim calcmode="lin" valueType="num">
                                      <p:cBhvr>
                                        <p:cTn id="78" dur="1000" fill="hold"/>
                                        <p:tgtEl>
                                          <p:spTgt spid="44"/>
                                        </p:tgtEl>
                                        <p:attrNameLst>
                                          <p:attrName>ppt_x</p:attrName>
                                        </p:attrNameLst>
                                      </p:cBhvr>
                                      <p:tavLst>
                                        <p:tav tm="0">
                                          <p:val>
                                            <p:strVal val="#ppt_x"/>
                                          </p:val>
                                        </p:tav>
                                        <p:tav tm="100000">
                                          <p:val>
                                            <p:strVal val="#ppt_x"/>
                                          </p:val>
                                        </p:tav>
                                      </p:tavLst>
                                    </p:anim>
                                    <p:anim calcmode="lin" valueType="num">
                                      <p:cBhvr>
                                        <p:cTn id="79" dur="1000" fill="hold"/>
                                        <p:tgtEl>
                                          <p:spTgt spid="44"/>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49"/>
                                        </p:tgtEl>
                                        <p:attrNameLst>
                                          <p:attrName>style.visibility</p:attrName>
                                        </p:attrNameLst>
                                      </p:cBhvr>
                                      <p:to>
                                        <p:strVal val="visible"/>
                                      </p:to>
                                    </p:set>
                                    <p:animEffect transition="in" filter="fade">
                                      <p:cBhvr>
                                        <p:cTn id="82" dur="1000"/>
                                        <p:tgtEl>
                                          <p:spTgt spid="49"/>
                                        </p:tgtEl>
                                      </p:cBhvr>
                                    </p:animEffect>
                                    <p:anim calcmode="lin" valueType="num">
                                      <p:cBhvr>
                                        <p:cTn id="83" dur="1000" fill="hold"/>
                                        <p:tgtEl>
                                          <p:spTgt spid="49"/>
                                        </p:tgtEl>
                                        <p:attrNameLst>
                                          <p:attrName>ppt_x</p:attrName>
                                        </p:attrNameLst>
                                      </p:cBhvr>
                                      <p:tavLst>
                                        <p:tav tm="0">
                                          <p:val>
                                            <p:strVal val="#ppt_x"/>
                                          </p:val>
                                        </p:tav>
                                        <p:tav tm="100000">
                                          <p:val>
                                            <p:strVal val="#ppt_x"/>
                                          </p:val>
                                        </p:tav>
                                      </p:tavLst>
                                    </p:anim>
                                    <p:anim calcmode="lin" valueType="num">
                                      <p:cBhvr>
                                        <p:cTn id="84" dur="1000" fill="hold"/>
                                        <p:tgtEl>
                                          <p:spTgt spid="49"/>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50"/>
                                        </p:tgtEl>
                                        <p:attrNameLst>
                                          <p:attrName>style.visibility</p:attrName>
                                        </p:attrNameLst>
                                      </p:cBhvr>
                                      <p:to>
                                        <p:strVal val="visible"/>
                                      </p:to>
                                    </p:set>
                                    <p:animEffect transition="in" filter="fade">
                                      <p:cBhvr>
                                        <p:cTn id="87" dur="1000"/>
                                        <p:tgtEl>
                                          <p:spTgt spid="50"/>
                                        </p:tgtEl>
                                      </p:cBhvr>
                                    </p:animEffect>
                                    <p:anim calcmode="lin" valueType="num">
                                      <p:cBhvr>
                                        <p:cTn id="88" dur="1000" fill="hold"/>
                                        <p:tgtEl>
                                          <p:spTgt spid="50"/>
                                        </p:tgtEl>
                                        <p:attrNameLst>
                                          <p:attrName>ppt_x</p:attrName>
                                        </p:attrNameLst>
                                      </p:cBhvr>
                                      <p:tavLst>
                                        <p:tav tm="0">
                                          <p:val>
                                            <p:strVal val="#ppt_x"/>
                                          </p:val>
                                        </p:tav>
                                        <p:tav tm="100000">
                                          <p:val>
                                            <p:strVal val="#ppt_x"/>
                                          </p:val>
                                        </p:tav>
                                      </p:tavLst>
                                    </p:anim>
                                    <p:anim calcmode="lin" valueType="num">
                                      <p:cBhvr>
                                        <p:cTn id="89" dur="1000" fill="hold"/>
                                        <p:tgtEl>
                                          <p:spTgt spid="50"/>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5"/>
                                        </p:tgtEl>
                                        <p:attrNameLst>
                                          <p:attrName>style.visibility</p:attrName>
                                        </p:attrNameLst>
                                      </p:cBhvr>
                                      <p:to>
                                        <p:strVal val="visible"/>
                                      </p:to>
                                    </p:set>
                                    <p:animEffect transition="in" filter="fade">
                                      <p:cBhvr>
                                        <p:cTn id="92" dur="1000"/>
                                        <p:tgtEl>
                                          <p:spTgt spid="55"/>
                                        </p:tgtEl>
                                      </p:cBhvr>
                                    </p:animEffect>
                                    <p:anim calcmode="lin" valueType="num">
                                      <p:cBhvr>
                                        <p:cTn id="93" dur="1000" fill="hold"/>
                                        <p:tgtEl>
                                          <p:spTgt spid="55"/>
                                        </p:tgtEl>
                                        <p:attrNameLst>
                                          <p:attrName>ppt_x</p:attrName>
                                        </p:attrNameLst>
                                      </p:cBhvr>
                                      <p:tavLst>
                                        <p:tav tm="0">
                                          <p:val>
                                            <p:strVal val="#ppt_x"/>
                                          </p:val>
                                        </p:tav>
                                        <p:tav tm="100000">
                                          <p:val>
                                            <p:strVal val="#ppt_x"/>
                                          </p:val>
                                        </p:tav>
                                      </p:tavLst>
                                    </p:anim>
                                    <p:anim calcmode="lin" valueType="num">
                                      <p:cBhvr>
                                        <p:cTn id="94" dur="1000" fill="hold"/>
                                        <p:tgtEl>
                                          <p:spTgt spid="55"/>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58"/>
                                        </p:tgtEl>
                                        <p:attrNameLst>
                                          <p:attrName>style.visibility</p:attrName>
                                        </p:attrNameLst>
                                      </p:cBhvr>
                                      <p:to>
                                        <p:strVal val="visible"/>
                                      </p:to>
                                    </p:set>
                                    <p:animEffect transition="in" filter="fade">
                                      <p:cBhvr>
                                        <p:cTn id="97" dur="1000"/>
                                        <p:tgtEl>
                                          <p:spTgt spid="58"/>
                                        </p:tgtEl>
                                      </p:cBhvr>
                                    </p:animEffect>
                                    <p:anim calcmode="lin" valueType="num">
                                      <p:cBhvr>
                                        <p:cTn id="98" dur="1000" fill="hold"/>
                                        <p:tgtEl>
                                          <p:spTgt spid="58"/>
                                        </p:tgtEl>
                                        <p:attrNameLst>
                                          <p:attrName>ppt_x</p:attrName>
                                        </p:attrNameLst>
                                      </p:cBhvr>
                                      <p:tavLst>
                                        <p:tav tm="0">
                                          <p:val>
                                            <p:strVal val="#ppt_x"/>
                                          </p:val>
                                        </p:tav>
                                        <p:tav tm="100000">
                                          <p:val>
                                            <p:strVal val="#ppt_x"/>
                                          </p:val>
                                        </p:tav>
                                      </p:tavLst>
                                    </p:anim>
                                    <p:anim calcmode="lin" valueType="num">
                                      <p:cBhvr>
                                        <p:cTn id="99" dur="1000" fill="hold"/>
                                        <p:tgtEl>
                                          <p:spTgt spid="58"/>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59"/>
                                        </p:tgtEl>
                                        <p:attrNameLst>
                                          <p:attrName>style.visibility</p:attrName>
                                        </p:attrNameLst>
                                      </p:cBhvr>
                                      <p:to>
                                        <p:strVal val="visible"/>
                                      </p:to>
                                    </p:set>
                                    <p:animEffect transition="in" filter="fade">
                                      <p:cBhvr>
                                        <p:cTn id="102" dur="1000"/>
                                        <p:tgtEl>
                                          <p:spTgt spid="59"/>
                                        </p:tgtEl>
                                      </p:cBhvr>
                                    </p:animEffect>
                                    <p:anim calcmode="lin" valueType="num">
                                      <p:cBhvr>
                                        <p:cTn id="103" dur="1000" fill="hold"/>
                                        <p:tgtEl>
                                          <p:spTgt spid="59"/>
                                        </p:tgtEl>
                                        <p:attrNameLst>
                                          <p:attrName>ppt_x</p:attrName>
                                        </p:attrNameLst>
                                      </p:cBhvr>
                                      <p:tavLst>
                                        <p:tav tm="0">
                                          <p:val>
                                            <p:strVal val="#ppt_x"/>
                                          </p:val>
                                        </p:tav>
                                        <p:tav tm="100000">
                                          <p:val>
                                            <p:strVal val="#ppt_x"/>
                                          </p:val>
                                        </p:tav>
                                      </p:tavLst>
                                    </p:anim>
                                    <p:anim calcmode="lin" valueType="num">
                                      <p:cBhvr>
                                        <p:cTn id="104" dur="1000" fill="hold"/>
                                        <p:tgtEl>
                                          <p:spTgt spid="59"/>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62"/>
                                        </p:tgtEl>
                                        <p:attrNameLst>
                                          <p:attrName>style.visibility</p:attrName>
                                        </p:attrNameLst>
                                      </p:cBhvr>
                                      <p:to>
                                        <p:strVal val="visible"/>
                                      </p:to>
                                    </p:set>
                                    <p:animEffect transition="in" filter="fade">
                                      <p:cBhvr>
                                        <p:cTn id="107" dur="1000"/>
                                        <p:tgtEl>
                                          <p:spTgt spid="62"/>
                                        </p:tgtEl>
                                      </p:cBhvr>
                                    </p:animEffect>
                                    <p:anim calcmode="lin" valueType="num">
                                      <p:cBhvr>
                                        <p:cTn id="108" dur="1000" fill="hold"/>
                                        <p:tgtEl>
                                          <p:spTgt spid="62"/>
                                        </p:tgtEl>
                                        <p:attrNameLst>
                                          <p:attrName>ppt_x</p:attrName>
                                        </p:attrNameLst>
                                      </p:cBhvr>
                                      <p:tavLst>
                                        <p:tav tm="0">
                                          <p:val>
                                            <p:strVal val="#ppt_x"/>
                                          </p:val>
                                        </p:tav>
                                        <p:tav tm="100000">
                                          <p:val>
                                            <p:strVal val="#ppt_x"/>
                                          </p:val>
                                        </p:tav>
                                      </p:tavLst>
                                    </p:anim>
                                    <p:anim calcmode="lin" valueType="num">
                                      <p:cBhvr>
                                        <p:cTn id="109" dur="1000" fill="hold"/>
                                        <p:tgtEl>
                                          <p:spTgt spid="62"/>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0"/>
                                  </p:stCondLst>
                                  <p:childTnLst>
                                    <p:set>
                                      <p:cBhvr>
                                        <p:cTn id="111" dur="1" fill="hold">
                                          <p:stCondLst>
                                            <p:cond delay="0"/>
                                          </p:stCondLst>
                                        </p:cTn>
                                        <p:tgtEl>
                                          <p:spTgt spid="67"/>
                                        </p:tgtEl>
                                        <p:attrNameLst>
                                          <p:attrName>style.visibility</p:attrName>
                                        </p:attrNameLst>
                                      </p:cBhvr>
                                      <p:to>
                                        <p:strVal val="visible"/>
                                      </p:to>
                                    </p:set>
                                    <p:animEffect transition="in" filter="fade">
                                      <p:cBhvr>
                                        <p:cTn id="112" dur="1000"/>
                                        <p:tgtEl>
                                          <p:spTgt spid="67"/>
                                        </p:tgtEl>
                                      </p:cBhvr>
                                    </p:animEffect>
                                    <p:anim calcmode="lin" valueType="num">
                                      <p:cBhvr>
                                        <p:cTn id="113" dur="1000" fill="hold"/>
                                        <p:tgtEl>
                                          <p:spTgt spid="67"/>
                                        </p:tgtEl>
                                        <p:attrNameLst>
                                          <p:attrName>ppt_x</p:attrName>
                                        </p:attrNameLst>
                                      </p:cBhvr>
                                      <p:tavLst>
                                        <p:tav tm="0">
                                          <p:val>
                                            <p:strVal val="#ppt_x"/>
                                          </p:val>
                                        </p:tav>
                                        <p:tav tm="100000">
                                          <p:val>
                                            <p:strVal val="#ppt_x"/>
                                          </p:val>
                                        </p:tav>
                                      </p:tavLst>
                                    </p:anim>
                                    <p:anim calcmode="lin" valueType="num">
                                      <p:cBhvr>
                                        <p:cTn id="114" dur="1000" fill="hold"/>
                                        <p:tgtEl>
                                          <p:spTgt spid="67"/>
                                        </p:tgtEl>
                                        <p:attrNameLst>
                                          <p:attrName>ppt_y</p:attrName>
                                        </p:attrNameLst>
                                      </p:cBhvr>
                                      <p:tavLst>
                                        <p:tav tm="0">
                                          <p:val>
                                            <p:strVal val="#ppt_y+.1"/>
                                          </p:val>
                                        </p:tav>
                                        <p:tav tm="100000">
                                          <p:val>
                                            <p:strVal val="#ppt_y"/>
                                          </p:val>
                                        </p:tav>
                                      </p:tavLst>
                                    </p:anim>
                                  </p:childTnLst>
                                </p:cTn>
                              </p:par>
                              <p:par>
                                <p:cTn id="115" presetID="42" presetClass="entr" presetSubtype="0" fill="hold" nodeType="withEffect">
                                  <p:stCondLst>
                                    <p:cond delay="0"/>
                                  </p:stCondLst>
                                  <p:childTnLst>
                                    <p:set>
                                      <p:cBhvr>
                                        <p:cTn id="116" dur="1" fill="hold">
                                          <p:stCondLst>
                                            <p:cond delay="0"/>
                                          </p:stCondLst>
                                        </p:cTn>
                                        <p:tgtEl>
                                          <p:spTgt spid="70"/>
                                        </p:tgtEl>
                                        <p:attrNameLst>
                                          <p:attrName>style.visibility</p:attrName>
                                        </p:attrNameLst>
                                      </p:cBhvr>
                                      <p:to>
                                        <p:strVal val="visible"/>
                                      </p:to>
                                    </p:set>
                                    <p:animEffect transition="in" filter="fade">
                                      <p:cBhvr>
                                        <p:cTn id="117" dur="1000"/>
                                        <p:tgtEl>
                                          <p:spTgt spid="70"/>
                                        </p:tgtEl>
                                      </p:cBhvr>
                                    </p:animEffect>
                                    <p:anim calcmode="lin" valueType="num">
                                      <p:cBhvr>
                                        <p:cTn id="118" dur="1000" fill="hold"/>
                                        <p:tgtEl>
                                          <p:spTgt spid="70"/>
                                        </p:tgtEl>
                                        <p:attrNameLst>
                                          <p:attrName>ppt_x</p:attrName>
                                        </p:attrNameLst>
                                      </p:cBhvr>
                                      <p:tavLst>
                                        <p:tav tm="0">
                                          <p:val>
                                            <p:strVal val="#ppt_x"/>
                                          </p:val>
                                        </p:tav>
                                        <p:tav tm="100000">
                                          <p:val>
                                            <p:strVal val="#ppt_x"/>
                                          </p:val>
                                        </p:tav>
                                      </p:tavLst>
                                    </p:anim>
                                    <p:anim calcmode="lin" valueType="num">
                                      <p:cBhvr>
                                        <p:cTn id="119" dur="1000" fill="hold"/>
                                        <p:tgtEl>
                                          <p:spTgt spid="70"/>
                                        </p:tgtEl>
                                        <p:attrNameLst>
                                          <p:attrName>ppt_y</p:attrName>
                                        </p:attrNameLst>
                                      </p:cBhvr>
                                      <p:tavLst>
                                        <p:tav tm="0">
                                          <p:val>
                                            <p:strVal val="#ppt_y+.1"/>
                                          </p:val>
                                        </p:tav>
                                        <p:tav tm="100000">
                                          <p:val>
                                            <p:strVal val="#ppt_y"/>
                                          </p:val>
                                        </p:tav>
                                      </p:tavLst>
                                    </p:anim>
                                  </p:childTnLst>
                                </p:cTn>
                              </p:par>
                              <p:par>
                                <p:cTn id="120" presetID="42" presetClass="entr" presetSubtype="0" fill="hold" nodeType="withEffect">
                                  <p:stCondLst>
                                    <p:cond delay="0"/>
                                  </p:stCondLst>
                                  <p:childTnLst>
                                    <p:set>
                                      <p:cBhvr>
                                        <p:cTn id="121" dur="1" fill="hold">
                                          <p:stCondLst>
                                            <p:cond delay="0"/>
                                          </p:stCondLst>
                                        </p:cTn>
                                        <p:tgtEl>
                                          <p:spTgt spid="73"/>
                                        </p:tgtEl>
                                        <p:attrNameLst>
                                          <p:attrName>style.visibility</p:attrName>
                                        </p:attrNameLst>
                                      </p:cBhvr>
                                      <p:to>
                                        <p:strVal val="visible"/>
                                      </p:to>
                                    </p:set>
                                    <p:animEffect transition="in" filter="fade">
                                      <p:cBhvr>
                                        <p:cTn id="122" dur="1000"/>
                                        <p:tgtEl>
                                          <p:spTgt spid="73"/>
                                        </p:tgtEl>
                                      </p:cBhvr>
                                    </p:animEffect>
                                    <p:anim calcmode="lin" valueType="num">
                                      <p:cBhvr>
                                        <p:cTn id="123" dur="1000" fill="hold"/>
                                        <p:tgtEl>
                                          <p:spTgt spid="73"/>
                                        </p:tgtEl>
                                        <p:attrNameLst>
                                          <p:attrName>ppt_x</p:attrName>
                                        </p:attrNameLst>
                                      </p:cBhvr>
                                      <p:tavLst>
                                        <p:tav tm="0">
                                          <p:val>
                                            <p:strVal val="#ppt_x"/>
                                          </p:val>
                                        </p:tav>
                                        <p:tav tm="100000">
                                          <p:val>
                                            <p:strVal val="#ppt_x"/>
                                          </p:val>
                                        </p:tav>
                                      </p:tavLst>
                                    </p:anim>
                                    <p:anim calcmode="lin" valueType="num">
                                      <p:cBhvr>
                                        <p:cTn id="124" dur="1000" fill="hold"/>
                                        <p:tgtEl>
                                          <p:spTgt spid="73"/>
                                        </p:tgtEl>
                                        <p:attrNameLst>
                                          <p:attrName>ppt_y</p:attrName>
                                        </p:attrNameLst>
                                      </p:cBhvr>
                                      <p:tavLst>
                                        <p:tav tm="0">
                                          <p:val>
                                            <p:strVal val="#ppt_y+.1"/>
                                          </p:val>
                                        </p:tav>
                                        <p:tav tm="100000">
                                          <p:val>
                                            <p:strVal val="#ppt_y"/>
                                          </p:val>
                                        </p:tav>
                                      </p:tavLst>
                                    </p:anim>
                                  </p:childTnLst>
                                </p:cTn>
                              </p:par>
                              <p:par>
                                <p:cTn id="125" presetID="42" presetClass="entr" presetSubtype="0" fill="hold" nodeType="withEffect">
                                  <p:stCondLst>
                                    <p:cond delay="0"/>
                                  </p:stCondLst>
                                  <p:childTnLst>
                                    <p:set>
                                      <p:cBhvr>
                                        <p:cTn id="126" dur="1" fill="hold">
                                          <p:stCondLst>
                                            <p:cond delay="0"/>
                                          </p:stCondLst>
                                        </p:cTn>
                                        <p:tgtEl>
                                          <p:spTgt spid="78"/>
                                        </p:tgtEl>
                                        <p:attrNameLst>
                                          <p:attrName>style.visibility</p:attrName>
                                        </p:attrNameLst>
                                      </p:cBhvr>
                                      <p:to>
                                        <p:strVal val="visible"/>
                                      </p:to>
                                    </p:set>
                                    <p:animEffect transition="in" filter="fade">
                                      <p:cBhvr>
                                        <p:cTn id="127" dur="1000"/>
                                        <p:tgtEl>
                                          <p:spTgt spid="78"/>
                                        </p:tgtEl>
                                      </p:cBhvr>
                                    </p:animEffect>
                                    <p:anim calcmode="lin" valueType="num">
                                      <p:cBhvr>
                                        <p:cTn id="128" dur="1000" fill="hold"/>
                                        <p:tgtEl>
                                          <p:spTgt spid="78"/>
                                        </p:tgtEl>
                                        <p:attrNameLst>
                                          <p:attrName>ppt_x</p:attrName>
                                        </p:attrNameLst>
                                      </p:cBhvr>
                                      <p:tavLst>
                                        <p:tav tm="0">
                                          <p:val>
                                            <p:strVal val="#ppt_x"/>
                                          </p:val>
                                        </p:tav>
                                        <p:tav tm="100000">
                                          <p:val>
                                            <p:strVal val="#ppt_x"/>
                                          </p:val>
                                        </p:tav>
                                      </p:tavLst>
                                    </p:anim>
                                    <p:anim calcmode="lin" valueType="num">
                                      <p:cBhvr>
                                        <p:cTn id="129" dur="1000" fill="hold"/>
                                        <p:tgtEl>
                                          <p:spTgt spid="78"/>
                                        </p:tgtEl>
                                        <p:attrNameLst>
                                          <p:attrName>ppt_y</p:attrName>
                                        </p:attrNameLst>
                                      </p:cBhvr>
                                      <p:tavLst>
                                        <p:tav tm="0">
                                          <p:val>
                                            <p:strVal val="#ppt_y+.1"/>
                                          </p:val>
                                        </p:tav>
                                        <p:tav tm="100000">
                                          <p:val>
                                            <p:strVal val="#ppt_y"/>
                                          </p:val>
                                        </p:tav>
                                      </p:tavLst>
                                    </p:anim>
                                  </p:childTnLst>
                                </p:cTn>
                              </p:par>
                              <p:par>
                                <p:cTn id="130" presetID="42" presetClass="entr" presetSubtype="0" fill="hold" nodeType="withEffect">
                                  <p:stCondLst>
                                    <p:cond delay="0"/>
                                  </p:stCondLst>
                                  <p:childTnLst>
                                    <p:set>
                                      <p:cBhvr>
                                        <p:cTn id="131" dur="1" fill="hold">
                                          <p:stCondLst>
                                            <p:cond delay="0"/>
                                          </p:stCondLst>
                                        </p:cTn>
                                        <p:tgtEl>
                                          <p:spTgt spid="83"/>
                                        </p:tgtEl>
                                        <p:attrNameLst>
                                          <p:attrName>style.visibility</p:attrName>
                                        </p:attrNameLst>
                                      </p:cBhvr>
                                      <p:to>
                                        <p:strVal val="visible"/>
                                      </p:to>
                                    </p:set>
                                    <p:animEffect transition="in" filter="fade">
                                      <p:cBhvr>
                                        <p:cTn id="132" dur="1000"/>
                                        <p:tgtEl>
                                          <p:spTgt spid="83"/>
                                        </p:tgtEl>
                                      </p:cBhvr>
                                    </p:animEffect>
                                    <p:anim calcmode="lin" valueType="num">
                                      <p:cBhvr>
                                        <p:cTn id="133" dur="1000" fill="hold"/>
                                        <p:tgtEl>
                                          <p:spTgt spid="83"/>
                                        </p:tgtEl>
                                        <p:attrNameLst>
                                          <p:attrName>ppt_x</p:attrName>
                                        </p:attrNameLst>
                                      </p:cBhvr>
                                      <p:tavLst>
                                        <p:tav tm="0">
                                          <p:val>
                                            <p:strVal val="#ppt_x"/>
                                          </p:val>
                                        </p:tav>
                                        <p:tav tm="100000">
                                          <p:val>
                                            <p:strVal val="#ppt_x"/>
                                          </p:val>
                                        </p:tav>
                                      </p:tavLst>
                                    </p:anim>
                                    <p:anim calcmode="lin" valueType="num">
                                      <p:cBhvr>
                                        <p:cTn id="134" dur="1000" fill="hold"/>
                                        <p:tgtEl>
                                          <p:spTgt spid="83"/>
                                        </p:tgtEl>
                                        <p:attrNameLst>
                                          <p:attrName>ppt_y</p:attrName>
                                        </p:attrNameLst>
                                      </p:cBhvr>
                                      <p:tavLst>
                                        <p:tav tm="0">
                                          <p:val>
                                            <p:strVal val="#ppt_y+.1"/>
                                          </p:val>
                                        </p:tav>
                                        <p:tav tm="100000">
                                          <p:val>
                                            <p:strVal val="#ppt_y"/>
                                          </p:val>
                                        </p:tav>
                                      </p:tavLst>
                                    </p:anim>
                                  </p:childTnLst>
                                </p:cTn>
                              </p:par>
                              <p:par>
                                <p:cTn id="135" presetID="42" presetClass="entr" presetSubtype="0" fill="hold" nodeType="withEffect">
                                  <p:stCondLst>
                                    <p:cond delay="0"/>
                                  </p:stCondLst>
                                  <p:childTnLst>
                                    <p:set>
                                      <p:cBhvr>
                                        <p:cTn id="136" dur="1" fill="hold">
                                          <p:stCondLst>
                                            <p:cond delay="0"/>
                                          </p:stCondLst>
                                        </p:cTn>
                                        <p:tgtEl>
                                          <p:spTgt spid="84"/>
                                        </p:tgtEl>
                                        <p:attrNameLst>
                                          <p:attrName>style.visibility</p:attrName>
                                        </p:attrNameLst>
                                      </p:cBhvr>
                                      <p:to>
                                        <p:strVal val="visible"/>
                                      </p:to>
                                    </p:set>
                                    <p:animEffect transition="in" filter="fade">
                                      <p:cBhvr>
                                        <p:cTn id="137" dur="1000"/>
                                        <p:tgtEl>
                                          <p:spTgt spid="84"/>
                                        </p:tgtEl>
                                      </p:cBhvr>
                                    </p:animEffect>
                                    <p:anim calcmode="lin" valueType="num">
                                      <p:cBhvr>
                                        <p:cTn id="138" dur="1000" fill="hold"/>
                                        <p:tgtEl>
                                          <p:spTgt spid="84"/>
                                        </p:tgtEl>
                                        <p:attrNameLst>
                                          <p:attrName>ppt_x</p:attrName>
                                        </p:attrNameLst>
                                      </p:cBhvr>
                                      <p:tavLst>
                                        <p:tav tm="0">
                                          <p:val>
                                            <p:strVal val="#ppt_x"/>
                                          </p:val>
                                        </p:tav>
                                        <p:tav tm="100000">
                                          <p:val>
                                            <p:strVal val="#ppt_x"/>
                                          </p:val>
                                        </p:tav>
                                      </p:tavLst>
                                    </p:anim>
                                    <p:anim calcmode="lin" valueType="num">
                                      <p:cBhvr>
                                        <p:cTn id="139" dur="1000" fill="hold"/>
                                        <p:tgtEl>
                                          <p:spTgt spid="84"/>
                                        </p:tgtEl>
                                        <p:attrNameLst>
                                          <p:attrName>ppt_y</p:attrName>
                                        </p:attrNameLst>
                                      </p:cBhvr>
                                      <p:tavLst>
                                        <p:tav tm="0">
                                          <p:val>
                                            <p:strVal val="#ppt_y+.1"/>
                                          </p:val>
                                        </p:tav>
                                        <p:tav tm="100000">
                                          <p:val>
                                            <p:strVal val="#ppt_y"/>
                                          </p:val>
                                        </p:tav>
                                      </p:tavLst>
                                    </p:anim>
                                  </p:childTnLst>
                                </p:cTn>
                              </p:par>
                              <p:par>
                                <p:cTn id="140" presetID="42" presetClass="entr" presetSubtype="0" fill="hold" nodeType="withEffect">
                                  <p:stCondLst>
                                    <p:cond delay="0"/>
                                  </p:stCondLst>
                                  <p:childTnLst>
                                    <p:set>
                                      <p:cBhvr>
                                        <p:cTn id="141" dur="1" fill="hold">
                                          <p:stCondLst>
                                            <p:cond delay="0"/>
                                          </p:stCondLst>
                                        </p:cTn>
                                        <p:tgtEl>
                                          <p:spTgt spid="85"/>
                                        </p:tgtEl>
                                        <p:attrNameLst>
                                          <p:attrName>style.visibility</p:attrName>
                                        </p:attrNameLst>
                                      </p:cBhvr>
                                      <p:to>
                                        <p:strVal val="visible"/>
                                      </p:to>
                                    </p:set>
                                    <p:animEffect transition="in" filter="fade">
                                      <p:cBhvr>
                                        <p:cTn id="142" dur="1000"/>
                                        <p:tgtEl>
                                          <p:spTgt spid="85"/>
                                        </p:tgtEl>
                                      </p:cBhvr>
                                    </p:animEffect>
                                    <p:anim calcmode="lin" valueType="num">
                                      <p:cBhvr>
                                        <p:cTn id="143" dur="1000" fill="hold"/>
                                        <p:tgtEl>
                                          <p:spTgt spid="85"/>
                                        </p:tgtEl>
                                        <p:attrNameLst>
                                          <p:attrName>ppt_x</p:attrName>
                                        </p:attrNameLst>
                                      </p:cBhvr>
                                      <p:tavLst>
                                        <p:tav tm="0">
                                          <p:val>
                                            <p:strVal val="#ppt_x"/>
                                          </p:val>
                                        </p:tav>
                                        <p:tav tm="100000">
                                          <p:val>
                                            <p:strVal val="#ppt_x"/>
                                          </p:val>
                                        </p:tav>
                                      </p:tavLst>
                                    </p:anim>
                                    <p:anim calcmode="lin" valueType="num">
                                      <p:cBhvr>
                                        <p:cTn id="144" dur="1000" fill="hold"/>
                                        <p:tgtEl>
                                          <p:spTgt spid="85"/>
                                        </p:tgtEl>
                                        <p:attrNameLst>
                                          <p:attrName>ppt_y</p:attrName>
                                        </p:attrNameLst>
                                      </p:cBhvr>
                                      <p:tavLst>
                                        <p:tav tm="0">
                                          <p:val>
                                            <p:strVal val="#ppt_y+.1"/>
                                          </p:val>
                                        </p:tav>
                                        <p:tav tm="100000">
                                          <p:val>
                                            <p:strVal val="#ppt_y"/>
                                          </p:val>
                                        </p:tav>
                                      </p:tavLst>
                                    </p:anim>
                                  </p:childTnLst>
                                </p:cTn>
                              </p:par>
                              <p:par>
                                <p:cTn id="145" presetID="42" presetClass="entr" presetSubtype="0" fill="hold" nodeType="withEffect">
                                  <p:stCondLst>
                                    <p:cond delay="0"/>
                                  </p:stCondLst>
                                  <p:childTnLst>
                                    <p:set>
                                      <p:cBhvr>
                                        <p:cTn id="146" dur="1" fill="hold">
                                          <p:stCondLst>
                                            <p:cond delay="0"/>
                                          </p:stCondLst>
                                        </p:cTn>
                                        <p:tgtEl>
                                          <p:spTgt spid="98"/>
                                        </p:tgtEl>
                                        <p:attrNameLst>
                                          <p:attrName>style.visibility</p:attrName>
                                        </p:attrNameLst>
                                      </p:cBhvr>
                                      <p:to>
                                        <p:strVal val="visible"/>
                                      </p:to>
                                    </p:set>
                                    <p:animEffect transition="in" filter="fade">
                                      <p:cBhvr>
                                        <p:cTn id="147" dur="1000"/>
                                        <p:tgtEl>
                                          <p:spTgt spid="98"/>
                                        </p:tgtEl>
                                      </p:cBhvr>
                                    </p:animEffect>
                                    <p:anim calcmode="lin" valueType="num">
                                      <p:cBhvr>
                                        <p:cTn id="148" dur="1000" fill="hold"/>
                                        <p:tgtEl>
                                          <p:spTgt spid="98"/>
                                        </p:tgtEl>
                                        <p:attrNameLst>
                                          <p:attrName>ppt_x</p:attrName>
                                        </p:attrNameLst>
                                      </p:cBhvr>
                                      <p:tavLst>
                                        <p:tav tm="0">
                                          <p:val>
                                            <p:strVal val="#ppt_x"/>
                                          </p:val>
                                        </p:tav>
                                        <p:tav tm="100000">
                                          <p:val>
                                            <p:strVal val="#ppt_x"/>
                                          </p:val>
                                        </p:tav>
                                      </p:tavLst>
                                    </p:anim>
                                    <p:anim calcmode="lin" valueType="num">
                                      <p:cBhvr>
                                        <p:cTn id="149" dur="1000" fill="hold"/>
                                        <p:tgtEl>
                                          <p:spTgt spid="98"/>
                                        </p:tgtEl>
                                        <p:attrNameLst>
                                          <p:attrName>ppt_y</p:attrName>
                                        </p:attrNameLst>
                                      </p:cBhvr>
                                      <p:tavLst>
                                        <p:tav tm="0">
                                          <p:val>
                                            <p:strVal val="#ppt_y+.1"/>
                                          </p:val>
                                        </p:tav>
                                        <p:tav tm="100000">
                                          <p:val>
                                            <p:strVal val="#ppt_y"/>
                                          </p:val>
                                        </p:tav>
                                      </p:tavLst>
                                    </p:anim>
                                  </p:childTnLst>
                                </p:cTn>
                              </p:par>
                              <p:par>
                                <p:cTn id="150" presetID="42" presetClass="entr" presetSubtype="0" fill="hold" nodeType="withEffect">
                                  <p:stCondLst>
                                    <p:cond delay="0"/>
                                  </p:stCondLst>
                                  <p:childTnLst>
                                    <p:set>
                                      <p:cBhvr>
                                        <p:cTn id="151" dur="1" fill="hold">
                                          <p:stCondLst>
                                            <p:cond delay="0"/>
                                          </p:stCondLst>
                                        </p:cTn>
                                        <p:tgtEl>
                                          <p:spTgt spid="99"/>
                                        </p:tgtEl>
                                        <p:attrNameLst>
                                          <p:attrName>style.visibility</p:attrName>
                                        </p:attrNameLst>
                                      </p:cBhvr>
                                      <p:to>
                                        <p:strVal val="visible"/>
                                      </p:to>
                                    </p:set>
                                    <p:animEffect transition="in" filter="fade">
                                      <p:cBhvr>
                                        <p:cTn id="152" dur="1000"/>
                                        <p:tgtEl>
                                          <p:spTgt spid="99"/>
                                        </p:tgtEl>
                                      </p:cBhvr>
                                    </p:animEffect>
                                    <p:anim calcmode="lin" valueType="num">
                                      <p:cBhvr>
                                        <p:cTn id="153" dur="1000" fill="hold"/>
                                        <p:tgtEl>
                                          <p:spTgt spid="99"/>
                                        </p:tgtEl>
                                        <p:attrNameLst>
                                          <p:attrName>ppt_x</p:attrName>
                                        </p:attrNameLst>
                                      </p:cBhvr>
                                      <p:tavLst>
                                        <p:tav tm="0">
                                          <p:val>
                                            <p:strVal val="#ppt_x"/>
                                          </p:val>
                                        </p:tav>
                                        <p:tav tm="100000">
                                          <p:val>
                                            <p:strVal val="#ppt_x"/>
                                          </p:val>
                                        </p:tav>
                                      </p:tavLst>
                                    </p:anim>
                                    <p:anim calcmode="lin" valueType="num">
                                      <p:cBhvr>
                                        <p:cTn id="154" dur="1000" fill="hold"/>
                                        <p:tgtEl>
                                          <p:spTgt spid="99"/>
                                        </p:tgtEl>
                                        <p:attrNameLst>
                                          <p:attrName>ppt_y</p:attrName>
                                        </p:attrNameLst>
                                      </p:cBhvr>
                                      <p:tavLst>
                                        <p:tav tm="0">
                                          <p:val>
                                            <p:strVal val="#ppt_y+.1"/>
                                          </p:val>
                                        </p:tav>
                                        <p:tav tm="100000">
                                          <p:val>
                                            <p:strVal val="#ppt_y"/>
                                          </p:val>
                                        </p:tav>
                                      </p:tavLst>
                                    </p:anim>
                                  </p:childTnLst>
                                </p:cTn>
                              </p:par>
                              <p:par>
                                <p:cTn id="155" presetID="42" presetClass="entr" presetSubtype="0" fill="hold" nodeType="withEffect">
                                  <p:stCondLst>
                                    <p:cond delay="0"/>
                                  </p:stCondLst>
                                  <p:childTnLst>
                                    <p:set>
                                      <p:cBhvr>
                                        <p:cTn id="156" dur="1" fill="hold">
                                          <p:stCondLst>
                                            <p:cond delay="0"/>
                                          </p:stCondLst>
                                        </p:cTn>
                                        <p:tgtEl>
                                          <p:spTgt spid="100"/>
                                        </p:tgtEl>
                                        <p:attrNameLst>
                                          <p:attrName>style.visibility</p:attrName>
                                        </p:attrNameLst>
                                      </p:cBhvr>
                                      <p:to>
                                        <p:strVal val="visible"/>
                                      </p:to>
                                    </p:set>
                                    <p:animEffect transition="in" filter="fade">
                                      <p:cBhvr>
                                        <p:cTn id="157" dur="1000"/>
                                        <p:tgtEl>
                                          <p:spTgt spid="100"/>
                                        </p:tgtEl>
                                      </p:cBhvr>
                                    </p:animEffect>
                                    <p:anim calcmode="lin" valueType="num">
                                      <p:cBhvr>
                                        <p:cTn id="158" dur="1000" fill="hold"/>
                                        <p:tgtEl>
                                          <p:spTgt spid="100"/>
                                        </p:tgtEl>
                                        <p:attrNameLst>
                                          <p:attrName>ppt_x</p:attrName>
                                        </p:attrNameLst>
                                      </p:cBhvr>
                                      <p:tavLst>
                                        <p:tav tm="0">
                                          <p:val>
                                            <p:strVal val="#ppt_x"/>
                                          </p:val>
                                        </p:tav>
                                        <p:tav tm="100000">
                                          <p:val>
                                            <p:strVal val="#ppt_x"/>
                                          </p:val>
                                        </p:tav>
                                      </p:tavLst>
                                    </p:anim>
                                    <p:anim calcmode="lin" valueType="num">
                                      <p:cBhvr>
                                        <p:cTn id="159" dur="1000" fill="hold"/>
                                        <p:tgtEl>
                                          <p:spTgt spid="100"/>
                                        </p:tgtEl>
                                        <p:attrNameLst>
                                          <p:attrName>ppt_y</p:attrName>
                                        </p:attrNameLst>
                                      </p:cBhvr>
                                      <p:tavLst>
                                        <p:tav tm="0">
                                          <p:val>
                                            <p:strVal val="#ppt_y+.1"/>
                                          </p:val>
                                        </p:tav>
                                        <p:tav tm="100000">
                                          <p:val>
                                            <p:strVal val="#ppt_y"/>
                                          </p:val>
                                        </p:tav>
                                      </p:tavLst>
                                    </p:anim>
                                  </p:childTnLst>
                                </p:cTn>
                              </p:par>
                              <p:par>
                                <p:cTn id="160" presetID="42" presetClass="entr" presetSubtype="0" fill="hold" nodeType="withEffect">
                                  <p:stCondLst>
                                    <p:cond delay="0"/>
                                  </p:stCondLst>
                                  <p:childTnLst>
                                    <p:set>
                                      <p:cBhvr>
                                        <p:cTn id="161" dur="1" fill="hold">
                                          <p:stCondLst>
                                            <p:cond delay="0"/>
                                          </p:stCondLst>
                                        </p:cTn>
                                        <p:tgtEl>
                                          <p:spTgt spid="101"/>
                                        </p:tgtEl>
                                        <p:attrNameLst>
                                          <p:attrName>style.visibility</p:attrName>
                                        </p:attrNameLst>
                                      </p:cBhvr>
                                      <p:to>
                                        <p:strVal val="visible"/>
                                      </p:to>
                                    </p:set>
                                    <p:animEffect transition="in" filter="fade">
                                      <p:cBhvr>
                                        <p:cTn id="162" dur="1000"/>
                                        <p:tgtEl>
                                          <p:spTgt spid="101"/>
                                        </p:tgtEl>
                                      </p:cBhvr>
                                    </p:animEffect>
                                    <p:anim calcmode="lin" valueType="num">
                                      <p:cBhvr>
                                        <p:cTn id="163" dur="1000" fill="hold"/>
                                        <p:tgtEl>
                                          <p:spTgt spid="101"/>
                                        </p:tgtEl>
                                        <p:attrNameLst>
                                          <p:attrName>ppt_x</p:attrName>
                                        </p:attrNameLst>
                                      </p:cBhvr>
                                      <p:tavLst>
                                        <p:tav tm="0">
                                          <p:val>
                                            <p:strVal val="#ppt_x"/>
                                          </p:val>
                                        </p:tav>
                                        <p:tav tm="100000">
                                          <p:val>
                                            <p:strVal val="#ppt_x"/>
                                          </p:val>
                                        </p:tav>
                                      </p:tavLst>
                                    </p:anim>
                                    <p:anim calcmode="lin" valueType="num">
                                      <p:cBhvr>
                                        <p:cTn id="164" dur="1000" fill="hold"/>
                                        <p:tgtEl>
                                          <p:spTgt spid="101"/>
                                        </p:tgtEl>
                                        <p:attrNameLst>
                                          <p:attrName>ppt_y</p:attrName>
                                        </p:attrNameLst>
                                      </p:cBhvr>
                                      <p:tavLst>
                                        <p:tav tm="0">
                                          <p:val>
                                            <p:strVal val="#ppt_y+.1"/>
                                          </p:val>
                                        </p:tav>
                                        <p:tav tm="100000">
                                          <p:val>
                                            <p:strVal val="#ppt_y"/>
                                          </p:val>
                                        </p:tav>
                                      </p:tavLst>
                                    </p:anim>
                                  </p:childTnLst>
                                </p:cTn>
                              </p:par>
                              <p:par>
                                <p:cTn id="165" presetID="42" presetClass="entr" presetSubtype="0" fill="hold" nodeType="withEffect">
                                  <p:stCondLst>
                                    <p:cond delay="0"/>
                                  </p:stCondLst>
                                  <p:childTnLst>
                                    <p:set>
                                      <p:cBhvr>
                                        <p:cTn id="166" dur="1" fill="hold">
                                          <p:stCondLst>
                                            <p:cond delay="0"/>
                                          </p:stCondLst>
                                        </p:cTn>
                                        <p:tgtEl>
                                          <p:spTgt spid="102"/>
                                        </p:tgtEl>
                                        <p:attrNameLst>
                                          <p:attrName>style.visibility</p:attrName>
                                        </p:attrNameLst>
                                      </p:cBhvr>
                                      <p:to>
                                        <p:strVal val="visible"/>
                                      </p:to>
                                    </p:set>
                                    <p:animEffect transition="in" filter="fade">
                                      <p:cBhvr>
                                        <p:cTn id="167" dur="1000"/>
                                        <p:tgtEl>
                                          <p:spTgt spid="102"/>
                                        </p:tgtEl>
                                      </p:cBhvr>
                                    </p:animEffect>
                                    <p:anim calcmode="lin" valueType="num">
                                      <p:cBhvr>
                                        <p:cTn id="168" dur="1000" fill="hold"/>
                                        <p:tgtEl>
                                          <p:spTgt spid="102"/>
                                        </p:tgtEl>
                                        <p:attrNameLst>
                                          <p:attrName>ppt_x</p:attrName>
                                        </p:attrNameLst>
                                      </p:cBhvr>
                                      <p:tavLst>
                                        <p:tav tm="0">
                                          <p:val>
                                            <p:strVal val="#ppt_x"/>
                                          </p:val>
                                        </p:tav>
                                        <p:tav tm="100000">
                                          <p:val>
                                            <p:strVal val="#ppt_x"/>
                                          </p:val>
                                        </p:tav>
                                      </p:tavLst>
                                    </p:anim>
                                    <p:anim calcmode="lin" valueType="num">
                                      <p:cBhvr>
                                        <p:cTn id="169" dur="1000" fill="hold"/>
                                        <p:tgtEl>
                                          <p:spTgt spid="102"/>
                                        </p:tgtEl>
                                        <p:attrNameLst>
                                          <p:attrName>ppt_y</p:attrName>
                                        </p:attrNameLst>
                                      </p:cBhvr>
                                      <p:tavLst>
                                        <p:tav tm="0">
                                          <p:val>
                                            <p:strVal val="#ppt_y+.1"/>
                                          </p:val>
                                        </p:tav>
                                        <p:tav tm="100000">
                                          <p:val>
                                            <p:strVal val="#ppt_y"/>
                                          </p:val>
                                        </p:tav>
                                      </p:tavLst>
                                    </p:anim>
                                  </p:childTnLst>
                                </p:cTn>
                              </p:par>
                              <p:par>
                                <p:cTn id="170" presetID="42" presetClass="entr" presetSubtype="0" fill="hold" nodeType="withEffect">
                                  <p:stCondLst>
                                    <p:cond delay="0"/>
                                  </p:stCondLst>
                                  <p:childTnLst>
                                    <p:set>
                                      <p:cBhvr>
                                        <p:cTn id="171" dur="1" fill="hold">
                                          <p:stCondLst>
                                            <p:cond delay="0"/>
                                          </p:stCondLst>
                                        </p:cTn>
                                        <p:tgtEl>
                                          <p:spTgt spid="103"/>
                                        </p:tgtEl>
                                        <p:attrNameLst>
                                          <p:attrName>style.visibility</p:attrName>
                                        </p:attrNameLst>
                                      </p:cBhvr>
                                      <p:to>
                                        <p:strVal val="visible"/>
                                      </p:to>
                                    </p:set>
                                    <p:animEffect transition="in" filter="fade">
                                      <p:cBhvr>
                                        <p:cTn id="172" dur="1000"/>
                                        <p:tgtEl>
                                          <p:spTgt spid="103"/>
                                        </p:tgtEl>
                                      </p:cBhvr>
                                    </p:animEffect>
                                    <p:anim calcmode="lin" valueType="num">
                                      <p:cBhvr>
                                        <p:cTn id="173" dur="1000" fill="hold"/>
                                        <p:tgtEl>
                                          <p:spTgt spid="103"/>
                                        </p:tgtEl>
                                        <p:attrNameLst>
                                          <p:attrName>ppt_x</p:attrName>
                                        </p:attrNameLst>
                                      </p:cBhvr>
                                      <p:tavLst>
                                        <p:tav tm="0">
                                          <p:val>
                                            <p:strVal val="#ppt_x"/>
                                          </p:val>
                                        </p:tav>
                                        <p:tav tm="100000">
                                          <p:val>
                                            <p:strVal val="#ppt_x"/>
                                          </p:val>
                                        </p:tav>
                                      </p:tavLst>
                                    </p:anim>
                                    <p:anim calcmode="lin" valueType="num">
                                      <p:cBhvr>
                                        <p:cTn id="174" dur="1000" fill="hold"/>
                                        <p:tgtEl>
                                          <p:spTgt spid="103"/>
                                        </p:tgtEl>
                                        <p:attrNameLst>
                                          <p:attrName>ppt_y</p:attrName>
                                        </p:attrNameLst>
                                      </p:cBhvr>
                                      <p:tavLst>
                                        <p:tav tm="0">
                                          <p:val>
                                            <p:strVal val="#ppt_y+.1"/>
                                          </p:val>
                                        </p:tav>
                                        <p:tav tm="100000">
                                          <p:val>
                                            <p:strVal val="#ppt_y"/>
                                          </p:val>
                                        </p:tav>
                                      </p:tavLst>
                                    </p:anim>
                                  </p:childTnLst>
                                </p:cTn>
                              </p:par>
                              <p:par>
                                <p:cTn id="175" presetID="42" presetClass="entr" presetSubtype="0" fill="hold" grpId="0" nodeType="withEffect">
                                  <p:stCondLst>
                                    <p:cond delay="0"/>
                                  </p:stCondLst>
                                  <p:childTnLst>
                                    <p:set>
                                      <p:cBhvr>
                                        <p:cTn id="176" dur="1" fill="hold">
                                          <p:stCondLst>
                                            <p:cond delay="0"/>
                                          </p:stCondLst>
                                        </p:cTn>
                                        <p:tgtEl>
                                          <p:spTgt spid="106"/>
                                        </p:tgtEl>
                                        <p:attrNameLst>
                                          <p:attrName>style.visibility</p:attrName>
                                        </p:attrNameLst>
                                      </p:cBhvr>
                                      <p:to>
                                        <p:strVal val="visible"/>
                                      </p:to>
                                    </p:set>
                                    <p:animEffect transition="in" filter="fade">
                                      <p:cBhvr>
                                        <p:cTn id="177" dur="1000"/>
                                        <p:tgtEl>
                                          <p:spTgt spid="106"/>
                                        </p:tgtEl>
                                      </p:cBhvr>
                                    </p:animEffect>
                                    <p:anim calcmode="lin" valueType="num">
                                      <p:cBhvr>
                                        <p:cTn id="178" dur="1000" fill="hold"/>
                                        <p:tgtEl>
                                          <p:spTgt spid="106"/>
                                        </p:tgtEl>
                                        <p:attrNameLst>
                                          <p:attrName>ppt_x</p:attrName>
                                        </p:attrNameLst>
                                      </p:cBhvr>
                                      <p:tavLst>
                                        <p:tav tm="0">
                                          <p:val>
                                            <p:strVal val="#ppt_x"/>
                                          </p:val>
                                        </p:tav>
                                        <p:tav tm="100000">
                                          <p:val>
                                            <p:strVal val="#ppt_x"/>
                                          </p:val>
                                        </p:tav>
                                      </p:tavLst>
                                    </p:anim>
                                    <p:anim calcmode="lin" valueType="num">
                                      <p:cBhvr>
                                        <p:cTn id="179" dur="1000" fill="hold"/>
                                        <p:tgtEl>
                                          <p:spTgt spid="106"/>
                                        </p:tgtEl>
                                        <p:attrNameLst>
                                          <p:attrName>ppt_y</p:attrName>
                                        </p:attrNameLst>
                                      </p:cBhvr>
                                      <p:tavLst>
                                        <p:tav tm="0">
                                          <p:val>
                                            <p:strVal val="#ppt_y+.1"/>
                                          </p:val>
                                        </p:tav>
                                        <p:tav tm="100000">
                                          <p:val>
                                            <p:strVal val="#ppt_y"/>
                                          </p:val>
                                        </p:tav>
                                      </p:tavLst>
                                    </p:anim>
                                  </p:childTnLst>
                                </p:cTn>
                              </p:par>
                              <p:par>
                                <p:cTn id="180" presetID="42" presetClass="entr" presetSubtype="0" fill="hold" grpId="0" nodeType="withEffect">
                                  <p:stCondLst>
                                    <p:cond delay="0"/>
                                  </p:stCondLst>
                                  <p:childTnLst>
                                    <p:set>
                                      <p:cBhvr>
                                        <p:cTn id="181" dur="1" fill="hold">
                                          <p:stCondLst>
                                            <p:cond delay="0"/>
                                          </p:stCondLst>
                                        </p:cTn>
                                        <p:tgtEl>
                                          <p:spTgt spid="107"/>
                                        </p:tgtEl>
                                        <p:attrNameLst>
                                          <p:attrName>style.visibility</p:attrName>
                                        </p:attrNameLst>
                                      </p:cBhvr>
                                      <p:to>
                                        <p:strVal val="visible"/>
                                      </p:to>
                                    </p:set>
                                    <p:animEffect transition="in" filter="fade">
                                      <p:cBhvr>
                                        <p:cTn id="182" dur="1000"/>
                                        <p:tgtEl>
                                          <p:spTgt spid="107"/>
                                        </p:tgtEl>
                                      </p:cBhvr>
                                    </p:animEffect>
                                    <p:anim calcmode="lin" valueType="num">
                                      <p:cBhvr>
                                        <p:cTn id="183" dur="1000" fill="hold"/>
                                        <p:tgtEl>
                                          <p:spTgt spid="107"/>
                                        </p:tgtEl>
                                        <p:attrNameLst>
                                          <p:attrName>ppt_x</p:attrName>
                                        </p:attrNameLst>
                                      </p:cBhvr>
                                      <p:tavLst>
                                        <p:tav tm="0">
                                          <p:val>
                                            <p:strVal val="#ppt_x"/>
                                          </p:val>
                                        </p:tav>
                                        <p:tav tm="100000">
                                          <p:val>
                                            <p:strVal val="#ppt_x"/>
                                          </p:val>
                                        </p:tav>
                                      </p:tavLst>
                                    </p:anim>
                                    <p:anim calcmode="lin" valueType="num">
                                      <p:cBhvr>
                                        <p:cTn id="184" dur="1000" fill="hold"/>
                                        <p:tgtEl>
                                          <p:spTgt spid="107"/>
                                        </p:tgtEl>
                                        <p:attrNameLst>
                                          <p:attrName>ppt_y</p:attrName>
                                        </p:attrNameLst>
                                      </p:cBhvr>
                                      <p:tavLst>
                                        <p:tav tm="0">
                                          <p:val>
                                            <p:strVal val="#ppt_y+.1"/>
                                          </p:val>
                                        </p:tav>
                                        <p:tav tm="100000">
                                          <p:val>
                                            <p:strVal val="#ppt_y"/>
                                          </p:val>
                                        </p:tav>
                                      </p:tavLst>
                                    </p:anim>
                                  </p:childTnLst>
                                </p:cTn>
                              </p:par>
                              <p:par>
                                <p:cTn id="185" presetID="42" presetClass="entr" presetSubtype="0" fill="hold" grpId="0" nodeType="withEffect">
                                  <p:stCondLst>
                                    <p:cond delay="0"/>
                                  </p:stCondLst>
                                  <p:childTnLst>
                                    <p:set>
                                      <p:cBhvr>
                                        <p:cTn id="186" dur="1" fill="hold">
                                          <p:stCondLst>
                                            <p:cond delay="0"/>
                                          </p:stCondLst>
                                        </p:cTn>
                                        <p:tgtEl>
                                          <p:spTgt spid="108"/>
                                        </p:tgtEl>
                                        <p:attrNameLst>
                                          <p:attrName>style.visibility</p:attrName>
                                        </p:attrNameLst>
                                      </p:cBhvr>
                                      <p:to>
                                        <p:strVal val="visible"/>
                                      </p:to>
                                    </p:set>
                                    <p:animEffect transition="in" filter="fade">
                                      <p:cBhvr>
                                        <p:cTn id="187" dur="1000"/>
                                        <p:tgtEl>
                                          <p:spTgt spid="108"/>
                                        </p:tgtEl>
                                      </p:cBhvr>
                                    </p:animEffect>
                                    <p:anim calcmode="lin" valueType="num">
                                      <p:cBhvr>
                                        <p:cTn id="188" dur="1000" fill="hold"/>
                                        <p:tgtEl>
                                          <p:spTgt spid="108"/>
                                        </p:tgtEl>
                                        <p:attrNameLst>
                                          <p:attrName>ppt_x</p:attrName>
                                        </p:attrNameLst>
                                      </p:cBhvr>
                                      <p:tavLst>
                                        <p:tav tm="0">
                                          <p:val>
                                            <p:strVal val="#ppt_x"/>
                                          </p:val>
                                        </p:tav>
                                        <p:tav tm="100000">
                                          <p:val>
                                            <p:strVal val="#ppt_x"/>
                                          </p:val>
                                        </p:tav>
                                      </p:tavLst>
                                    </p:anim>
                                    <p:anim calcmode="lin" valueType="num">
                                      <p:cBhvr>
                                        <p:cTn id="189" dur="1000" fill="hold"/>
                                        <p:tgtEl>
                                          <p:spTgt spid="108"/>
                                        </p:tgtEl>
                                        <p:attrNameLst>
                                          <p:attrName>ppt_y</p:attrName>
                                        </p:attrNameLst>
                                      </p:cBhvr>
                                      <p:tavLst>
                                        <p:tav tm="0">
                                          <p:val>
                                            <p:strVal val="#ppt_y+.1"/>
                                          </p:val>
                                        </p:tav>
                                        <p:tav tm="100000">
                                          <p:val>
                                            <p:strVal val="#ppt_y"/>
                                          </p:val>
                                        </p:tav>
                                      </p:tavLst>
                                    </p:anim>
                                  </p:childTnLst>
                                </p:cTn>
                              </p:par>
                              <p:par>
                                <p:cTn id="190" presetID="42" presetClass="entr" presetSubtype="0" fill="hold" grpId="0" nodeType="withEffect">
                                  <p:stCondLst>
                                    <p:cond delay="0"/>
                                  </p:stCondLst>
                                  <p:childTnLst>
                                    <p:set>
                                      <p:cBhvr>
                                        <p:cTn id="191" dur="1" fill="hold">
                                          <p:stCondLst>
                                            <p:cond delay="0"/>
                                          </p:stCondLst>
                                        </p:cTn>
                                        <p:tgtEl>
                                          <p:spTgt spid="109"/>
                                        </p:tgtEl>
                                        <p:attrNameLst>
                                          <p:attrName>style.visibility</p:attrName>
                                        </p:attrNameLst>
                                      </p:cBhvr>
                                      <p:to>
                                        <p:strVal val="visible"/>
                                      </p:to>
                                    </p:set>
                                    <p:animEffect transition="in" filter="fade">
                                      <p:cBhvr>
                                        <p:cTn id="192" dur="1000"/>
                                        <p:tgtEl>
                                          <p:spTgt spid="109"/>
                                        </p:tgtEl>
                                      </p:cBhvr>
                                    </p:animEffect>
                                    <p:anim calcmode="lin" valueType="num">
                                      <p:cBhvr>
                                        <p:cTn id="193" dur="1000" fill="hold"/>
                                        <p:tgtEl>
                                          <p:spTgt spid="109"/>
                                        </p:tgtEl>
                                        <p:attrNameLst>
                                          <p:attrName>ppt_x</p:attrName>
                                        </p:attrNameLst>
                                      </p:cBhvr>
                                      <p:tavLst>
                                        <p:tav tm="0">
                                          <p:val>
                                            <p:strVal val="#ppt_x"/>
                                          </p:val>
                                        </p:tav>
                                        <p:tav tm="100000">
                                          <p:val>
                                            <p:strVal val="#ppt_x"/>
                                          </p:val>
                                        </p:tav>
                                      </p:tavLst>
                                    </p:anim>
                                    <p:anim calcmode="lin" valueType="num">
                                      <p:cBhvr>
                                        <p:cTn id="194" dur="1000" fill="hold"/>
                                        <p:tgtEl>
                                          <p:spTgt spid="109"/>
                                        </p:tgtEl>
                                        <p:attrNameLst>
                                          <p:attrName>ppt_y</p:attrName>
                                        </p:attrNameLst>
                                      </p:cBhvr>
                                      <p:tavLst>
                                        <p:tav tm="0">
                                          <p:val>
                                            <p:strVal val="#ppt_y+.1"/>
                                          </p:val>
                                        </p:tav>
                                        <p:tav tm="100000">
                                          <p:val>
                                            <p:strVal val="#ppt_y"/>
                                          </p:val>
                                        </p:tav>
                                      </p:tavLst>
                                    </p:anim>
                                  </p:childTnLst>
                                </p:cTn>
                              </p:par>
                              <p:par>
                                <p:cTn id="195" presetID="42" presetClass="entr" presetSubtype="0" fill="hold" grpId="0" nodeType="withEffect">
                                  <p:stCondLst>
                                    <p:cond delay="0"/>
                                  </p:stCondLst>
                                  <p:childTnLst>
                                    <p:set>
                                      <p:cBhvr>
                                        <p:cTn id="196" dur="1" fill="hold">
                                          <p:stCondLst>
                                            <p:cond delay="0"/>
                                          </p:stCondLst>
                                        </p:cTn>
                                        <p:tgtEl>
                                          <p:spTgt spid="110"/>
                                        </p:tgtEl>
                                        <p:attrNameLst>
                                          <p:attrName>style.visibility</p:attrName>
                                        </p:attrNameLst>
                                      </p:cBhvr>
                                      <p:to>
                                        <p:strVal val="visible"/>
                                      </p:to>
                                    </p:set>
                                    <p:animEffect transition="in" filter="fade">
                                      <p:cBhvr>
                                        <p:cTn id="197" dur="1000"/>
                                        <p:tgtEl>
                                          <p:spTgt spid="110"/>
                                        </p:tgtEl>
                                      </p:cBhvr>
                                    </p:animEffect>
                                    <p:anim calcmode="lin" valueType="num">
                                      <p:cBhvr>
                                        <p:cTn id="198" dur="1000" fill="hold"/>
                                        <p:tgtEl>
                                          <p:spTgt spid="110"/>
                                        </p:tgtEl>
                                        <p:attrNameLst>
                                          <p:attrName>ppt_x</p:attrName>
                                        </p:attrNameLst>
                                      </p:cBhvr>
                                      <p:tavLst>
                                        <p:tav tm="0">
                                          <p:val>
                                            <p:strVal val="#ppt_x"/>
                                          </p:val>
                                        </p:tav>
                                        <p:tav tm="100000">
                                          <p:val>
                                            <p:strVal val="#ppt_x"/>
                                          </p:val>
                                        </p:tav>
                                      </p:tavLst>
                                    </p:anim>
                                    <p:anim calcmode="lin" valueType="num">
                                      <p:cBhvr>
                                        <p:cTn id="199" dur="1000" fill="hold"/>
                                        <p:tgtEl>
                                          <p:spTgt spid="110"/>
                                        </p:tgtEl>
                                        <p:attrNameLst>
                                          <p:attrName>ppt_y</p:attrName>
                                        </p:attrNameLst>
                                      </p:cBhvr>
                                      <p:tavLst>
                                        <p:tav tm="0">
                                          <p:val>
                                            <p:strVal val="#ppt_y+.1"/>
                                          </p:val>
                                        </p:tav>
                                        <p:tav tm="100000">
                                          <p:val>
                                            <p:strVal val="#ppt_y"/>
                                          </p:val>
                                        </p:tav>
                                      </p:tavLst>
                                    </p:anim>
                                  </p:childTnLst>
                                </p:cTn>
                              </p:par>
                              <p:par>
                                <p:cTn id="200" presetID="42" presetClass="entr" presetSubtype="0" fill="hold" grpId="0" nodeType="withEffect">
                                  <p:stCondLst>
                                    <p:cond delay="0"/>
                                  </p:stCondLst>
                                  <p:childTnLst>
                                    <p:set>
                                      <p:cBhvr>
                                        <p:cTn id="201" dur="1" fill="hold">
                                          <p:stCondLst>
                                            <p:cond delay="0"/>
                                          </p:stCondLst>
                                        </p:cTn>
                                        <p:tgtEl>
                                          <p:spTgt spid="111"/>
                                        </p:tgtEl>
                                        <p:attrNameLst>
                                          <p:attrName>style.visibility</p:attrName>
                                        </p:attrNameLst>
                                      </p:cBhvr>
                                      <p:to>
                                        <p:strVal val="visible"/>
                                      </p:to>
                                    </p:set>
                                    <p:animEffect transition="in" filter="fade">
                                      <p:cBhvr>
                                        <p:cTn id="202" dur="1000"/>
                                        <p:tgtEl>
                                          <p:spTgt spid="111"/>
                                        </p:tgtEl>
                                      </p:cBhvr>
                                    </p:animEffect>
                                    <p:anim calcmode="lin" valueType="num">
                                      <p:cBhvr>
                                        <p:cTn id="203" dur="1000" fill="hold"/>
                                        <p:tgtEl>
                                          <p:spTgt spid="111"/>
                                        </p:tgtEl>
                                        <p:attrNameLst>
                                          <p:attrName>ppt_x</p:attrName>
                                        </p:attrNameLst>
                                      </p:cBhvr>
                                      <p:tavLst>
                                        <p:tav tm="0">
                                          <p:val>
                                            <p:strVal val="#ppt_x"/>
                                          </p:val>
                                        </p:tav>
                                        <p:tav tm="100000">
                                          <p:val>
                                            <p:strVal val="#ppt_x"/>
                                          </p:val>
                                        </p:tav>
                                      </p:tavLst>
                                    </p:anim>
                                    <p:anim calcmode="lin" valueType="num">
                                      <p:cBhvr>
                                        <p:cTn id="204" dur="1000" fill="hold"/>
                                        <p:tgtEl>
                                          <p:spTgt spid="111"/>
                                        </p:tgtEl>
                                        <p:attrNameLst>
                                          <p:attrName>ppt_y</p:attrName>
                                        </p:attrNameLst>
                                      </p:cBhvr>
                                      <p:tavLst>
                                        <p:tav tm="0">
                                          <p:val>
                                            <p:strVal val="#ppt_y+.1"/>
                                          </p:val>
                                        </p:tav>
                                        <p:tav tm="100000">
                                          <p:val>
                                            <p:strVal val="#ppt_y"/>
                                          </p:val>
                                        </p:tav>
                                      </p:tavLst>
                                    </p:anim>
                                  </p:childTnLst>
                                </p:cTn>
                              </p:par>
                              <p:par>
                                <p:cTn id="205" presetID="42" presetClass="entr" presetSubtype="0" fill="hold" grpId="0" nodeType="withEffect">
                                  <p:stCondLst>
                                    <p:cond delay="0"/>
                                  </p:stCondLst>
                                  <p:childTnLst>
                                    <p:set>
                                      <p:cBhvr>
                                        <p:cTn id="206" dur="1" fill="hold">
                                          <p:stCondLst>
                                            <p:cond delay="0"/>
                                          </p:stCondLst>
                                        </p:cTn>
                                        <p:tgtEl>
                                          <p:spTgt spid="112"/>
                                        </p:tgtEl>
                                        <p:attrNameLst>
                                          <p:attrName>style.visibility</p:attrName>
                                        </p:attrNameLst>
                                      </p:cBhvr>
                                      <p:to>
                                        <p:strVal val="visible"/>
                                      </p:to>
                                    </p:set>
                                    <p:animEffect transition="in" filter="fade">
                                      <p:cBhvr>
                                        <p:cTn id="207" dur="1000"/>
                                        <p:tgtEl>
                                          <p:spTgt spid="112"/>
                                        </p:tgtEl>
                                      </p:cBhvr>
                                    </p:animEffect>
                                    <p:anim calcmode="lin" valueType="num">
                                      <p:cBhvr>
                                        <p:cTn id="208" dur="1000" fill="hold"/>
                                        <p:tgtEl>
                                          <p:spTgt spid="112"/>
                                        </p:tgtEl>
                                        <p:attrNameLst>
                                          <p:attrName>ppt_x</p:attrName>
                                        </p:attrNameLst>
                                      </p:cBhvr>
                                      <p:tavLst>
                                        <p:tav tm="0">
                                          <p:val>
                                            <p:strVal val="#ppt_x"/>
                                          </p:val>
                                        </p:tav>
                                        <p:tav tm="100000">
                                          <p:val>
                                            <p:strVal val="#ppt_x"/>
                                          </p:val>
                                        </p:tav>
                                      </p:tavLst>
                                    </p:anim>
                                    <p:anim calcmode="lin" valueType="num">
                                      <p:cBhvr>
                                        <p:cTn id="209" dur="1000" fill="hold"/>
                                        <p:tgtEl>
                                          <p:spTgt spid="112"/>
                                        </p:tgtEl>
                                        <p:attrNameLst>
                                          <p:attrName>ppt_y</p:attrName>
                                        </p:attrNameLst>
                                      </p:cBhvr>
                                      <p:tavLst>
                                        <p:tav tm="0">
                                          <p:val>
                                            <p:strVal val="#ppt_y+.1"/>
                                          </p:val>
                                        </p:tav>
                                        <p:tav tm="100000">
                                          <p:val>
                                            <p:strVal val="#ppt_y"/>
                                          </p:val>
                                        </p:tav>
                                      </p:tavLst>
                                    </p:anim>
                                  </p:childTnLst>
                                </p:cTn>
                              </p:par>
                              <p:par>
                                <p:cTn id="210" presetID="42" presetClass="entr" presetSubtype="0" fill="hold" grpId="0" nodeType="withEffect">
                                  <p:stCondLst>
                                    <p:cond delay="0"/>
                                  </p:stCondLst>
                                  <p:childTnLst>
                                    <p:set>
                                      <p:cBhvr>
                                        <p:cTn id="211" dur="1" fill="hold">
                                          <p:stCondLst>
                                            <p:cond delay="0"/>
                                          </p:stCondLst>
                                        </p:cTn>
                                        <p:tgtEl>
                                          <p:spTgt spid="113"/>
                                        </p:tgtEl>
                                        <p:attrNameLst>
                                          <p:attrName>style.visibility</p:attrName>
                                        </p:attrNameLst>
                                      </p:cBhvr>
                                      <p:to>
                                        <p:strVal val="visible"/>
                                      </p:to>
                                    </p:set>
                                    <p:animEffect transition="in" filter="fade">
                                      <p:cBhvr>
                                        <p:cTn id="212" dur="1000"/>
                                        <p:tgtEl>
                                          <p:spTgt spid="113"/>
                                        </p:tgtEl>
                                      </p:cBhvr>
                                    </p:animEffect>
                                    <p:anim calcmode="lin" valueType="num">
                                      <p:cBhvr>
                                        <p:cTn id="213" dur="1000" fill="hold"/>
                                        <p:tgtEl>
                                          <p:spTgt spid="113"/>
                                        </p:tgtEl>
                                        <p:attrNameLst>
                                          <p:attrName>ppt_x</p:attrName>
                                        </p:attrNameLst>
                                      </p:cBhvr>
                                      <p:tavLst>
                                        <p:tav tm="0">
                                          <p:val>
                                            <p:strVal val="#ppt_x"/>
                                          </p:val>
                                        </p:tav>
                                        <p:tav tm="100000">
                                          <p:val>
                                            <p:strVal val="#ppt_x"/>
                                          </p:val>
                                        </p:tav>
                                      </p:tavLst>
                                    </p:anim>
                                    <p:anim calcmode="lin" valueType="num">
                                      <p:cBhvr>
                                        <p:cTn id="214" dur="1000" fill="hold"/>
                                        <p:tgtEl>
                                          <p:spTgt spid="113"/>
                                        </p:tgtEl>
                                        <p:attrNameLst>
                                          <p:attrName>ppt_y</p:attrName>
                                        </p:attrNameLst>
                                      </p:cBhvr>
                                      <p:tavLst>
                                        <p:tav tm="0">
                                          <p:val>
                                            <p:strVal val="#ppt_y+.1"/>
                                          </p:val>
                                        </p:tav>
                                        <p:tav tm="100000">
                                          <p:val>
                                            <p:strVal val="#ppt_y"/>
                                          </p:val>
                                        </p:tav>
                                      </p:tavLst>
                                    </p:anim>
                                  </p:childTnLst>
                                </p:cTn>
                              </p:par>
                              <p:par>
                                <p:cTn id="215" presetID="42" presetClass="entr" presetSubtype="0" fill="hold" grpId="0" nodeType="withEffect">
                                  <p:stCondLst>
                                    <p:cond delay="0"/>
                                  </p:stCondLst>
                                  <p:childTnLst>
                                    <p:set>
                                      <p:cBhvr>
                                        <p:cTn id="216" dur="1" fill="hold">
                                          <p:stCondLst>
                                            <p:cond delay="0"/>
                                          </p:stCondLst>
                                        </p:cTn>
                                        <p:tgtEl>
                                          <p:spTgt spid="114"/>
                                        </p:tgtEl>
                                        <p:attrNameLst>
                                          <p:attrName>style.visibility</p:attrName>
                                        </p:attrNameLst>
                                      </p:cBhvr>
                                      <p:to>
                                        <p:strVal val="visible"/>
                                      </p:to>
                                    </p:set>
                                    <p:animEffect transition="in" filter="fade">
                                      <p:cBhvr>
                                        <p:cTn id="217" dur="1000"/>
                                        <p:tgtEl>
                                          <p:spTgt spid="114"/>
                                        </p:tgtEl>
                                      </p:cBhvr>
                                    </p:animEffect>
                                    <p:anim calcmode="lin" valueType="num">
                                      <p:cBhvr>
                                        <p:cTn id="218" dur="1000" fill="hold"/>
                                        <p:tgtEl>
                                          <p:spTgt spid="114"/>
                                        </p:tgtEl>
                                        <p:attrNameLst>
                                          <p:attrName>ppt_x</p:attrName>
                                        </p:attrNameLst>
                                      </p:cBhvr>
                                      <p:tavLst>
                                        <p:tav tm="0">
                                          <p:val>
                                            <p:strVal val="#ppt_x"/>
                                          </p:val>
                                        </p:tav>
                                        <p:tav tm="100000">
                                          <p:val>
                                            <p:strVal val="#ppt_x"/>
                                          </p:val>
                                        </p:tav>
                                      </p:tavLst>
                                    </p:anim>
                                    <p:anim calcmode="lin" valueType="num">
                                      <p:cBhvr>
                                        <p:cTn id="219" dur="1000" fill="hold"/>
                                        <p:tgtEl>
                                          <p:spTgt spid="114"/>
                                        </p:tgtEl>
                                        <p:attrNameLst>
                                          <p:attrName>ppt_y</p:attrName>
                                        </p:attrNameLst>
                                      </p:cBhvr>
                                      <p:tavLst>
                                        <p:tav tm="0">
                                          <p:val>
                                            <p:strVal val="#ppt_y+.1"/>
                                          </p:val>
                                        </p:tav>
                                        <p:tav tm="100000">
                                          <p:val>
                                            <p:strVal val="#ppt_y"/>
                                          </p:val>
                                        </p:tav>
                                      </p:tavLst>
                                    </p:anim>
                                  </p:childTnLst>
                                </p:cTn>
                              </p:par>
                              <p:par>
                                <p:cTn id="220" presetID="42" presetClass="entr" presetSubtype="0" fill="hold" grpId="0" nodeType="withEffect">
                                  <p:stCondLst>
                                    <p:cond delay="0"/>
                                  </p:stCondLst>
                                  <p:childTnLst>
                                    <p:set>
                                      <p:cBhvr>
                                        <p:cTn id="221" dur="1" fill="hold">
                                          <p:stCondLst>
                                            <p:cond delay="0"/>
                                          </p:stCondLst>
                                        </p:cTn>
                                        <p:tgtEl>
                                          <p:spTgt spid="115"/>
                                        </p:tgtEl>
                                        <p:attrNameLst>
                                          <p:attrName>style.visibility</p:attrName>
                                        </p:attrNameLst>
                                      </p:cBhvr>
                                      <p:to>
                                        <p:strVal val="visible"/>
                                      </p:to>
                                    </p:set>
                                    <p:animEffect transition="in" filter="fade">
                                      <p:cBhvr>
                                        <p:cTn id="222" dur="1000"/>
                                        <p:tgtEl>
                                          <p:spTgt spid="115"/>
                                        </p:tgtEl>
                                      </p:cBhvr>
                                    </p:animEffect>
                                    <p:anim calcmode="lin" valueType="num">
                                      <p:cBhvr>
                                        <p:cTn id="223" dur="1000" fill="hold"/>
                                        <p:tgtEl>
                                          <p:spTgt spid="115"/>
                                        </p:tgtEl>
                                        <p:attrNameLst>
                                          <p:attrName>ppt_x</p:attrName>
                                        </p:attrNameLst>
                                      </p:cBhvr>
                                      <p:tavLst>
                                        <p:tav tm="0">
                                          <p:val>
                                            <p:strVal val="#ppt_x"/>
                                          </p:val>
                                        </p:tav>
                                        <p:tav tm="100000">
                                          <p:val>
                                            <p:strVal val="#ppt_x"/>
                                          </p:val>
                                        </p:tav>
                                      </p:tavLst>
                                    </p:anim>
                                    <p:anim calcmode="lin" valueType="num">
                                      <p:cBhvr>
                                        <p:cTn id="224" dur="1000" fill="hold"/>
                                        <p:tgtEl>
                                          <p:spTgt spid="115"/>
                                        </p:tgtEl>
                                        <p:attrNameLst>
                                          <p:attrName>ppt_y</p:attrName>
                                        </p:attrNameLst>
                                      </p:cBhvr>
                                      <p:tavLst>
                                        <p:tav tm="0">
                                          <p:val>
                                            <p:strVal val="#ppt_y+.1"/>
                                          </p:val>
                                        </p:tav>
                                        <p:tav tm="100000">
                                          <p:val>
                                            <p:strVal val="#ppt_y"/>
                                          </p:val>
                                        </p:tav>
                                      </p:tavLst>
                                    </p:anim>
                                  </p:childTnLst>
                                </p:cTn>
                              </p:par>
                              <p:par>
                                <p:cTn id="225" presetID="42" presetClass="entr" presetSubtype="0" fill="hold" grpId="0" nodeType="withEffect">
                                  <p:stCondLst>
                                    <p:cond delay="0"/>
                                  </p:stCondLst>
                                  <p:childTnLst>
                                    <p:set>
                                      <p:cBhvr>
                                        <p:cTn id="226" dur="1" fill="hold">
                                          <p:stCondLst>
                                            <p:cond delay="0"/>
                                          </p:stCondLst>
                                        </p:cTn>
                                        <p:tgtEl>
                                          <p:spTgt spid="116"/>
                                        </p:tgtEl>
                                        <p:attrNameLst>
                                          <p:attrName>style.visibility</p:attrName>
                                        </p:attrNameLst>
                                      </p:cBhvr>
                                      <p:to>
                                        <p:strVal val="visible"/>
                                      </p:to>
                                    </p:set>
                                    <p:animEffect transition="in" filter="fade">
                                      <p:cBhvr>
                                        <p:cTn id="227" dur="1000"/>
                                        <p:tgtEl>
                                          <p:spTgt spid="116"/>
                                        </p:tgtEl>
                                      </p:cBhvr>
                                    </p:animEffect>
                                    <p:anim calcmode="lin" valueType="num">
                                      <p:cBhvr>
                                        <p:cTn id="228" dur="1000" fill="hold"/>
                                        <p:tgtEl>
                                          <p:spTgt spid="116"/>
                                        </p:tgtEl>
                                        <p:attrNameLst>
                                          <p:attrName>ppt_x</p:attrName>
                                        </p:attrNameLst>
                                      </p:cBhvr>
                                      <p:tavLst>
                                        <p:tav tm="0">
                                          <p:val>
                                            <p:strVal val="#ppt_x"/>
                                          </p:val>
                                        </p:tav>
                                        <p:tav tm="100000">
                                          <p:val>
                                            <p:strVal val="#ppt_x"/>
                                          </p:val>
                                        </p:tav>
                                      </p:tavLst>
                                    </p:anim>
                                    <p:anim calcmode="lin" valueType="num">
                                      <p:cBhvr>
                                        <p:cTn id="229" dur="1000" fill="hold"/>
                                        <p:tgtEl>
                                          <p:spTgt spid="116"/>
                                        </p:tgtEl>
                                        <p:attrNameLst>
                                          <p:attrName>ppt_y</p:attrName>
                                        </p:attrNameLst>
                                      </p:cBhvr>
                                      <p:tavLst>
                                        <p:tav tm="0">
                                          <p:val>
                                            <p:strVal val="#ppt_y+.1"/>
                                          </p:val>
                                        </p:tav>
                                        <p:tav tm="100000">
                                          <p:val>
                                            <p:strVal val="#ppt_y"/>
                                          </p:val>
                                        </p:tav>
                                      </p:tavLst>
                                    </p:anim>
                                  </p:childTnLst>
                                </p:cTn>
                              </p:par>
                              <p:par>
                                <p:cTn id="230" presetID="42" presetClass="entr" presetSubtype="0" fill="hold" grpId="0" nodeType="withEffect">
                                  <p:stCondLst>
                                    <p:cond delay="0"/>
                                  </p:stCondLst>
                                  <p:childTnLst>
                                    <p:set>
                                      <p:cBhvr>
                                        <p:cTn id="231" dur="1" fill="hold">
                                          <p:stCondLst>
                                            <p:cond delay="0"/>
                                          </p:stCondLst>
                                        </p:cTn>
                                        <p:tgtEl>
                                          <p:spTgt spid="117"/>
                                        </p:tgtEl>
                                        <p:attrNameLst>
                                          <p:attrName>style.visibility</p:attrName>
                                        </p:attrNameLst>
                                      </p:cBhvr>
                                      <p:to>
                                        <p:strVal val="visible"/>
                                      </p:to>
                                    </p:set>
                                    <p:animEffect transition="in" filter="fade">
                                      <p:cBhvr>
                                        <p:cTn id="232" dur="1000"/>
                                        <p:tgtEl>
                                          <p:spTgt spid="117"/>
                                        </p:tgtEl>
                                      </p:cBhvr>
                                    </p:animEffect>
                                    <p:anim calcmode="lin" valueType="num">
                                      <p:cBhvr>
                                        <p:cTn id="233" dur="1000" fill="hold"/>
                                        <p:tgtEl>
                                          <p:spTgt spid="117"/>
                                        </p:tgtEl>
                                        <p:attrNameLst>
                                          <p:attrName>ppt_x</p:attrName>
                                        </p:attrNameLst>
                                      </p:cBhvr>
                                      <p:tavLst>
                                        <p:tav tm="0">
                                          <p:val>
                                            <p:strVal val="#ppt_x"/>
                                          </p:val>
                                        </p:tav>
                                        <p:tav tm="100000">
                                          <p:val>
                                            <p:strVal val="#ppt_x"/>
                                          </p:val>
                                        </p:tav>
                                      </p:tavLst>
                                    </p:anim>
                                    <p:anim calcmode="lin" valueType="num">
                                      <p:cBhvr>
                                        <p:cTn id="234" dur="1000" fill="hold"/>
                                        <p:tgtEl>
                                          <p:spTgt spid="117"/>
                                        </p:tgtEl>
                                        <p:attrNameLst>
                                          <p:attrName>ppt_y</p:attrName>
                                        </p:attrNameLst>
                                      </p:cBhvr>
                                      <p:tavLst>
                                        <p:tav tm="0">
                                          <p:val>
                                            <p:strVal val="#ppt_y+.1"/>
                                          </p:val>
                                        </p:tav>
                                        <p:tav tm="100000">
                                          <p:val>
                                            <p:strVal val="#ppt_y"/>
                                          </p:val>
                                        </p:tav>
                                      </p:tavLst>
                                    </p:anim>
                                  </p:childTnLst>
                                </p:cTn>
                              </p:par>
                              <p:par>
                                <p:cTn id="235" presetID="42" presetClass="entr" presetSubtype="0" fill="hold" grpId="0" nodeType="withEffect">
                                  <p:stCondLst>
                                    <p:cond delay="0"/>
                                  </p:stCondLst>
                                  <p:childTnLst>
                                    <p:set>
                                      <p:cBhvr>
                                        <p:cTn id="236" dur="1" fill="hold">
                                          <p:stCondLst>
                                            <p:cond delay="0"/>
                                          </p:stCondLst>
                                        </p:cTn>
                                        <p:tgtEl>
                                          <p:spTgt spid="118"/>
                                        </p:tgtEl>
                                        <p:attrNameLst>
                                          <p:attrName>style.visibility</p:attrName>
                                        </p:attrNameLst>
                                      </p:cBhvr>
                                      <p:to>
                                        <p:strVal val="visible"/>
                                      </p:to>
                                    </p:set>
                                    <p:animEffect transition="in" filter="fade">
                                      <p:cBhvr>
                                        <p:cTn id="237" dur="1000"/>
                                        <p:tgtEl>
                                          <p:spTgt spid="118"/>
                                        </p:tgtEl>
                                      </p:cBhvr>
                                    </p:animEffect>
                                    <p:anim calcmode="lin" valueType="num">
                                      <p:cBhvr>
                                        <p:cTn id="238" dur="1000" fill="hold"/>
                                        <p:tgtEl>
                                          <p:spTgt spid="118"/>
                                        </p:tgtEl>
                                        <p:attrNameLst>
                                          <p:attrName>ppt_x</p:attrName>
                                        </p:attrNameLst>
                                      </p:cBhvr>
                                      <p:tavLst>
                                        <p:tav tm="0">
                                          <p:val>
                                            <p:strVal val="#ppt_x"/>
                                          </p:val>
                                        </p:tav>
                                        <p:tav tm="100000">
                                          <p:val>
                                            <p:strVal val="#ppt_x"/>
                                          </p:val>
                                        </p:tav>
                                      </p:tavLst>
                                    </p:anim>
                                    <p:anim calcmode="lin" valueType="num">
                                      <p:cBhvr>
                                        <p:cTn id="239" dur="1000" fill="hold"/>
                                        <p:tgtEl>
                                          <p:spTgt spid="1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49" grpId="0"/>
      <p:bldP spid="106" grpId="0"/>
      <p:bldP spid="107" grpId="0"/>
      <p:bldP spid="108" grpId="0"/>
      <p:bldP spid="109" grpId="0"/>
      <p:bldP spid="110" grpId="0"/>
      <p:bldP spid="111" grpId="0"/>
      <p:bldP spid="112" grpId="0"/>
      <p:bldP spid="113" grpId="0"/>
      <p:bldP spid="114" grpId="0"/>
      <p:bldP spid="115" grpId="0"/>
      <p:bldP spid="116" grpId="0"/>
      <p:bldP spid="117" grpId="0"/>
      <p:bldP spid="11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6191D-A9A8-3987-CE1F-B9D2BCB8AA3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8C17F1F0-4285-0466-1323-21898F644B0F}"/>
              </a:ext>
            </a:extLst>
          </p:cNvPr>
          <p:cNvSpPr/>
          <p:nvPr/>
        </p:nvSpPr>
        <p:spPr>
          <a:xfrm>
            <a:off x="576649" y="1153297"/>
            <a:ext cx="5272216" cy="469520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610A082E-07D4-089D-E18D-015A274784FB}"/>
              </a:ext>
            </a:extLst>
          </p:cNvPr>
          <p:cNvSpPr txBox="1"/>
          <p:nvPr/>
        </p:nvSpPr>
        <p:spPr>
          <a:xfrm>
            <a:off x="5517916" y="48490"/>
            <a:ext cx="5753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sng" strike="noStrike" kern="1200" cap="none" spc="0" normalizeH="0" baseline="0" noProof="0" dirty="0">
                <a:ln>
                  <a:noFill/>
                </a:ln>
                <a:solidFill>
                  <a:prstClr val="black"/>
                </a:solidFill>
                <a:effectLst/>
                <a:uLnTx/>
                <a:uFillTx/>
                <a:latin typeface="Calibri" panose="020F0502020204030204"/>
                <a:ea typeface="+mn-ea"/>
                <a:cs typeface="+mn-cs"/>
              </a:rPr>
              <a:t>Enjeux écologiques </a:t>
            </a:r>
          </a:p>
        </p:txBody>
      </p:sp>
      <p:sp>
        <p:nvSpPr>
          <p:cNvPr id="8" name="ZoneTexte 7">
            <a:extLst>
              <a:ext uri="{FF2B5EF4-FFF2-40B4-BE49-F238E27FC236}">
                <a16:creationId xmlns:a16="http://schemas.microsoft.com/office/drawing/2014/main" id="{511930C1-4E31-0DB2-1E5C-D99BAB6B7A87}"/>
              </a:ext>
            </a:extLst>
          </p:cNvPr>
          <p:cNvSpPr txBox="1"/>
          <p:nvPr/>
        </p:nvSpPr>
        <p:spPr>
          <a:xfrm>
            <a:off x="1892130" y="657881"/>
            <a:ext cx="65749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solidFill>
                <a:effectLst/>
                <a:uLnTx/>
                <a:uFillTx/>
                <a:latin typeface="Calibri" panose="020F0502020204030204"/>
                <a:ea typeface="+mn-ea"/>
                <a:cs typeface="+mn-cs"/>
              </a:rPr>
              <a:t>HABITATS</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9" name="ZoneTexte 8">
            <a:extLst>
              <a:ext uri="{FF2B5EF4-FFF2-40B4-BE49-F238E27FC236}">
                <a16:creationId xmlns:a16="http://schemas.microsoft.com/office/drawing/2014/main" id="{B9C7988E-269C-A551-9250-DF896C78DC04}"/>
              </a:ext>
            </a:extLst>
          </p:cNvPr>
          <p:cNvSpPr txBox="1"/>
          <p:nvPr/>
        </p:nvSpPr>
        <p:spPr>
          <a:xfrm>
            <a:off x="0" y="6396335"/>
            <a:ext cx="407900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srgbClr val="5B9BD5"/>
                </a:solidFill>
                <a:effectLst/>
                <a:uLnTx/>
                <a:uFillTx/>
                <a:latin typeface="Calibri" panose="020F0502020204030204"/>
                <a:ea typeface="+mn-ea"/>
                <a:cs typeface="+mn-cs"/>
              </a:rPr>
              <a:t>ZIP : Zone d’Implantation du Projet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srgbClr val="5B9BD5"/>
                </a:solidFill>
                <a:effectLst/>
                <a:uLnTx/>
                <a:uFillTx/>
                <a:latin typeface="Calibri" panose="020F0502020204030204"/>
                <a:ea typeface="+mn-ea"/>
                <a:cs typeface="+mn-cs"/>
              </a:rPr>
              <a:t>AER : Aire d’Etude Rapprochée </a:t>
            </a:r>
          </a:p>
        </p:txBody>
      </p:sp>
      <p:pic>
        <p:nvPicPr>
          <p:cNvPr id="2" name="Image 1">
            <a:extLst>
              <a:ext uri="{FF2B5EF4-FFF2-40B4-BE49-F238E27FC236}">
                <a16:creationId xmlns:a16="http://schemas.microsoft.com/office/drawing/2014/main" id="{54407F95-B18D-74BA-BC59-EE4690BA8AD4}"/>
              </a:ext>
            </a:extLst>
          </p:cNvPr>
          <p:cNvPicPr>
            <a:picLocks noChangeAspect="1"/>
          </p:cNvPicPr>
          <p:nvPr/>
        </p:nvPicPr>
        <p:blipFill>
          <a:blip r:embed="rId2">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sp>
        <p:nvSpPr>
          <p:cNvPr id="6" name="ZoneTexte 5">
            <a:extLst>
              <a:ext uri="{FF2B5EF4-FFF2-40B4-BE49-F238E27FC236}">
                <a16:creationId xmlns:a16="http://schemas.microsoft.com/office/drawing/2014/main" id="{F9FF7120-790F-047E-18DC-A66374ADBB84}"/>
              </a:ext>
            </a:extLst>
          </p:cNvPr>
          <p:cNvSpPr txBox="1"/>
          <p:nvPr/>
        </p:nvSpPr>
        <p:spPr>
          <a:xfrm>
            <a:off x="634314" y="1205717"/>
            <a:ext cx="5074508" cy="46166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L’inventaire mené a permis de recenser 26 habitats au sein de la ZIP; et 30 au total, en considérant la ZIP et l’AER cumulées.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La </a:t>
            </a:r>
            <a: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t>ZIP</a:t>
            </a: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 se compose d’habitats ouverts et d’ourlets herbacés (46% de la surface), qui correspondent en grande partie à du </a:t>
            </a:r>
            <a:r>
              <a:rPr kumimoji="0" lang="fr-FR" sz="1200" b="0" i="0" u="none" strike="noStrike" kern="1200" cap="none" spc="0" normalizeH="0" baseline="0" noProof="0" dirty="0" err="1">
                <a:ln>
                  <a:noFill/>
                </a:ln>
                <a:solidFill>
                  <a:prstClr val="white"/>
                </a:solidFill>
                <a:effectLst/>
                <a:uLnTx/>
                <a:uFillTx/>
                <a:latin typeface="Calibri" panose="020F0502020204030204"/>
                <a:ea typeface="+mn-ea"/>
                <a:cs typeface="+mn-cs"/>
              </a:rPr>
              <a:t>mésobromion</a:t>
            </a: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 (pelouses </a:t>
            </a:r>
            <a:r>
              <a:rPr kumimoji="0" lang="fr-FR" sz="1200" b="0" i="0" u="none" strike="noStrike" kern="1200" cap="none" spc="0" normalizeH="0" baseline="0" noProof="0" dirty="0" err="1">
                <a:ln>
                  <a:noFill/>
                </a:ln>
                <a:solidFill>
                  <a:prstClr val="white"/>
                </a:solidFill>
                <a:effectLst/>
                <a:uLnTx/>
                <a:uFillTx/>
                <a:latin typeface="Calibri" panose="020F0502020204030204"/>
                <a:ea typeface="+mn-ea"/>
                <a:cs typeface="+mn-cs"/>
              </a:rPr>
              <a:t>semi-sèches</a:t>
            </a: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 ; la trame se complétant par des espaces plus enfrichées et des ourlets divers.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La </a:t>
            </a:r>
            <a: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t>ZIP</a:t>
            </a: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 se compose également d’habitats arborés à boisés (29%), formés par des boisements de feuillus ou de résineux, des </a:t>
            </a:r>
            <a:r>
              <a:rPr kumimoji="0" lang="fr-FR" sz="1200" b="0" i="0" u="none" strike="noStrike" kern="1200" cap="none" spc="0" normalizeH="0" baseline="0" noProof="0" dirty="0" err="1">
                <a:ln>
                  <a:noFill/>
                </a:ln>
                <a:solidFill>
                  <a:prstClr val="white"/>
                </a:solidFill>
                <a:effectLst/>
                <a:uLnTx/>
                <a:uFillTx/>
                <a:latin typeface="Calibri" panose="020F0502020204030204"/>
                <a:ea typeface="+mn-ea"/>
                <a:cs typeface="+mn-cs"/>
              </a:rPr>
              <a:t>prébois</a:t>
            </a: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 des taillis et des alignements arborés. D’autre part, se trouvent aussi des habitats arbustifs à buissonnants (10%), formés par des fourrés ou des ronciers.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La </a:t>
            </a:r>
            <a: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t>ZIP</a:t>
            </a: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 abrite également des habitats anthropiques (15%), principalement liés à l’activité de la carrière.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La </a:t>
            </a:r>
            <a: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t>ZIP</a:t>
            </a: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 est complétée par un habitat aquatique (&lt; 1%), formant un point d’eau temporaire (glycériaie).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L’</a:t>
            </a:r>
            <a: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t>AER</a:t>
            </a: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 quant à elle, est dominée par des habitats ouverts herbacés (59%), surtout des prairies de fauche, des pâturages ou du </a:t>
            </a:r>
            <a:r>
              <a:rPr kumimoji="0" lang="fr-FR" sz="1200" b="0" i="0" u="none" strike="noStrike" kern="1200" cap="none" spc="0" normalizeH="0" baseline="0" noProof="0" dirty="0" err="1">
                <a:ln>
                  <a:noFill/>
                </a:ln>
                <a:solidFill>
                  <a:prstClr val="white"/>
                </a:solidFill>
                <a:effectLst/>
                <a:uLnTx/>
                <a:uFillTx/>
                <a:latin typeface="Calibri" panose="020F0502020204030204"/>
                <a:ea typeface="+mn-ea"/>
                <a:cs typeface="+mn-cs"/>
              </a:rPr>
              <a:t>mésobromion</a:t>
            </a: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 Les habitats arborés à boisés sont également bien représentés (23%), en particulier au sud-est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Image 9">
            <a:extLst>
              <a:ext uri="{FF2B5EF4-FFF2-40B4-BE49-F238E27FC236}">
                <a16:creationId xmlns:a16="http://schemas.microsoft.com/office/drawing/2014/main" id="{9C2ABCF7-5CC0-4B42-5562-0DD8D600CBD6}"/>
              </a:ext>
            </a:extLst>
          </p:cNvPr>
          <p:cNvPicPr>
            <a:picLocks noChangeAspect="1"/>
          </p:cNvPicPr>
          <p:nvPr/>
        </p:nvPicPr>
        <p:blipFill>
          <a:blip r:embed="rId3"/>
          <a:stretch>
            <a:fillRect/>
          </a:stretch>
        </p:blipFill>
        <p:spPr>
          <a:xfrm>
            <a:off x="5965341" y="1362277"/>
            <a:ext cx="5846571" cy="4133446"/>
          </a:xfrm>
          <a:prstGeom prst="rect">
            <a:avLst/>
          </a:prstGeom>
        </p:spPr>
      </p:pic>
      <p:sp>
        <p:nvSpPr>
          <p:cNvPr id="11" name="Espace réservé du numéro de diapositive 10">
            <a:extLst>
              <a:ext uri="{FF2B5EF4-FFF2-40B4-BE49-F238E27FC236}">
                <a16:creationId xmlns:a16="http://schemas.microsoft.com/office/drawing/2014/main" id="{9FC252A6-6AC3-EAD0-4CE7-A4FA7BA42E3F}"/>
              </a:ext>
            </a:extLst>
          </p:cNvPr>
          <p:cNvSpPr>
            <a:spLocks noGrp="1"/>
          </p:cNvSpPr>
          <p:nvPr>
            <p:ph type="sldNum" sz="quarter" idx="12"/>
          </p:nvPr>
        </p:nvSpPr>
        <p:spPr/>
        <p:txBody>
          <a:bodyPr/>
          <a:lstStyle/>
          <a:p>
            <a:fld id="{B89029C3-015E-4F01-859F-E20F5DA51342}" type="slidenum">
              <a:rPr lang="fr-FR" smtClean="0"/>
              <a:t>70</a:t>
            </a:fld>
            <a:endParaRPr lang="fr-FR"/>
          </a:p>
        </p:txBody>
      </p:sp>
    </p:spTree>
    <p:extLst>
      <p:ext uri="{BB962C8B-B14F-4D97-AF65-F5344CB8AC3E}">
        <p14:creationId xmlns:p14="http://schemas.microsoft.com/office/powerpoint/2010/main" val="22938288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2BAC8-CD8D-CF34-C5F7-B49FA2B3B257}"/>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69E79AFA-B988-F736-D633-9D4980307341}"/>
              </a:ext>
            </a:extLst>
          </p:cNvPr>
          <p:cNvSpPr txBox="1"/>
          <p:nvPr/>
        </p:nvSpPr>
        <p:spPr>
          <a:xfrm>
            <a:off x="5517916" y="48490"/>
            <a:ext cx="5753100" cy="369332"/>
          </a:xfrm>
          <a:prstGeom prst="rect">
            <a:avLst/>
          </a:prstGeom>
          <a:noFill/>
        </p:spPr>
        <p:txBody>
          <a:bodyPr wrap="square" rtlCol="0">
            <a:spAutoFit/>
          </a:bodyPr>
          <a:lstStyle/>
          <a:p>
            <a:r>
              <a:rPr lang="fr-FR" b="1" u="sng" dirty="0"/>
              <a:t>Enjeux écologiques </a:t>
            </a:r>
          </a:p>
        </p:txBody>
      </p:sp>
      <p:sp>
        <p:nvSpPr>
          <p:cNvPr id="8" name="ZoneTexte 7">
            <a:extLst>
              <a:ext uri="{FF2B5EF4-FFF2-40B4-BE49-F238E27FC236}">
                <a16:creationId xmlns:a16="http://schemas.microsoft.com/office/drawing/2014/main" id="{3E9ED34C-FD72-2C0C-A167-00FFC2112274}"/>
              </a:ext>
            </a:extLst>
          </p:cNvPr>
          <p:cNvSpPr txBox="1"/>
          <p:nvPr/>
        </p:nvSpPr>
        <p:spPr>
          <a:xfrm>
            <a:off x="1819495" y="460907"/>
            <a:ext cx="6574971" cy="307777"/>
          </a:xfrm>
          <a:prstGeom prst="rect">
            <a:avLst/>
          </a:prstGeom>
          <a:noFill/>
        </p:spPr>
        <p:txBody>
          <a:bodyPr wrap="square" rtlCol="0">
            <a:spAutoFit/>
          </a:bodyPr>
          <a:lstStyle/>
          <a:p>
            <a:r>
              <a:rPr lang="fr-FR" sz="1400" b="1" dirty="0"/>
              <a:t>HABITATS</a:t>
            </a:r>
            <a:r>
              <a:rPr lang="fr-FR" sz="1400" dirty="0"/>
              <a:t> </a:t>
            </a:r>
          </a:p>
        </p:txBody>
      </p:sp>
      <p:sp>
        <p:nvSpPr>
          <p:cNvPr id="9" name="ZoneTexte 8">
            <a:extLst>
              <a:ext uri="{FF2B5EF4-FFF2-40B4-BE49-F238E27FC236}">
                <a16:creationId xmlns:a16="http://schemas.microsoft.com/office/drawing/2014/main" id="{70170AB6-B5D9-83D7-56B3-82A448D23CE3}"/>
              </a:ext>
            </a:extLst>
          </p:cNvPr>
          <p:cNvSpPr txBox="1"/>
          <p:nvPr/>
        </p:nvSpPr>
        <p:spPr>
          <a:xfrm>
            <a:off x="0" y="6396335"/>
            <a:ext cx="4079004" cy="430887"/>
          </a:xfrm>
          <a:prstGeom prst="rect">
            <a:avLst/>
          </a:prstGeom>
          <a:noFill/>
        </p:spPr>
        <p:txBody>
          <a:bodyPr wrap="square" rtlCol="0">
            <a:spAutoFit/>
          </a:bodyPr>
          <a:lstStyle/>
          <a:p>
            <a:r>
              <a:rPr lang="fr-FR" sz="1050" dirty="0">
                <a:solidFill>
                  <a:schemeClr val="accent5"/>
                </a:solidFill>
              </a:rPr>
              <a:t>ZIP : Zone d’Implantation du Projet</a:t>
            </a:r>
          </a:p>
          <a:p>
            <a:r>
              <a:rPr lang="fr-FR" sz="1050" dirty="0">
                <a:solidFill>
                  <a:schemeClr val="accent5"/>
                </a:solidFill>
              </a:rPr>
              <a:t>AER : Aire d’Etude Rapprochée </a:t>
            </a:r>
          </a:p>
        </p:txBody>
      </p:sp>
      <p:pic>
        <p:nvPicPr>
          <p:cNvPr id="2" name="Image 1">
            <a:extLst>
              <a:ext uri="{FF2B5EF4-FFF2-40B4-BE49-F238E27FC236}">
                <a16:creationId xmlns:a16="http://schemas.microsoft.com/office/drawing/2014/main" id="{779BCF9D-9E5B-09EF-7A88-AEA3F6BB6E1C}"/>
              </a:ext>
            </a:extLst>
          </p:cNvPr>
          <p:cNvPicPr>
            <a:picLocks noChangeAspect="1"/>
          </p:cNvPicPr>
          <p:nvPr/>
        </p:nvPicPr>
        <p:blipFill>
          <a:blip r:embed="rId2">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pic>
        <p:nvPicPr>
          <p:cNvPr id="3" name="Image 2" descr="Une image contenant texte, carte, capture d’écran&#10;&#10;Description générée automatiquement">
            <a:extLst>
              <a:ext uri="{FF2B5EF4-FFF2-40B4-BE49-F238E27FC236}">
                <a16:creationId xmlns:a16="http://schemas.microsoft.com/office/drawing/2014/main" id="{5B1AC535-DA8D-FA6B-8CE1-DCBF680FA9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332735" y="1205717"/>
            <a:ext cx="5737860" cy="4057015"/>
          </a:xfrm>
          <a:prstGeom prst="rect">
            <a:avLst/>
          </a:prstGeom>
          <a:noFill/>
          <a:ln>
            <a:noFill/>
          </a:ln>
        </p:spPr>
      </p:pic>
      <p:pic>
        <p:nvPicPr>
          <p:cNvPr id="11" name="Image 10">
            <a:extLst>
              <a:ext uri="{FF2B5EF4-FFF2-40B4-BE49-F238E27FC236}">
                <a16:creationId xmlns:a16="http://schemas.microsoft.com/office/drawing/2014/main" id="{8701AB5B-A615-E667-7F68-8211DDC77A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90" y="1770351"/>
            <a:ext cx="6448425" cy="3400425"/>
          </a:xfrm>
          <a:prstGeom prst="rect">
            <a:avLst/>
          </a:prstGeom>
        </p:spPr>
      </p:pic>
      <p:sp>
        <p:nvSpPr>
          <p:cNvPr id="7" name="Espace réservé du numéro de diapositive 6">
            <a:extLst>
              <a:ext uri="{FF2B5EF4-FFF2-40B4-BE49-F238E27FC236}">
                <a16:creationId xmlns:a16="http://schemas.microsoft.com/office/drawing/2014/main" id="{9EF6C6BF-3A78-1ECA-5D58-35E3F65035CB}"/>
              </a:ext>
            </a:extLst>
          </p:cNvPr>
          <p:cNvSpPr>
            <a:spLocks noGrp="1"/>
          </p:cNvSpPr>
          <p:nvPr>
            <p:ph type="sldNum" sz="quarter" idx="12"/>
          </p:nvPr>
        </p:nvSpPr>
        <p:spPr/>
        <p:txBody>
          <a:bodyPr/>
          <a:lstStyle/>
          <a:p>
            <a:fld id="{B89029C3-015E-4F01-859F-E20F5DA51342}" type="slidenum">
              <a:rPr lang="fr-FR" smtClean="0"/>
              <a:t>71</a:t>
            </a:fld>
            <a:endParaRPr lang="fr-FR"/>
          </a:p>
        </p:txBody>
      </p:sp>
    </p:spTree>
    <p:extLst>
      <p:ext uri="{BB962C8B-B14F-4D97-AF65-F5344CB8AC3E}">
        <p14:creationId xmlns:p14="http://schemas.microsoft.com/office/powerpoint/2010/main" val="30428288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06FD1-B14A-383B-6C71-EE3740C5613C}"/>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591C43E4-D4EC-2AAE-6FAE-B94A204F244A}"/>
              </a:ext>
            </a:extLst>
          </p:cNvPr>
          <p:cNvSpPr txBox="1"/>
          <p:nvPr/>
        </p:nvSpPr>
        <p:spPr>
          <a:xfrm>
            <a:off x="5517916" y="48490"/>
            <a:ext cx="5753100" cy="369332"/>
          </a:xfrm>
          <a:prstGeom prst="rect">
            <a:avLst/>
          </a:prstGeom>
          <a:noFill/>
        </p:spPr>
        <p:txBody>
          <a:bodyPr wrap="square" rtlCol="0">
            <a:spAutoFit/>
          </a:bodyPr>
          <a:lstStyle/>
          <a:p>
            <a:r>
              <a:rPr lang="fr-FR" b="1" u="sng" dirty="0"/>
              <a:t>Enjeux écologiques </a:t>
            </a:r>
          </a:p>
        </p:txBody>
      </p:sp>
      <p:sp>
        <p:nvSpPr>
          <p:cNvPr id="8" name="ZoneTexte 7">
            <a:extLst>
              <a:ext uri="{FF2B5EF4-FFF2-40B4-BE49-F238E27FC236}">
                <a16:creationId xmlns:a16="http://schemas.microsoft.com/office/drawing/2014/main" id="{6F8C9588-FB8E-F8C3-CEC1-7AE41E8EF7D9}"/>
              </a:ext>
            </a:extLst>
          </p:cNvPr>
          <p:cNvSpPr txBox="1"/>
          <p:nvPr/>
        </p:nvSpPr>
        <p:spPr>
          <a:xfrm>
            <a:off x="1819495" y="325791"/>
            <a:ext cx="6574971" cy="307777"/>
          </a:xfrm>
          <a:prstGeom prst="rect">
            <a:avLst/>
          </a:prstGeom>
          <a:noFill/>
        </p:spPr>
        <p:txBody>
          <a:bodyPr wrap="square" rtlCol="0">
            <a:spAutoFit/>
          </a:bodyPr>
          <a:lstStyle/>
          <a:p>
            <a:r>
              <a:rPr lang="fr-FR" sz="1400" b="1" dirty="0"/>
              <a:t>HABITATS</a:t>
            </a:r>
            <a:r>
              <a:rPr lang="fr-FR" sz="1400" dirty="0"/>
              <a:t> </a:t>
            </a:r>
          </a:p>
        </p:txBody>
      </p:sp>
      <p:sp>
        <p:nvSpPr>
          <p:cNvPr id="9" name="ZoneTexte 8">
            <a:extLst>
              <a:ext uri="{FF2B5EF4-FFF2-40B4-BE49-F238E27FC236}">
                <a16:creationId xmlns:a16="http://schemas.microsoft.com/office/drawing/2014/main" id="{9E3D5DB7-B22C-93F4-3DDC-1F78DF30DC7E}"/>
              </a:ext>
            </a:extLst>
          </p:cNvPr>
          <p:cNvSpPr txBox="1"/>
          <p:nvPr/>
        </p:nvSpPr>
        <p:spPr>
          <a:xfrm>
            <a:off x="0" y="6396335"/>
            <a:ext cx="4079004" cy="430887"/>
          </a:xfrm>
          <a:prstGeom prst="rect">
            <a:avLst/>
          </a:prstGeom>
          <a:noFill/>
        </p:spPr>
        <p:txBody>
          <a:bodyPr wrap="square" rtlCol="0">
            <a:spAutoFit/>
          </a:bodyPr>
          <a:lstStyle/>
          <a:p>
            <a:r>
              <a:rPr lang="fr-FR" sz="1050" dirty="0">
                <a:solidFill>
                  <a:schemeClr val="accent5"/>
                </a:solidFill>
              </a:rPr>
              <a:t>ZIP : Zone d’Implantation du Projet</a:t>
            </a:r>
          </a:p>
          <a:p>
            <a:r>
              <a:rPr lang="fr-FR" sz="1050" dirty="0">
                <a:solidFill>
                  <a:schemeClr val="accent5"/>
                </a:solidFill>
              </a:rPr>
              <a:t>AER : Aire d’Etude Rapprochée </a:t>
            </a:r>
          </a:p>
        </p:txBody>
      </p:sp>
      <p:pic>
        <p:nvPicPr>
          <p:cNvPr id="2" name="Image 1">
            <a:extLst>
              <a:ext uri="{FF2B5EF4-FFF2-40B4-BE49-F238E27FC236}">
                <a16:creationId xmlns:a16="http://schemas.microsoft.com/office/drawing/2014/main" id="{8DE05F57-21CF-01B8-D50F-9114EDA174E7}"/>
              </a:ext>
            </a:extLst>
          </p:cNvPr>
          <p:cNvPicPr>
            <a:picLocks noChangeAspect="1"/>
          </p:cNvPicPr>
          <p:nvPr/>
        </p:nvPicPr>
        <p:blipFill>
          <a:blip r:embed="rId2">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pic>
        <p:nvPicPr>
          <p:cNvPr id="3" name="Image 2" descr="Une image contenant texte, carte, capture d’écran&#10;&#10;Description générée automatiquement">
            <a:extLst>
              <a:ext uri="{FF2B5EF4-FFF2-40B4-BE49-F238E27FC236}">
                <a16:creationId xmlns:a16="http://schemas.microsoft.com/office/drawing/2014/main" id="{28B74863-D777-A3B6-48AA-8E6132FD44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515415" y="1205717"/>
            <a:ext cx="6555180" cy="4634910"/>
          </a:xfrm>
          <a:prstGeom prst="rect">
            <a:avLst/>
          </a:prstGeom>
          <a:noFill/>
          <a:ln>
            <a:noFill/>
          </a:ln>
        </p:spPr>
      </p:pic>
      <p:pic>
        <p:nvPicPr>
          <p:cNvPr id="6" name="Image 5">
            <a:extLst>
              <a:ext uri="{FF2B5EF4-FFF2-40B4-BE49-F238E27FC236}">
                <a16:creationId xmlns:a16="http://schemas.microsoft.com/office/drawing/2014/main" id="{B1BD2209-FC4F-45A9-EB41-D51630226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28" y="631271"/>
            <a:ext cx="5517916" cy="6319665"/>
          </a:xfrm>
          <a:prstGeom prst="rect">
            <a:avLst/>
          </a:prstGeom>
        </p:spPr>
      </p:pic>
      <p:sp>
        <p:nvSpPr>
          <p:cNvPr id="10" name="Espace réservé du numéro de diapositive 9">
            <a:extLst>
              <a:ext uri="{FF2B5EF4-FFF2-40B4-BE49-F238E27FC236}">
                <a16:creationId xmlns:a16="http://schemas.microsoft.com/office/drawing/2014/main" id="{70DFC6BF-B2DD-069F-F246-FA89252F4019}"/>
              </a:ext>
            </a:extLst>
          </p:cNvPr>
          <p:cNvSpPr>
            <a:spLocks noGrp="1"/>
          </p:cNvSpPr>
          <p:nvPr>
            <p:ph type="sldNum" sz="quarter" idx="12"/>
          </p:nvPr>
        </p:nvSpPr>
        <p:spPr/>
        <p:txBody>
          <a:bodyPr/>
          <a:lstStyle/>
          <a:p>
            <a:fld id="{B89029C3-015E-4F01-859F-E20F5DA51342}" type="slidenum">
              <a:rPr lang="fr-FR" smtClean="0"/>
              <a:t>72</a:t>
            </a:fld>
            <a:endParaRPr lang="fr-FR"/>
          </a:p>
        </p:txBody>
      </p:sp>
    </p:spTree>
    <p:extLst>
      <p:ext uri="{BB962C8B-B14F-4D97-AF65-F5344CB8AC3E}">
        <p14:creationId xmlns:p14="http://schemas.microsoft.com/office/powerpoint/2010/main" val="9604155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3E3CB-C9BF-F855-3499-440B6B078EC3}"/>
            </a:ext>
          </a:extLst>
        </p:cNvPr>
        <p:cNvGrpSpPr/>
        <p:nvPr/>
      </p:nvGrpSpPr>
      <p:grpSpPr>
        <a:xfrm>
          <a:off x="0" y="0"/>
          <a:ext cx="0" cy="0"/>
          <a:chOff x="0" y="0"/>
          <a:chExt cx="0" cy="0"/>
        </a:xfrm>
      </p:grpSpPr>
      <p:pic>
        <p:nvPicPr>
          <p:cNvPr id="4" name="Image 3" descr="Une image contenant texte, carte, capture d’écran&#10;&#10;Description générée automatiquement">
            <a:extLst>
              <a:ext uri="{FF2B5EF4-FFF2-40B4-BE49-F238E27FC236}">
                <a16:creationId xmlns:a16="http://schemas.microsoft.com/office/drawing/2014/main" id="{B941DCB4-B28A-E89D-A3A3-DB41526FEB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03724" y="474144"/>
            <a:ext cx="4331573" cy="6124363"/>
          </a:xfrm>
          <a:prstGeom prst="rect">
            <a:avLst/>
          </a:prstGeom>
        </p:spPr>
      </p:pic>
      <p:sp>
        <p:nvSpPr>
          <p:cNvPr id="8" name="ZoneTexte 7">
            <a:extLst>
              <a:ext uri="{FF2B5EF4-FFF2-40B4-BE49-F238E27FC236}">
                <a16:creationId xmlns:a16="http://schemas.microsoft.com/office/drawing/2014/main" id="{A9BD7FA1-41BC-ED1B-92E3-FCC981FADA0A}"/>
              </a:ext>
            </a:extLst>
          </p:cNvPr>
          <p:cNvSpPr txBox="1"/>
          <p:nvPr/>
        </p:nvSpPr>
        <p:spPr>
          <a:xfrm>
            <a:off x="6096000" y="104813"/>
            <a:ext cx="5753100" cy="369332"/>
          </a:xfrm>
          <a:prstGeom prst="rect">
            <a:avLst/>
          </a:prstGeom>
          <a:noFill/>
        </p:spPr>
        <p:txBody>
          <a:bodyPr wrap="square" rtlCol="0">
            <a:spAutoFit/>
          </a:bodyPr>
          <a:lstStyle/>
          <a:p>
            <a:r>
              <a:rPr lang="fr-FR" b="1" u="sng" dirty="0"/>
              <a:t>Enjeux écologiques </a:t>
            </a:r>
          </a:p>
        </p:txBody>
      </p:sp>
      <p:pic>
        <p:nvPicPr>
          <p:cNvPr id="2" name="Image 1">
            <a:extLst>
              <a:ext uri="{FF2B5EF4-FFF2-40B4-BE49-F238E27FC236}">
                <a16:creationId xmlns:a16="http://schemas.microsoft.com/office/drawing/2014/main" id="{9B0DD64C-A9F2-C9F9-A26C-F223173880DD}"/>
              </a:ext>
            </a:extLst>
          </p:cNvPr>
          <p:cNvPicPr>
            <a:picLocks noChangeAspect="1"/>
          </p:cNvPicPr>
          <p:nvPr/>
        </p:nvPicPr>
        <p:blipFill>
          <a:blip r:embed="rId3">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sp>
        <p:nvSpPr>
          <p:cNvPr id="5" name="Rectangle 4">
            <a:extLst>
              <a:ext uri="{FF2B5EF4-FFF2-40B4-BE49-F238E27FC236}">
                <a16:creationId xmlns:a16="http://schemas.microsoft.com/office/drawing/2014/main" id="{891DD60B-2FDD-7B4B-E2F8-6E3CF4EDFFD5}"/>
              </a:ext>
            </a:extLst>
          </p:cNvPr>
          <p:cNvSpPr/>
          <p:nvPr/>
        </p:nvSpPr>
        <p:spPr>
          <a:xfrm>
            <a:off x="3669773" y="741581"/>
            <a:ext cx="997527" cy="468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1A8287E2-9EE9-CE7A-C0AA-534B2A60E0AD}"/>
              </a:ext>
            </a:extLst>
          </p:cNvPr>
          <p:cNvSpPr/>
          <p:nvPr/>
        </p:nvSpPr>
        <p:spPr>
          <a:xfrm>
            <a:off x="7613073" y="544792"/>
            <a:ext cx="997527" cy="468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a:extLst>
              <a:ext uri="{FF2B5EF4-FFF2-40B4-BE49-F238E27FC236}">
                <a16:creationId xmlns:a16="http://schemas.microsoft.com/office/drawing/2014/main" id="{C0B8BB83-D410-3ED5-997C-467FAB5A61F2}"/>
              </a:ext>
            </a:extLst>
          </p:cNvPr>
          <p:cNvPicPr>
            <a:picLocks noChangeAspect="1"/>
          </p:cNvPicPr>
          <p:nvPr/>
        </p:nvPicPr>
        <p:blipFill>
          <a:blip r:embed="rId4"/>
          <a:stretch>
            <a:fillRect/>
          </a:stretch>
        </p:blipFill>
        <p:spPr>
          <a:xfrm>
            <a:off x="1085220" y="0"/>
            <a:ext cx="4306918" cy="6858000"/>
          </a:xfrm>
          <a:prstGeom prst="rect">
            <a:avLst/>
          </a:prstGeom>
        </p:spPr>
      </p:pic>
      <p:sp>
        <p:nvSpPr>
          <p:cNvPr id="7" name="Espace réservé du numéro de diapositive 6">
            <a:extLst>
              <a:ext uri="{FF2B5EF4-FFF2-40B4-BE49-F238E27FC236}">
                <a16:creationId xmlns:a16="http://schemas.microsoft.com/office/drawing/2014/main" id="{B58333CB-40A8-FE1B-6B96-7F9CAD4AC0A5}"/>
              </a:ext>
            </a:extLst>
          </p:cNvPr>
          <p:cNvSpPr>
            <a:spLocks noGrp="1"/>
          </p:cNvSpPr>
          <p:nvPr>
            <p:ph type="sldNum" sz="quarter" idx="12"/>
          </p:nvPr>
        </p:nvSpPr>
        <p:spPr/>
        <p:txBody>
          <a:bodyPr/>
          <a:lstStyle/>
          <a:p>
            <a:fld id="{B89029C3-015E-4F01-859F-E20F5DA51342}" type="slidenum">
              <a:rPr lang="fr-FR" smtClean="0"/>
              <a:t>73</a:t>
            </a:fld>
            <a:endParaRPr lang="fr-FR"/>
          </a:p>
        </p:txBody>
      </p:sp>
    </p:spTree>
    <p:extLst>
      <p:ext uri="{BB962C8B-B14F-4D97-AF65-F5344CB8AC3E}">
        <p14:creationId xmlns:p14="http://schemas.microsoft.com/office/powerpoint/2010/main" val="7769796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9BDE2-51D7-AE10-A332-BABD4C8B7EAB}"/>
            </a:ext>
          </a:extLst>
        </p:cNvPr>
        <p:cNvGrpSpPr/>
        <p:nvPr/>
      </p:nvGrpSpPr>
      <p:grpSpPr>
        <a:xfrm>
          <a:off x="0" y="0"/>
          <a:ext cx="0" cy="0"/>
          <a:chOff x="0" y="0"/>
          <a:chExt cx="0" cy="0"/>
        </a:xfrm>
      </p:grpSpPr>
      <p:pic>
        <p:nvPicPr>
          <p:cNvPr id="4" name="Image 3" descr="Une image contenant texte, carte, capture d’écran&#10;&#10;Description générée automatiquement">
            <a:extLst>
              <a:ext uri="{FF2B5EF4-FFF2-40B4-BE49-F238E27FC236}">
                <a16:creationId xmlns:a16="http://schemas.microsoft.com/office/drawing/2014/main" id="{056B4F12-1003-9E22-5B57-9B30B94633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03724" y="474144"/>
            <a:ext cx="4331573" cy="6124363"/>
          </a:xfrm>
          <a:prstGeom prst="rect">
            <a:avLst/>
          </a:prstGeom>
        </p:spPr>
      </p:pic>
      <p:sp>
        <p:nvSpPr>
          <p:cNvPr id="8" name="ZoneTexte 7">
            <a:extLst>
              <a:ext uri="{FF2B5EF4-FFF2-40B4-BE49-F238E27FC236}">
                <a16:creationId xmlns:a16="http://schemas.microsoft.com/office/drawing/2014/main" id="{965D0362-E33E-74C8-210F-B3AB22837EB7}"/>
              </a:ext>
            </a:extLst>
          </p:cNvPr>
          <p:cNvSpPr txBox="1"/>
          <p:nvPr/>
        </p:nvSpPr>
        <p:spPr>
          <a:xfrm>
            <a:off x="6096000" y="104813"/>
            <a:ext cx="5753100" cy="369332"/>
          </a:xfrm>
          <a:prstGeom prst="rect">
            <a:avLst/>
          </a:prstGeom>
          <a:noFill/>
        </p:spPr>
        <p:txBody>
          <a:bodyPr wrap="square" rtlCol="0">
            <a:spAutoFit/>
          </a:bodyPr>
          <a:lstStyle/>
          <a:p>
            <a:r>
              <a:rPr lang="fr-FR" b="1" u="sng" dirty="0"/>
              <a:t>Enjeux écologiques </a:t>
            </a:r>
          </a:p>
        </p:txBody>
      </p:sp>
      <p:pic>
        <p:nvPicPr>
          <p:cNvPr id="2" name="Image 1">
            <a:extLst>
              <a:ext uri="{FF2B5EF4-FFF2-40B4-BE49-F238E27FC236}">
                <a16:creationId xmlns:a16="http://schemas.microsoft.com/office/drawing/2014/main" id="{7C3EB0AA-52E5-C049-7D17-957EC7387F04}"/>
              </a:ext>
            </a:extLst>
          </p:cNvPr>
          <p:cNvPicPr>
            <a:picLocks noChangeAspect="1"/>
          </p:cNvPicPr>
          <p:nvPr/>
        </p:nvPicPr>
        <p:blipFill>
          <a:blip r:embed="rId3">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sp>
        <p:nvSpPr>
          <p:cNvPr id="5" name="Rectangle 4">
            <a:extLst>
              <a:ext uri="{FF2B5EF4-FFF2-40B4-BE49-F238E27FC236}">
                <a16:creationId xmlns:a16="http://schemas.microsoft.com/office/drawing/2014/main" id="{4824F18B-EE09-7791-BC1E-F79D88D8C59D}"/>
              </a:ext>
            </a:extLst>
          </p:cNvPr>
          <p:cNvSpPr/>
          <p:nvPr/>
        </p:nvSpPr>
        <p:spPr>
          <a:xfrm>
            <a:off x="3669773" y="741581"/>
            <a:ext cx="997527" cy="468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5AC584E9-CE84-145C-15D6-91440DB4C53B}"/>
              </a:ext>
            </a:extLst>
          </p:cNvPr>
          <p:cNvSpPr/>
          <p:nvPr/>
        </p:nvSpPr>
        <p:spPr>
          <a:xfrm>
            <a:off x="7520945" y="474143"/>
            <a:ext cx="1102060" cy="468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5EF76BFD-79AF-8145-E7F1-D49E17CBDF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715" y="442711"/>
            <a:ext cx="5164656" cy="5972577"/>
          </a:xfrm>
          <a:prstGeom prst="rect">
            <a:avLst/>
          </a:prstGeom>
        </p:spPr>
      </p:pic>
      <p:sp>
        <p:nvSpPr>
          <p:cNvPr id="7" name="Espace réservé du numéro de diapositive 6">
            <a:extLst>
              <a:ext uri="{FF2B5EF4-FFF2-40B4-BE49-F238E27FC236}">
                <a16:creationId xmlns:a16="http://schemas.microsoft.com/office/drawing/2014/main" id="{A9206DBF-F0E1-A45E-950F-65E93000A4E5}"/>
              </a:ext>
            </a:extLst>
          </p:cNvPr>
          <p:cNvSpPr>
            <a:spLocks noGrp="1"/>
          </p:cNvSpPr>
          <p:nvPr>
            <p:ph type="sldNum" sz="quarter" idx="12"/>
          </p:nvPr>
        </p:nvSpPr>
        <p:spPr/>
        <p:txBody>
          <a:bodyPr/>
          <a:lstStyle/>
          <a:p>
            <a:fld id="{B89029C3-015E-4F01-859F-E20F5DA51342}" type="slidenum">
              <a:rPr lang="fr-FR" smtClean="0"/>
              <a:t>74</a:t>
            </a:fld>
            <a:endParaRPr lang="fr-FR"/>
          </a:p>
        </p:txBody>
      </p:sp>
    </p:spTree>
    <p:extLst>
      <p:ext uri="{BB962C8B-B14F-4D97-AF65-F5344CB8AC3E}">
        <p14:creationId xmlns:p14="http://schemas.microsoft.com/office/powerpoint/2010/main" val="9689443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1BBF8-A8D6-12EC-8CB3-03BF056270AF}"/>
            </a:ext>
          </a:extLst>
        </p:cNvPr>
        <p:cNvGrpSpPr/>
        <p:nvPr/>
      </p:nvGrpSpPr>
      <p:grpSpPr>
        <a:xfrm>
          <a:off x="0" y="0"/>
          <a:ext cx="0" cy="0"/>
          <a:chOff x="0" y="0"/>
          <a:chExt cx="0" cy="0"/>
        </a:xfrm>
      </p:grpSpPr>
      <p:pic>
        <p:nvPicPr>
          <p:cNvPr id="4" name="Image 3" descr="Une image contenant texte, carte, capture d’écran&#10;&#10;Description générée automatiquement">
            <a:extLst>
              <a:ext uri="{FF2B5EF4-FFF2-40B4-BE49-F238E27FC236}">
                <a16:creationId xmlns:a16="http://schemas.microsoft.com/office/drawing/2014/main" id="{2FBCBA55-282B-E652-5352-2FF704899B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03724" y="474144"/>
            <a:ext cx="4331573" cy="6124363"/>
          </a:xfrm>
          <a:prstGeom prst="rect">
            <a:avLst/>
          </a:prstGeom>
        </p:spPr>
      </p:pic>
      <p:sp>
        <p:nvSpPr>
          <p:cNvPr id="8" name="ZoneTexte 7">
            <a:extLst>
              <a:ext uri="{FF2B5EF4-FFF2-40B4-BE49-F238E27FC236}">
                <a16:creationId xmlns:a16="http://schemas.microsoft.com/office/drawing/2014/main" id="{D6E479D7-A62A-BEB2-1A28-FFA4F6AFF8A3}"/>
              </a:ext>
            </a:extLst>
          </p:cNvPr>
          <p:cNvSpPr txBox="1"/>
          <p:nvPr/>
        </p:nvSpPr>
        <p:spPr>
          <a:xfrm>
            <a:off x="6096000" y="104813"/>
            <a:ext cx="5753100" cy="369332"/>
          </a:xfrm>
          <a:prstGeom prst="rect">
            <a:avLst/>
          </a:prstGeom>
          <a:noFill/>
        </p:spPr>
        <p:txBody>
          <a:bodyPr wrap="square" rtlCol="0">
            <a:spAutoFit/>
          </a:bodyPr>
          <a:lstStyle/>
          <a:p>
            <a:r>
              <a:rPr lang="fr-FR" b="1" u="sng" dirty="0"/>
              <a:t>Enjeux écologiques </a:t>
            </a:r>
          </a:p>
        </p:txBody>
      </p:sp>
      <p:pic>
        <p:nvPicPr>
          <p:cNvPr id="2" name="Image 1">
            <a:extLst>
              <a:ext uri="{FF2B5EF4-FFF2-40B4-BE49-F238E27FC236}">
                <a16:creationId xmlns:a16="http://schemas.microsoft.com/office/drawing/2014/main" id="{CB06C37B-43F4-1F76-B784-8BCB10956846}"/>
              </a:ext>
            </a:extLst>
          </p:cNvPr>
          <p:cNvPicPr>
            <a:picLocks noChangeAspect="1"/>
          </p:cNvPicPr>
          <p:nvPr/>
        </p:nvPicPr>
        <p:blipFill>
          <a:blip r:embed="rId3">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sp>
        <p:nvSpPr>
          <p:cNvPr id="5" name="Rectangle 4">
            <a:extLst>
              <a:ext uri="{FF2B5EF4-FFF2-40B4-BE49-F238E27FC236}">
                <a16:creationId xmlns:a16="http://schemas.microsoft.com/office/drawing/2014/main" id="{19B302C7-0AC4-3045-5EAB-C312AEF93D03}"/>
              </a:ext>
            </a:extLst>
          </p:cNvPr>
          <p:cNvSpPr/>
          <p:nvPr/>
        </p:nvSpPr>
        <p:spPr>
          <a:xfrm>
            <a:off x="3669773" y="741581"/>
            <a:ext cx="997527" cy="468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8D4B1719-EDBA-BBEF-2D74-2935DAEB026B}"/>
              </a:ext>
            </a:extLst>
          </p:cNvPr>
          <p:cNvSpPr/>
          <p:nvPr/>
        </p:nvSpPr>
        <p:spPr>
          <a:xfrm>
            <a:off x="7592097" y="544792"/>
            <a:ext cx="1018503" cy="468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B5D0EC32-5F94-4A06-0100-2206F7210B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386" y="289479"/>
            <a:ext cx="5121847" cy="6177213"/>
          </a:xfrm>
          <a:prstGeom prst="rect">
            <a:avLst/>
          </a:prstGeom>
        </p:spPr>
      </p:pic>
      <p:sp>
        <p:nvSpPr>
          <p:cNvPr id="10" name="Espace réservé du numéro de diapositive 9">
            <a:extLst>
              <a:ext uri="{FF2B5EF4-FFF2-40B4-BE49-F238E27FC236}">
                <a16:creationId xmlns:a16="http://schemas.microsoft.com/office/drawing/2014/main" id="{46305DB6-D343-E824-0753-BE0DB5C7BDCF}"/>
              </a:ext>
            </a:extLst>
          </p:cNvPr>
          <p:cNvSpPr>
            <a:spLocks noGrp="1"/>
          </p:cNvSpPr>
          <p:nvPr>
            <p:ph type="sldNum" sz="quarter" idx="12"/>
          </p:nvPr>
        </p:nvSpPr>
        <p:spPr/>
        <p:txBody>
          <a:bodyPr/>
          <a:lstStyle/>
          <a:p>
            <a:fld id="{B89029C3-015E-4F01-859F-E20F5DA51342}" type="slidenum">
              <a:rPr lang="fr-FR" smtClean="0"/>
              <a:t>75</a:t>
            </a:fld>
            <a:endParaRPr lang="fr-FR"/>
          </a:p>
        </p:txBody>
      </p:sp>
    </p:spTree>
    <p:extLst>
      <p:ext uri="{BB962C8B-B14F-4D97-AF65-F5344CB8AC3E}">
        <p14:creationId xmlns:p14="http://schemas.microsoft.com/office/powerpoint/2010/main" val="35396764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9BF5C-E4DD-1B57-116C-7ADD735CD289}"/>
            </a:ext>
          </a:extLst>
        </p:cNvPr>
        <p:cNvGrpSpPr/>
        <p:nvPr/>
      </p:nvGrpSpPr>
      <p:grpSpPr>
        <a:xfrm>
          <a:off x="0" y="0"/>
          <a:ext cx="0" cy="0"/>
          <a:chOff x="0" y="0"/>
          <a:chExt cx="0" cy="0"/>
        </a:xfrm>
      </p:grpSpPr>
      <p:pic>
        <p:nvPicPr>
          <p:cNvPr id="4" name="Image 3" descr="Une image contenant texte, carte, capture d’écran&#10;&#10;Description générée automatiquement">
            <a:extLst>
              <a:ext uri="{FF2B5EF4-FFF2-40B4-BE49-F238E27FC236}">
                <a16:creationId xmlns:a16="http://schemas.microsoft.com/office/drawing/2014/main" id="{B2EC7436-EEB0-B458-9AFC-2BB97DF1D4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4324" y="474144"/>
            <a:ext cx="4440973" cy="6279043"/>
          </a:xfrm>
          <a:prstGeom prst="rect">
            <a:avLst/>
          </a:prstGeom>
        </p:spPr>
      </p:pic>
      <p:sp>
        <p:nvSpPr>
          <p:cNvPr id="8" name="ZoneTexte 7">
            <a:extLst>
              <a:ext uri="{FF2B5EF4-FFF2-40B4-BE49-F238E27FC236}">
                <a16:creationId xmlns:a16="http://schemas.microsoft.com/office/drawing/2014/main" id="{E1CA21EA-AA7C-CD06-67FB-22CE23CC18CF}"/>
              </a:ext>
            </a:extLst>
          </p:cNvPr>
          <p:cNvSpPr txBox="1"/>
          <p:nvPr/>
        </p:nvSpPr>
        <p:spPr>
          <a:xfrm>
            <a:off x="6096000" y="104813"/>
            <a:ext cx="5753100" cy="369332"/>
          </a:xfrm>
          <a:prstGeom prst="rect">
            <a:avLst/>
          </a:prstGeom>
          <a:noFill/>
        </p:spPr>
        <p:txBody>
          <a:bodyPr wrap="square" rtlCol="0">
            <a:spAutoFit/>
          </a:bodyPr>
          <a:lstStyle/>
          <a:p>
            <a:r>
              <a:rPr lang="fr-FR" b="1" u="sng" dirty="0"/>
              <a:t>Enjeux écologiques </a:t>
            </a:r>
          </a:p>
        </p:txBody>
      </p:sp>
      <p:pic>
        <p:nvPicPr>
          <p:cNvPr id="2" name="Image 1">
            <a:extLst>
              <a:ext uri="{FF2B5EF4-FFF2-40B4-BE49-F238E27FC236}">
                <a16:creationId xmlns:a16="http://schemas.microsoft.com/office/drawing/2014/main" id="{A88BED82-CFDB-58BE-6523-718BC52EBC27}"/>
              </a:ext>
            </a:extLst>
          </p:cNvPr>
          <p:cNvPicPr>
            <a:picLocks noChangeAspect="1"/>
          </p:cNvPicPr>
          <p:nvPr/>
        </p:nvPicPr>
        <p:blipFill>
          <a:blip r:embed="rId3">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sp>
        <p:nvSpPr>
          <p:cNvPr id="5" name="Rectangle 4">
            <a:extLst>
              <a:ext uri="{FF2B5EF4-FFF2-40B4-BE49-F238E27FC236}">
                <a16:creationId xmlns:a16="http://schemas.microsoft.com/office/drawing/2014/main" id="{FA3C81A1-0471-6B20-AEF8-7B91612EB152}"/>
              </a:ext>
            </a:extLst>
          </p:cNvPr>
          <p:cNvSpPr/>
          <p:nvPr/>
        </p:nvSpPr>
        <p:spPr>
          <a:xfrm>
            <a:off x="3669773" y="741581"/>
            <a:ext cx="997527" cy="468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1A2634D3-23FA-E73B-5E01-E6909501A2F0}"/>
              </a:ext>
            </a:extLst>
          </p:cNvPr>
          <p:cNvSpPr/>
          <p:nvPr/>
        </p:nvSpPr>
        <p:spPr>
          <a:xfrm>
            <a:off x="7482697" y="474143"/>
            <a:ext cx="1127903" cy="468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ED56A157-6859-D83D-8688-F9A8EBE6DDFA}"/>
              </a:ext>
            </a:extLst>
          </p:cNvPr>
          <p:cNvPicPr>
            <a:picLocks noChangeAspect="1"/>
          </p:cNvPicPr>
          <p:nvPr/>
        </p:nvPicPr>
        <p:blipFill>
          <a:blip r:embed="rId4"/>
          <a:stretch>
            <a:fillRect/>
          </a:stretch>
        </p:blipFill>
        <p:spPr>
          <a:xfrm>
            <a:off x="589054" y="1350809"/>
            <a:ext cx="5322673" cy="4156381"/>
          </a:xfrm>
          <a:prstGeom prst="rect">
            <a:avLst/>
          </a:prstGeom>
        </p:spPr>
      </p:pic>
      <p:sp>
        <p:nvSpPr>
          <p:cNvPr id="10" name="Espace réservé du numéro de diapositive 9">
            <a:extLst>
              <a:ext uri="{FF2B5EF4-FFF2-40B4-BE49-F238E27FC236}">
                <a16:creationId xmlns:a16="http://schemas.microsoft.com/office/drawing/2014/main" id="{9D6D7AD7-86C5-D3D4-3B2E-35F49A23AE9B}"/>
              </a:ext>
            </a:extLst>
          </p:cNvPr>
          <p:cNvSpPr>
            <a:spLocks noGrp="1"/>
          </p:cNvSpPr>
          <p:nvPr>
            <p:ph type="sldNum" sz="quarter" idx="12"/>
          </p:nvPr>
        </p:nvSpPr>
        <p:spPr/>
        <p:txBody>
          <a:bodyPr/>
          <a:lstStyle/>
          <a:p>
            <a:fld id="{B89029C3-015E-4F01-859F-E20F5DA51342}" type="slidenum">
              <a:rPr lang="fr-FR" smtClean="0"/>
              <a:t>76</a:t>
            </a:fld>
            <a:endParaRPr lang="fr-FR"/>
          </a:p>
        </p:txBody>
      </p:sp>
    </p:spTree>
    <p:extLst>
      <p:ext uri="{BB962C8B-B14F-4D97-AF65-F5344CB8AC3E}">
        <p14:creationId xmlns:p14="http://schemas.microsoft.com/office/powerpoint/2010/main" val="2703690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110A3-C16A-E548-2151-574503256BE8}"/>
            </a:ext>
          </a:extLst>
        </p:cNvPr>
        <p:cNvGrpSpPr/>
        <p:nvPr/>
      </p:nvGrpSpPr>
      <p:grpSpPr>
        <a:xfrm>
          <a:off x="0" y="0"/>
          <a:ext cx="0" cy="0"/>
          <a:chOff x="0" y="0"/>
          <a:chExt cx="0" cy="0"/>
        </a:xfrm>
      </p:grpSpPr>
      <p:pic>
        <p:nvPicPr>
          <p:cNvPr id="2" name="Image 1" descr="Une image contenant texte, capture d’écran, carte&#10;&#10;Description générée automatiquement">
            <a:extLst>
              <a:ext uri="{FF2B5EF4-FFF2-40B4-BE49-F238E27FC236}">
                <a16:creationId xmlns:a16="http://schemas.microsoft.com/office/drawing/2014/main" id="{5A29E07B-8A7D-EC4E-6359-FA67EDA9C5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6573" y="439061"/>
            <a:ext cx="4488251" cy="6346575"/>
          </a:xfrm>
          <a:prstGeom prst="rect">
            <a:avLst/>
          </a:prstGeom>
        </p:spPr>
      </p:pic>
      <p:sp>
        <p:nvSpPr>
          <p:cNvPr id="4" name="ZoneTexte 3">
            <a:extLst>
              <a:ext uri="{FF2B5EF4-FFF2-40B4-BE49-F238E27FC236}">
                <a16:creationId xmlns:a16="http://schemas.microsoft.com/office/drawing/2014/main" id="{BA1501F0-BFD4-AE53-977E-A86191915FD1}"/>
              </a:ext>
            </a:extLst>
          </p:cNvPr>
          <p:cNvSpPr txBox="1"/>
          <p:nvPr/>
        </p:nvSpPr>
        <p:spPr>
          <a:xfrm>
            <a:off x="4524217" y="0"/>
            <a:ext cx="5753100" cy="369332"/>
          </a:xfrm>
          <a:prstGeom prst="rect">
            <a:avLst/>
          </a:prstGeom>
          <a:noFill/>
        </p:spPr>
        <p:txBody>
          <a:bodyPr wrap="square" rtlCol="0">
            <a:spAutoFit/>
          </a:bodyPr>
          <a:lstStyle/>
          <a:p>
            <a:r>
              <a:rPr lang="fr-FR" u="sng" dirty="0"/>
              <a:t>Enjeux écologiques  </a:t>
            </a:r>
          </a:p>
        </p:txBody>
      </p:sp>
      <p:pic>
        <p:nvPicPr>
          <p:cNvPr id="6" name="Image 5">
            <a:extLst>
              <a:ext uri="{FF2B5EF4-FFF2-40B4-BE49-F238E27FC236}">
                <a16:creationId xmlns:a16="http://schemas.microsoft.com/office/drawing/2014/main" id="{65027AA7-8029-20F6-998E-BD0727673F92}"/>
              </a:ext>
            </a:extLst>
          </p:cNvPr>
          <p:cNvPicPr>
            <a:picLocks noChangeAspect="1"/>
          </p:cNvPicPr>
          <p:nvPr/>
        </p:nvPicPr>
        <p:blipFill>
          <a:blip r:embed="rId3">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sp>
        <p:nvSpPr>
          <p:cNvPr id="7" name="Rectangle 6">
            <a:extLst>
              <a:ext uri="{FF2B5EF4-FFF2-40B4-BE49-F238E27FC236}">
                <a16:creationId xmlns:a16="http://schemas.microsoft.com/office/drawing/2014/main" id="{0228212B-7D06-0E50-1A5F-6F9D0F3A2DA4}"/>
              </a:ext>
            </a:extLst>
          </p:cNvPr>
          <p:cNvSpPr/>
          <p:nvPr/>
        </p:nvSpPr>
        <p:spPr>
          <a:xfrm>
            <a:off x="7703749" y="544792"/>
            <a:ext cx="1250910" cy="468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Rectangle 15">
            <a:extLst>
              <a:ext uri="{FF2B5EF4-FFF2-40B4-BE49-F238E27FC236}">
                <a16:creationId xmlns:a16="http://schemas.microsoft.com/office/drawing/2014/main" id="{6D8A7F80-CC75-6839-5B4D-0994A2A291DF}"/>
              </a:ext>
            </a:extLst>
          </p:cNvPr>
          <p:cNvSpPr/>
          <p:nvPr/>
        </p:nvSpPr>
        <p:spPr>
          <a:xfrm>
            <a:off x="1230530" y="439061"/>
            <a:ext cx="1250910" cy="468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1073FE78-2680-715F-EF14-57B29096688B}"/>
              </a:ext>
            </a:extLst>
          </p:cNvPr>
          <p:cNvPicPr>
            <a:picLocks noChangeAspect="1"/>
          </p:cNvPicPr>
          <p:nvPr/>
        </p:nvPicPr>
        <p:blipFill>
          <a:blip r:embed="rId4"/>
          <a:stretch>
            <a:fillRect/>
          </a:stretch>
        </p:blipFill>
        <p:spPr>
          <a:xfrm>
            <a:off x="6215071" y="1045177"/>
            <a:ext cx="5090601" cy="5243014"/>
          </a:xfrm>
          <a:prstGeom prst="rect">
            <a:avLst/>
          </a:prstGeom>
        </p:spPr>
      </p:pic>
      <p:sp>
        <p:nvSpPr>
          <p:cNvPr id="9" name="Espace réservé du numéro de diapositive 8">
            <a:extLst>
              <a:ext uri="{FF2B5EF4-FFF2-40B4-BE49-F238E27FC236}">
                <a16:creationId xmlns:a16="http://schemas.microsoft.com/office/drawing/2014/main" id="{BF659D61-C71C-107F-44D7-0DCD6826CAA2}"/>
              </a:ext>
            </a:extLst>
          </p:cNvPr>
          <p:cNvSpPr>
            <a:spLocks noGrp="1"/>
          </p:cNvSpPr>
          <p:nvPr>
            <p:ph type="sldNum" sz="quarter" idx="12"/>
          </p:nvPr>
        </p:nvSpPr>
        <p:spPr/>
        <p:txBody>
          <a:bodyPr/>
          <a:lstStyle/>
          <a:p>
            <a:fld id="{B89029C3-015E-4F01-859F-E20F5DA51342}" type="slidenum">
              <a:rPr lang="fr-FR" smtClean="0"/>
              <a:t>77</a:t>
            </a:fld>
            <a:endParaRPr lang="fr-FR"/>
          </a:p>
        </p:txBody>
      </p:sp>
    </p:spTree>
    <p:extLst>
      <p:ext uri="{BB962C8B-B14F-4D97-AF65-F5344CB8AC3E}">
        <p14:creationId xmlns:p14="http://schemas.microsoft.com/office/powerpoint/2010/main" val="31114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0EDB3-D95A-B817-8638-5D304436D686}"/>
            </a:ext>
          </a:extLst>
        </p:cNvPr>
        <p:cNvGrpSpPr/>
        <p:nvPr/>
      </p:nvGrpSpPr>
      <p:grpSpPr>
        <a:xfrm>
          <a:off x="0" y="0"/>
          <a:ext cx="0" cy="0"/>
          <a:chOff x="0" y="0"/>
          <a:chExt cx="0" cy="0"/>
        </a:xfrm>
      </p:grpSpPr>
      <p:pic>
        <p:nvPicPr>
          <p:cNvPr id="2" name="Image 1" descr="Une image contenant texte, capture d’écran, carte&#10;&#10;Description générée automatiquement">
            <a:extLst>
              <a:ext uri="{FF2B5EF4-FFF2-40B4-BE49-F238E27FC236}">
                <a16:creationId xmlns:a16="http://schemas.microsoft.com/office/drawing/2014/main" id="{34F42B78-DB0B-02EB-678F-041EA94491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5124" y="420541"/>
            <a:ext cx="4488251" cy="6346575"/>
          </a:xfrm>
          <a:prstGeom prst="rect">
            <a:avLst/>
          </a:prstGeom>
        </p:spPr>
      </p:pic>
      <p:sp>
        <p:nvSpPr>
          <p:cNvPr id="4" name="ZoneTexte 3">
            <a:extLst>
              <a:ext uri="{FF2B5EF4-FFF2-40B4-BE49-F238E27FC236}">
                <a16:creationId xmlns:a16="http://schemas.microsoft.com/office/drawing/2014/main" id="{B8DDC244-3BF5-DC2E-896A-C693A4217892}"/>
              </a:ext>
            </a:extLst>
          </p:cNvPr>
          <p:cNvSpPr txBox="1"/>
          <p:nvPr/>
        </p:nvSpPr>
        <p:spPr>
          <a:xfrm>
            <a:off x="4524217" y="0"/>
            <a:ext cx="5753100" cy="369332"/>
          </a:xfrm>
          <a:prstGeom prst="rect">
            <a:avLst/>
          </a:prstGeom>
          <a:noFill/>
        </p:spPr>
        <p:txBody>
          <a:bodyPr wrap="square" rtlCol="0">
            <a:spAutoFit/>
          </a:bodyPr>
          <a:lstStyle/>
          <a:p>
            <a:r>
              <a:rPr lang="fr-FR" b="1" u="sng" dirty="0"/>
              <a:t>Enjeux écologiques  </a:t>
            </a:r>
          </a:p>
        </p:txBody>
      </p:sp>
      <p:pic>
        <p:nvPicPr>
          <p:cNvPr id="6" name="Image 5">
            <a:extLst>
              <a:ext uri="{FF2B5EF4-FFF2-40B4-BE49-F238E27FC236}">
                <a16:creationId xmlns:a16="http://schemas.microsoft.com/office/drawing/2014/main" id="{63024176-605F-EC48-A138-AF9393A97494}"/>
              </a:ext>
            </a:extLst>
          </p:cNvPr>
          <p:cNvPicPr>
            <a:picLocks noChangeAspect="1"/>
          </p:cNvPicPr>
          <p:nvPr/>
        </p:nvPicPr>
        <p:blipFill>
          <a:blip r:embed="rId3">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sp>
        <p:nvSpPr>
          <p:cNvPr id="7" name="Rectangle 6">
            <a:extLst>
              <a:ext uri="{FF2B5EF4-FFF2-40B4-BE49-F238E27FC236}">
                <a16:creationId xmlns:a16="http://schemas.microsoft.com/office/drawing/2014/main" id="{5D6F7A09-CD17-2DFF-CEAE-859D52722F29}"/>
              </a:ext>
            </a:extLst>
          </p:cNvPr>
          <p:cNvSpPr/>
          <p:nvPr/>
        </p:nvSpPr>
        <p:spPr>
          <a:xfrm>
            <a:off x="7703749" y="544792"/>
            <a:ext cx="1250910" cy="468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5" name="Image 14">
            <a:extLst>
              <a:ext uri="{FF2B5EF4-FFF2-40B4-BE49-F238E27FC236}">
                <a16:creationId xmlns:a16="http://schemas.microsoft.com/office/drawing/2014/main" id="{61CD6269-6778-B6F5-2AAF-1E857B3765D5}"/>
              </a:ext>
            </a:extLst>
          </p:cNvPr>
          <p:cNvPicPr>
            <a:picLocks noChangeAspect="1"/>
          </p:cNvPicPr>
          <p:nvPr/>
        </p:nvPicPr>
        <p:blipFill>
          <a:blip r:embed="rId4"/>
          <a:stretch>
            <a:fillRect/>
          </a:stretch>
        </p:blipFill>
        <p:spPr>
          <a:xfrm>
            <a:off x="6189440" y="889006"/>
            <a:ext cx="5207677" cy="5242571"/>
          </a:xfrm>
          <a:prstGeom prst="rect">
            <a:avLst/>
          </a:prstGeom>
        </p:spPr>
      </p:pic>
      <p:sp>
        <p:nvSpPr>
          <p:cNvPr id="16" name="Rectangle 15">
            <a:extLst>
              <a:ext uri="{FF2B5EF4-FFF2-40B4-BE49-F238E27FC236}">
                <a16:creationId xmlns:a16="http://schemas.microsoft.com/office/drawing/2014/main" id="{BC18C886-8371-98F7-6D03-A6283529514E}"/>
              </a:ext>
            </a:extLst>
          </p:cNvPr>
          <p:cNvSpPr/>
          <p:nvPr/>
        </p:nvSpPr>
        <p:spPr>
          <a:xfrm>
            <a:off x="1230530" y="439061"/>
            <a:ext cx="1250910" cy="468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space réservé du numéro de diapositive 7">
            <a:extLst>
              <a:ext uri="{FF2B5EF4-FFF2-40B4-BE49-F238E27FC236}">
                <a16:creationId xmlns:a16="http://schemas.microsoft.com/office/drawing/2014/main" id="{0028FE36-80B0-ABC3-DD75-B17B366D9E2A}"/>
              </a:ext>
            </a:extLst>
          </p:cNvPr>
          <p:cNvSpPr>
            <a:spLocks noGrp="1"/>
          </p:cNvSpPr>
          <p:nvPr>
            <p:ph type="sldNum" sz="quarter" idx="12"/>
          </p:nvPr>
        </p:nvSpPr>
        <p:spPr/>
        <p:txBody>
          <a:bodyPr/>
          <a:lstStyle/>
          <a:p>
            <a:fld id="{B89029C3-015E-4F01-859F-E20F5DA51342}" type="slidenum">
              <a:rPr lang="fr-FR" smtClean="0"/>
              <a:t>78</a:t>
            </a:fld>
            <a:endParaRPr lang="fr-FR"/>
          </a:p>
        </p:txBody>
      </p:sp>
    </p:spTree>
    <p:extLst>
      <p:ext uri="{BB962C8B-B14F-4D97-AF65-F5344CB8AC3E}">
        <p14:creationId xmlns:p14="http://schemas.microsoft.com/office/powerpoint/2010/main" val="154408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83FC8C7-AF51-D242-9EFB-FBFEE61857F8}"/>
              </a:ext>
            </a:extLst>
          </p:cNvPr>
          <p:cNvSpPr txBox="1"/>
          <p:nvPr/>
        </p:nvSpPr>
        <p:spPr>
          <a:xfrm>
            <a:off x="4718182" y="0"/>
            <a:ext cx="5753100" cy="369332"/>
          </a:xfrm>
          <a:prstGeom prst="rect">
            <a:avLst/>
          </a:prstGeom>
          <a:noFill/>
        </p:spPr>
        <p:txBody>
          <a:bodyPr wrap="square" rtlCol="0">
            <a:spAutoFit/>
          </a:bodyPr>
          <a:lstStyle/>
          <a:p>
            <a:r>
              <a:rPr lang="fr-FR" dirty="0"/>
              <a:t>Enjeux écologiques </a:t>
            </a:r>
          </a:p>
        </p:txBody>
      </p:sp>
      <p:pic>
        <p:nvPicPr>
          <p:cNvPr id="5" name="Image 4">
            <a:extLst>
              <a:ext uri="{FF2B5EF4-FFF2-40B4-BE49-F238E27FC236}">
                <a16:creationId xmlns:a16="http://schemas.microsoft.com/office/drawing/2014/main" id="{EEF8674D-A05B-77C3-7A23-40C83C05CBB4}"/>
              </a:ext>
            </a:extLst>
          </p:cNvPr>
          <p:cNvPicPr>
            <a:picLocks noChangeAspect="1"/>
          </p:cNvPicPr>
          <p:nvPr/>
        </p:nvPicPr>
        <p:blipFill>
          <a:blip r:embed="rId2">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sp>
        <p:nvSpPr>
          <p:cNvPr id="6" name="Rectangle 5">
            <a:extLst>
              <a:ext uri="{FF2B5EF4-FFF2-40B4-BE49-F238E27FC236}">
                <a16:creationId xmlns:a16="http://schemas.microsoft.com/office/drawing/2014/main" id="{C2C49375-53C1-5B8F-1D6A-C4C4A732D10D}"/>
              </a:ext>
            </a:extLst>
          </p:cNvPr>
          <p:cNvSpPr/>
          <p:nvPr/>
        </p:nvSpPr>
        <p:spPr>
          <a:xfrm>
            <a:off x="6905309" y="369332"/>
            <a:ext cx="1250910" cy="468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4331E89B-16FD-5685-8619-E9D236564BF6}"/>
              </a:ext>
            </a:extLst>
          </p:cNvPr>
          <p:cNvPicPr>
            <a:picLocks noChangeAspect="1"/>
          </p:cNvPicPr>
          <p:nvPr/>
        </p:nvPicPr>
        <p:blipFill>
          <a:blip r:embed="rId3"/>
          <a:stretch>
            <a:fillRect/>
          </a:stretch>
        </p:blipFill>
        <p:spPr>
          <a:xfrm>
            <a:off x="3844356" y="0"/>
            <a:ext cx="4503288" cy="6858000"/>
          </a:xfrm>
          <a:prstGeom prst="rect">
            <a:avLst/>
          </a:prstGeom>
        </p:spPr>
      </p:pic>
      <p:sp>
        <p:nvSpPr>
          <p:cNvPr id="7" name="Espace réservé du numéro de diapositive 6">
            <a:extLst>
              <a:ext uri="{FF2B5EF4-FFF2-40B4-BE49-F238E27FC236}">
                <a16:creationId xmlns:a16="http://schemas.microsoft.com/office/drawing/2014/main" id="{87F74753-3FDE-F7D9-BDDF-FEEA32F508D7}"/>
              </a:ext>
            </a:extLst>
          </p:cNvPr>
          <p:cNvSpPr>
            <a:spLocks noGrp="1"/>
          </p:cNvSpPr>
          <p:nvPr>
            <p:ph type="sldNum" sz="quarter" idx="12"/>
          </p:nvPr>
        </p:nvSpPr>
        <p:spPr/>
        <p:txBody>
          <a:bodyPr/>
          <a:lstStyle/>
          <a:p>
            <a:fld id="{B89029C3-015E-4F01-859F-E20F5DA51342}" type="slidenum">
              <a:rPr lang="fr-FR" smtClean="0"/>
              <a:t>79</a:t>
            </a:fld>
            <a:endParaRPr lang="fr-FR"/>
          </a:p>
        </p:txBody>
      </p:sp>
    </p:spTree>
    <p:extLst>
      <p:ext uri="{BB962C8B-B14F-4D97-AF65-F5344CB8AC3E}">
        <p14:creationId xmlns:p14="http://schemas.microsoft.com/office/powerpoint/2010/main" val="3735291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5807036-5F0C-63F0-B908-F7AFDB27560C}"/>
              </a:ext>
            </a:extLst>
          </p:cNvPr>
          <p:cNvSpPr txBox="1"/>
          <p:nvPr/>
        </p:nvSpPr>
        <p:spPr>
          <a:xfrm>
            <a:off x="3581400" y="153657"/>
            <a:ext cx="5846260" cy="369332"/>
          </a:xfrm>
          <a:prstGeom prst="rect">
            <a:avLst/>
          </a:prstGeom>
          <a:noFill/>
        </p:spPr>
        <p:txBody>
          <a:bodyPr wrap="square" rtlCol="0">
            <a:spAutoFit/>
          </a:bodyPr>
          <a:lstStyle/>
          <a:p>
            <a:r>
              <a:rPr lang="fr-FR" b="1" dirty="0"/>
              <a:t>Besoins de la clientèle CADAC - Zone de chalandise actuelle  </a:t>
            </a:r>
          </a:p>
        </p:txBody>
      </p:sp>
      <p:sp>
        <p:nvSpPr>
          <p:cNvPr id="8" name="ZoneTexte 7">
            <a:extLst>
              <a:ext uri="{FF2B5EF4-FFF2-40B4-BE49-F238E27FC236}">
                <a16:creationId xmlns:a16="http://schemas.microsoft.com/office/drawing/2014/main" id="{E7F6E38F-DD46-AB6E-E076-2B909E71F42F}"/>
              </a:ext>
            </a:extLst>
          </p:cNvPr>
          <p:cNvSpPr txBox="1"/>
          <p:nvPr/>
        </p:nvSpPr>
        <p:spPr>
          <a:xfrm>
            <a:off x="212436" y="571076"/>
            <a:ext cx="5070764" cy="2123658"/>
          </a:xfrm>
          <a:prstGeom prst="rect">
            <a:avLst/>
          </a:prstGeom>
          <a:noFill/>
        </p:spPr>
        <p:txBody>
          <a:bodyPr wrap="square" rtlCol="0">
            <a:spAutoFit/>
          </a:bodyPr>
          <a:lstStyle/>
          <a:p>
            <a:r>
              <a:rPr lang="fr-FR" sz="4400" b="1" dirty="0">
                <a:solidFill>
                  <a:schemeClr val="accent6">
                    <a:lumMod val="50000"/>
                  </a:schemeClr>
                </a:solidFill>
              </a:rPr>
              <a:t>La CADAC : Une coopérative au service du territoire</a:t>
            </a:r>
          </a:p>
        </p:txBody>
      </p:sp>
      <p:sp>
        <p:nvSpPr>
          <p:cNvPr id="9" name="ZoneTexte 8">
            <a:extLst>
              <a:ext uri="{FF2B5EF4-FFF2-40B4-BE49-F238E27FC236}">
                <a16:creationId xmlns:a16="http://schemas.microsoft.com/office/drawing/2014/main" id="{72F9B2EB-8568-7024-D49D-FE9E2C52466E}"/>
              </a:ext>
            </a:extLst>
          </p:cNvPr>
          <p:cNvSpPr txBox="1"/>
          <p:nvPr/>
        </p:nvSpPr>
        <p:spPr>
          <a:xfrm>
            <a:off x="341745" y="2918691"/>
            <a:ext cx="4323687" cy="3693319"/>
          </a:xfrm>
          <a:prstGeom prst="rect">
            <a:avLst/>
          </a:prstGeom>
          <a:noFill/>
        </p:spPr>
        <p:txBody>
          <a:bodyPr wrap="square" rtlCol="0">
            <a:spAutoFit/>
          </a:bodyPr>
          <a:lstStyle/>
          <a:p>
            <a:pPr marL="285750" indent="-285750">
              <a:buFont typeface="Wingdings" panose="05000000000000000000" pitchFamily="2" charset="2"/>
              <a:buChar char="q"/>
            </a:pPr>
            <a:r>
              <a:rPr lang="fr-FR" b="1" dirty="0"/>
              <a:t>Acteur Local : </a:t>
            </a:r>
            <a:r>
              <a:rPr lang="fr-FR" dirty="0"/>
              <a:t>Une structure ancrée dans l’Aveyron, le Cantal et la Corrèze depuis 1947.</a:t>
            </a:r>
          </a:p>
          <a:p>
            <a:pPr marL="285750" indent="-285750">
              <a:buFont typeface="Wingdings" panose="05000000000000000000" pitchFamily="2" charset="2"/>
              <a:buChar char="q"/>
            </a:pPr>
            <a:endParaRPr lang="fr-FR" dirty="0"/>
          </a:p>
          <a:p>
            <a:pPr marL="285750" indent="-285750">
              <a:buFont typeface="Wingdings" panose="05000000000000000000" pitchFamily="2" charset="2"/>
              <a:buChar char="q"/>
            </a:pPr>
            <a:r>
              <a:rPr lang="fr-FR" b="1" dirty="0"/>
              <a:t>Circuit Court : </a:t>
            </a:r>
            <a:r>
              <a:rPr lang="fr-FR" dirty="0"/>
              <a:t>Production d’amendements calcaires pour l’agriculture locale.</a:t>
            </a:r>
          </a:p>
          <a:p>
            <a:pPr marL="285750" indent="-285750">
              <a:buFont typeface="Wingdings" panose="05000000000000000000" pitchFamily="2" charset="2"/>
              <a:buChar char="q"/>
            </a:pPr>
            <a:endParaRPr lang="fr-FR" dirty="0"/>
          </a:p>
          <a:p>
            <a:pPr marL="285750" indent="-285750">
              <a:buFont typeface="Wingdings" panose="05000000000000000000" pitchFamily="2" charset="2"/>
              <a:buChar char="q"/>
            </a:pPr>
            <a:r>
              <a:rPr lang="fr-FR" b="1" dirty="0"/>
              <a:t>Proximité : </a:t>
            </a:r>
            <a:r>
              <a:rPr lang="fr-FR" dirty="0"/>
              <a:t>Un site stratégique à l’intersection de deux départements pour limiter le transport. </a:t>
            </a:r>
          </a:p>
          <a:p>
            <a:pPr marL="285750" indent="-285750">
              <a:buFont typeface="Wingdings" panose="05000000000000000000" pitchFamily="2" charset="2"/>
              <a:buChar char="q"/>
            </a:pPr>
            <a:endParaRPr lang="fr-FR" dirty="0"/>
          </a:p>
          <a:p>
            <a:pPr marL="285750" indent="-285750">
              <a:buFont typeface="Wingdings" panose="05000000000000000000" pitchFamily="2" charset="2"/>
              <a:buChar char="q"/>
            </a:pPr>
            <a:endParaRPr lang="fr-FR" dirty="0"/>
          </a:p>
        </p:txBody>
      </p:sp>
      <p:pic>
        <p:nvPicPr>
          <p:cNvPr id="10" name="Image 9">
            <a:extLst>
              <a:ext uri="{FF2B5EF4-FFF2-40B4-BE49-F238E27FC236}">
                <a16:creationId xmlns:a16="http://schemas.microsoft.com/office/drawing/2014/main" id="{241B9BC5-1861-6C5F-B6F5-9B3F9D6A9BA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41762" y="820458"/>
            <a:ext cx="6937802" cy="4906088"/>
          </a:xfrm>
          <a:prstGeom prst="rect">
            <a:avLst/>
          </a:prstGeom>
          <a:noFill/>
          <a:ln>
            <a:solidFill>
              <a:schemeClr val="tx1"/>
            </a:solidFill>
          </a:ln>
        </p:spPr>
      </p:pic>
      <p:pic>
        <p:nvPicPr>
          <p:cNvPr id="3" name="Image 2">
            <a:extLst>
              <a:ext uri="{FF2B5EF4-FFF2-40B4-BE49-F238E27FC236}">
                <a16:creationId xmlns:a16="http://schemas.microsoft.com/office/drawing/2014/main" id="{F9193929-F362-0A13-AE3E-92B69954EC40}"/>
              </a:ext>
            </a:extLst>
          </p:cNvPr>
          <p:cNvPicPr>
            <a:picLocks noChangeAspect="1"/>
          </p:cNvPicPr>
          <p:nvPr/>
        </p:nvPicPr>
        <p:blipFill>
          <a:blip r:embed="rId3">
            <a:extLst>
              <a:ext uri="{28A0092B-C50C-407E-A947-70E740481C1C}">
                <a14:useLocalDpi xmlns:a14="http://schemas.microsoft.com/office/drawing/2010/main" val="0"/>
              </a:ext>
            </a:extLst>
          </a:blip>
          <a:srcRect l="53873"/>
          <a:stretch/>
        </p:blipFill>
        <p:spPr>
          <a:xfrm>
            <a:off x="71051" y="88030"/>
            <a:ext cx="541387" cy="371067"/>
          </a:xfrm>
          <a:prstGeom prst="rect">
            <a:avLst/>
          </a:prstGeom>
        </p:spPr>
      </p:pic>
      <p:sp>
        <p:nvSpPr>
          <p:cNvPr id="6" name="Espace réservé du numéro de diapositive 5">
            <a:extLst>
              <a:ext uri="{FF2B5EF4-FFF2-40B4-BE49-F238E27FC236}">
                <a16:creationId xmlns:a16="http://schemas.microsoft.com/office/drawing/2014/main" id="{AD91CCE1-16F1-0037-DC5A-6A020771BA6E}"/>
              </a:ext>
            </a:extLst>
          </p:cNvPr>
          <p:cNvSpPr>
            <a:spLocks noGrp="1"/>
          </p:cNvSpPr>
          <p:nvPr>
            <p:ph type="sldNum" sz="quarter" idx="12"/>
          </p:nvPr>
        </p:nvSpPr>
        <p:spPr/>
        <p:txBody>
          <a:bodyPr/>
          <a:lstStyle/>
          <a:p>
            <a:fld id="{B89029C3-015E-4F01-859F-E20F5DA51342}" type="slidenum">
              <a:rPr lang="fr-FR" smtClean="0"/>
              <a:t>8</a:t>
            </a:fld>
            <a:endParaRPr lang="fr-FR"/>
          </a:p>
        </p:txBody>
      </p:sp>
    </p:spTree>
    <p:extLst>
      <p:ext uri="{BB962C8B-B14F-4D97-AF65-F5344CB8AC3E}">
        <p14:creationId xmlns:p14="http://schemas.microsoft.com/office/powerpoint/2010/main" val="32700678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8DFE3-04C0-CE31-C96B-3403CC9706DF}"/>
            </a:ext>
          </a:extLst>
        </p:cNvPr>
        <p:cNvGrpSpPr/>
        <p:nvPr/>
      </p:nvGrpSpPr>
      <p:grpSpPr>
        <a:xfrm>
          <a:off x="0" y="0"/>
          <a:ext cx="0" cy="0"/>
          <a:chOff x="0" y="0"/>
          <a:chExt cx="0" cy="0"/>
        </a:xfrm>
      </p:grpSpPr>
      <p:pic>
        <p:nvPicPr>
          <p:cNvPr id="2" name="Image 1" descr="Une image contenant texte, Photographie aérienne, carte&#10;&#10;Le contenu généré par l’IA peut être incorrect.">
            <a:extLst>
              <a:ext uri="{FF2B5EF4-FFF2-40B4-BE49-F238E27FC236}">
                <a16:creationId xmlns:a16="http://schemas.microsoft.com/office/drawing/2014/main" id="{DE2032D3-05E6-C982-8B47-F660FBDB38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5309" y="310559"/>
            <a:ext cx="4489451" cy="6348356"/>
          </a:xfrm>
          <a:prstGeom prst="rect">
            <a:avLst/>
          </a:prstGeom>
        </p:spPr>
      </p:pic>
      <p:sp>
        <p:nvSpPr>
          <p:cNvPr id="4" name="ZoneTexte 3">
            <a:extLst>
              <a:ext uri="{FF2B5EF4-FFF2-40B4-BE49-F238E27FC236}">
                <a16:creationId xmlns:a16="http://schemas.microsoft.com/office/drawing/2014/main" id="{A88BCBA9-0D50-DD02-D5EF-9F52BB834488}"/>
              </a:ext>
            </a:extLst>
          </p:cNvPr>
          <p:cNvSpPr txBox="1"/>
          <p:nvPr/>
        </p:nvSpPr>
        <p:spPr>
          <a:xfrm>
            <a:off x="4718182" y="0"/>
            <a:ext cx="5753100" cy="369332"/>
          </a:xfrm>
          <a:prstGeom prst="rect">
            <a:avLst/>
          </a:prstGeom>
          <a:noFill/>
        </p:spPr>
        <p:txBody>
          <a:bodyPr wrap="square" rtlCol="0">
            <a:spAutoFit/>
          </a:bodyPr>
          <a:lstStyle/>
          <a:p>
            <a:r>
              <a:rPr lang="fr-FR" b="1" u="sng" dirty="0"/>
              <a:t>Enjeux écologiques </a:t>
            </a:r>
          </a:p>
        </p:txBody>
      </p:sp>
      <p:pic>
        <p:nvPicPr>
          <p:cNvPr id="5" name="Image 4">
            <a:extLst>
              <a:ext uri="{FF2B5EF4-FFF2-40B4-BE49-F238E27FC236}">
                <a16:creationId xmlns:a16="http://schemas.microsoft.com/office/drawing/2014/main" id="{805E1CA2-FA9D-D81C-E53A-97FCAC9A0132}"/>
              </a:ext>
            </a:extLst>
          </p:cNvPr>
          <p:cNvPicPr>
            <a:picLocks noChangeAspect="1"/>
          </p:cNvPicPr>
          <p:nvPr/>
        </p:nvPicPr>
        <p:blipFill>
          <a:blip r:embed="rId3">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sp>
        <p:nvSpPr>
          <p:cNvPr id="6" name="Rectangle 5">
            <a:extLst>
              <a:ext uri="{FF2B5EF4-FFF2-40B4-BE49-F238E27FC236}">
                <a16:creationId xmlns:a16="http://schemas.microsoft.com/office/drawing/2014/main" id="{2474BB4E-F99D-3EE1-857F-D19F1C6DE4B9}"/>
              </a:ext>
            </a:extLst>
          </p:cNvPr>
          <p:cNvSpPr/>
          <p:nvPr/>
        </p:nvSpPr>
        <p:spPr>
          <a:xfrm>
            <a:off x="6905309" y="369332"/>
            <a:ext cx="1250910" cy="468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E89B3D07-BA0D-3375-8C16-3888635E50B1}"/>
              </a:ext>
            </a:extLst>
          </p:cNvPr>
          <p:cNvPicPr>
            <a:picLocks noChangeAspect="1"/>
          </p:cNvPicPr>
          <p:nvPr/>
        </p:nvPicPr>
        <p:blipFill>
          <a:blip r:embed="rId4"/>
          <a:stretch>
            <a:fillRect/>
          </a:stretch>
        </p:blipFill>
        <p:spPr>
          <a:xfrm>
            <a:off x="797240" y="2324199"/>
            <a:ext cx="5063686" cy="4072345"/>
          </a:xfrm>
          <a:prstGeom prst="rect">
            <a:avLst/>
          </a:prstGeom>
        </p:spPr>
      </p:pic>
      <p:sp>
        <p:nvSpPr>
          <p:cNvPr id="9" name="Espace réservé du numéro de diapositive 8">
            <a:extLst>
              <a:ext uri="{FF2B5EF4-FFF2-40B4-BE49-F238E27FC236}">
                <a16:creationId xmlns:a16="http://schemas.microsoft.com/office/drawing/2014/main" id="{D714A706-EA4A-A89E-81E6-14605B20BDAE}"/>
              </a:ext>
            </a:extLst>
          </p:cNvPr>
          <p:cNvSpPr>
            <a:spLocks noGrp="1"/>
          </p:cNvSpPr>
          <p:nvPr>
            <p:ph type="sldNum" sz="quarter" idx="12"/>
          </p:nvPr>
        </p:nvSpPr>
        <p:spPr/>
        <p:txBody>
          <a:bodyPr/>
          <a:lstStyle/>
          <a:p>
            <a:fld id="{B89029C3-015E-4F01-859F-E20F5DA51342}" type="slidenum">
              <a:rPr lang="fr-FR" smtClean="0"/>
              <a:t>80</a:t>
            </a:fld>
            <a:endParaRPr lang="fr-FR"/>
          </a:p>
        </p:txBody>
      </p:sp>
    </p:spTree>
    <p:extLst>
      <p:ext uri="{BB962C8B-B14F-4D97-AF65-F5344CB8AC3E}">
        <p14:creationId xmlns:p14="http://schemas.microsoft.com/office/powerpoint/2010/main" val="363496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8FA6E-9419-BED4-A18A-099BB8027DF9}"/>
            </a:ext>
          </a:extLst>
        </p:cNvPr>
        <p:cNvGrpSpPr/>
        <p:nvPr/>
      </p:nvGrpSpPr>
      <p:grpSpPr>
        <a:xfrm>
          <a:off x="0" y="0"/>
          <a:ext cx="0" cy="0"/>
          <a:chOff x="0" y="0"/>
          <a:chExt cx="0" cy="0"/>
        </a:xfrm>
      </p:grpSpPr>
      <p:pic>
        <p:nvPicPr>
          <p:cNvPr id="2" name="Image 1" descr="Une image contenant texte, Photographie aérienne, carte&#10;&#10;Le contenu généré par l’IA peut être incorrect.">
            <a:extLst>
              <a:ext uri="{FF2B5EF4-FFF2-40B4-BE49-F238E27FC236}">
                <a16:creationId xmlns:a16="http://schemas.microsoft.com/office/drawing/2014/main" id="{3E69B07E-3176-34D2-D94B-40682D790B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5309" y="310559"/>
            <a:ext cx="4489451" cy="6348356"/>
          </a:xfrm>
          <a:prstGeom prst="rect">
            <a:avLst/>
          </a:prstGeom>
        </p:spPr>
      </p:pic>
      <p:sp>
        <p:nvSpPr>
          <p:cNvPr id="4" name="ZoneTexte 3">
            <a:extLst>
              <a:ext uri="{FF2B5EF4-FFF2-40B4-BE49-F238E27FC236}">
                <a16:creationId xmlns:a16="http://schemas.microsoft.com/office/drawing/2014/main" id="{0BE88BEC-0611-4444-47AD-D79956416180}"/>
              </a:ext>
            </a:extLst>
          </p:cNvPr>
          <p:cNvSpPr txBox="1"/>
          <p:nvPr/>
        </p:nvSpPr>
        <p:spPr>
          <a:xfrm>
            <a:off x="4718182" y="0"/>
            <a:ext cx="5753100" cy="369332"/>
          </a:xfrm>
          <a:prstGeom prst="rect">
            <a:avLst/>
          </a:prstGeom>
          <a:noFill/>
        </p:spPr>
        <p:txBody>
          <a:bodyPr wrap="square" rtlCol="0">
            <a:spAutoFit/>
          </a:bodyPr>
          <a:lstStyle/>
          <a:p>
            <a:r>
              <a:rPr lang="fr-FR" b="1" u="sng" dirty="0"/>
              <a:t>Enjeux écologiques </a:t>
            </a:r>
          </a:p>
        </p:txBody>
      </p:sp>
      <p:pic>
        <p:nvPicPr>
          <p:cNvPr id="5" name="Image 4">
            <a:extLst>
              <a:ext uri="{FF2B5EF4-FFF2-40B4-BE49-F238E27FC236}">
                <a16:creationId xmlns:a16="http://schemas.microsoft.com/office/drawing/2014/main" id="{7919EB4E-671D-825C-9365-0711123C6975}"/>
              </a:ext>
            </a:extLst>
          </p:cNvPr>
          <p:cNvPicPr>
            <a:picLocks noChangeAspect="1"/>
          </p:cNvPicPr>
          <p:nvPr/>
        </p:nvPicPr>
        <p:blipFill>
          <a:blip r:embed="rId3">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sp>
        <p:nvSpPr>
          <p:cNvPr id="6" name="Rectangle 5">
            <a:extLst>
              <a:ext uri="{FF2B5EF4-FFF2-40B4-BE49-F238E27FC236}">
                <a16:creationId xmlns:a16="http://schemas.microsoft.com/office/drawing/2014/main" id="{DECD90A0-BD13-A1C2-D527-C9D613F891C3}"/>
              </a:ext>
            </a:extLst>
          </p:cNvPr>
          <p:cNvSpPr/>
          <p:nvPr/>
        </p:nvSpPr>
        <p:spPr>
          <a:xfrm>
            <a:off x="6905309" y="369332"/>
            <a:ext cx="1250910" cy="468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06F6928A-130E-5F28-4519-68ECE91131B1}"/>
              </a:ext>
            </a:extLst>
          </p:cNvPr>
          <p:cNvPicPr>
            <a:picLocks noChangeAspect="1"/>
          </p:cNvPicPr>
          <p:nvPr/>
        </p:nvPicPr>
        <p:blipFill>
          <a:blip r:embed="rId4"/>
          <a:stretch>
            <a:fillRect/>
          </a:stretch>
        </p:blipFill>
        <p:spPr>
          <a:xfrm>
            <a:off x="766619" y="393398"/>
            <a:ext cx="5486700" cy="6241450"/>
          </a:xfrm>
          <a:prstGeom prst="rect">
            <a:avLst/>
          </a:prstGeom>
        </p:spPr>
      </p:pic>
      <p:sp>
        <p:nvSpPr>
          <p:cNvPr id="9" name="Espace réservé du numéro de diapositive 8">
            <a:extLst>
              <a:ext uri="{FF2B5EF4-FFF2-40B4-BE49-F238E27FC236}">
                <a16:creationId xmlns:a16="http://schemas.microsoft.com/office/drawing/2014/main" id="{E988204C-6023-50E1-6457-733883DE9E46}"/>
              </a:ext>
            </a:extLst>
          </p:cNvPr>
          <p:cNvSpPr>
            <a:spLocks noGrp="1"/>
          </p:cNvSpPr>
          <p:nvPr>
            <p:ph type="sldNum" sz="quarter" idx="12"/>
          </p:nvPr>
        </p:nvSpPr>
        <p:spPr>
          <a:xfrm>
            <a:off x="8855149" y="6364878"/>
            <a:ext cx="2743200" cy="365125"/>
          </a:xfrm>
        </p:spPr>
        <p:txBody>
          <a:bodyPr/>
          <a:lstStyle/>
          <a:p>
            <a:fld id="{B89029C3-015E-4F01-859F-E20F5DA51342}" type="slidenum">
              <a:rPr lang="fr-FR" smtClean="0"/>
              <a:t>81</a:t>
            </a:fld>
            <a:endParaRPr lang="fr-FR" dirty="0"/>
          </a:p>
        </p:txBody>
      </p:sp>
    </p:spTree>
    <p:extLst>
      <p:ext uri="{BB962C8B-B14F-4D97-AF65-F5344CB8AC3E}">
        <p14:creationId xmlns:p14="http://schemas.microsoft.com/office/powerpoint/2010/main" val="247213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61C6A6A-5CC4-7BDC-B835-7AB89008FDFA}"/>
              </a:ext>
            </a:extLst>
          </p:cNvPr>
          <p:cNvPicPr>
            <a:picLocks noChangeAspect="1"/>
          </p:cNvPicPr>
          <p:nvPr/>
        </p:nvPicPr>
        <p:blipFill>
          <a:blip r:embed="rId2"/>
          <a:stretch>
            <a:fillRect/>
          </a:stretch>
        </p:blipFill>
        <p:spPr>
          <a:xfrm>
            <a:off x="481884" y="1726808"/>
            <a:ext cx="6399799" cy="3404383"/>
          </a:xfrm>
          <a:prstGeom prst="rect">
            <a:avLst/>
          </a:prstGeom>
        </p:spPr>
      </p:pic>
      <p:pic>
        <p:nvPicPr>
          <p:cNvPr id="3" name="Image 2" descr="Une image contenant texte, Photographie aérienne, carte&#10;&#10;Le contenu généré par l’IA peut être incorrect.">
            <a:extLst>
              <a:ext uri="{FF2B5EF4-FFF2-40B4-BE49-F238E27FC236}">
                <a16:creationId xmlns:a16="http://schemas.microsoft.com/office/drawing/2014/main" id="{8CD00FFC-F892-B519-AC51-F3EAD97FBB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7603" y="254822"/>
            <a:ext cx="4489451" cy="6348356"/>
          </a:xfrm>
          <a:prstGeom prst="rect">
            <a:avLst/>
          </a:prstGeom>
        </p:spPr>
      </p:pic>
      <p:sp>
        <p:nvSpPr>
          <p:cNvPr id="4" name="Rectangle 3">
            <a:extLst>
              <a:ext uri="{FF2B5EF4-FFF2-40B4-BE49-F238E27FC236}">
                <a16:creationId xmlns:a16="http://schemas.microsoft.com/office/drawing/2014/main" id="{E3DD834D-669E-B4F4-B1A7-ACF0FE93AE6B}"/>
              </a:ext>
            </a:extLst>
          </p:cNvPr>
          <p:cNvSpPr/>
          <p:nvPr/>
        </p:nvSpPr>
        <p:spPr>
          <a:xfrm>
            <a:off x="7157603" y="405504"/>
            <a:ext cx="1250910" cy="468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73161B28-650B-14D7-F51D-8EE8708A1AB8}"/>
              </a:ext>
            </a:extLst>
          </p:cNvPr>
          <p:cNvSpPr txBox="1"/>
          <p:nvPr/>
        </p:nvSpPr>
        <p:spPr>
          <a:xfrm>
            <a:off x="4381844" y="36172"/>
            <a:ext cx="5753100" cy="369332"/>
          </a:xfrm>
          <a:prstGeom prst="rect">
            <a:avLst/>
          </a:prstGeom>
          <a:noFill/>
        </p:spPr>
        <p:txBody>
          <a:bodyPr wrap="square" rtlCol="0">
            <a:spAutoFit/>
          </a:bodyPr>
          <a:lstStyle/>
          <a:p>
            <a:r>
              <a:rPr lang="fr-FR" b="1" u="sng" dirty="0"/>
              <a:t>Enjeux écologiques </a:t>
            </a:r>
          </a:p>
        </p:txBody>
      </p:sp>
      <p:pic>
        <p:nvPicPr>
          <p:cNvPr id="6" name="Image 5">
            <a:extLst>
              <a:ext uri="{FF2B5EF4-FFF2-40B4-BE49-F238E27FC236}">
                <a16:creationId xmlns:a16="http://schemas.microsoft.com/office/drawing/2014/main" id="{68954333-8F33-1D08-3C18-C6598EEFC4EC}"/>
              </a:ext>
            </a:extLst>
          </p:cNvPr>
          <p:cNvPicPr>
            <a:picLocks noChangeAspect="1"/>
          </p:cNvPicPr>
          <p:nvPr/>
        </p:nvPicPr>
        <p:blipFill>
          <a:blip r:embed="rId4">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sp>
        <p:nvSpPr>
          <p:cNvPr id="9" name="Espace réservé du numéro de diapositive 8">
            <a:extLst>
              <a:ext uri="{FF2B5EF4-FFF2-40B4-BE49-F238E27FC236}">
                <a16:creationId xmlns:a16="http://schemas.microsoft.com/office/drawing/2014/main" id="{65F5EE56-D533-67CD-066B-3A4380A11564}"/>
              </a:ext>
            </a:extLst>
          </p:cNvPr>
          <p:cNvSpPr>
            <a:spLocks noGrp="1"/>
          </p:cNvSpPr>
          <p:nvPr>
            <p:ph type="sldNum" sz="quarter" idx="12"/>
          </p:nvPr>
        </p:nvSpPr>
        <p:spPr>
          <a:xfrm>
            <a:off x="9179774" y="6492875"/>
            <a:ext cx="2743200" cy="365125"/>
          </a:xfrm>
        </p:spPr>
        <p:txBody>
          <a:bodyPr/>
          <a:lstStyle/>
          <a:p>
            <a:fld id="{B89029C3-015E-4F01-859F-E20F5DA51342}" type="slidenum">
              <a:rPr lang="fr-FR" smtClean="0"/>
              <a:t>82</a:t>
            </a:fld>
            <a:endParaRPr lang="fr-FR" dirty="0"/>
          </a:p>
        </p:txBody>
      </p:sp>
    </p:spTree>
    <p:extLst>
      <p:ext uri="{BB962C8B-B14F-4D97-AF65-F5344CB8AC3E}">
        <p14:creationId xmlns:p14="http://schemas.microsoft.com/office/powerpoint/2010/main" val="4517980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texte, capture d’écran, carte&#10;&#10;Le contenu généré par l’IA peut être incorrect.">
            <a:extLst>
              <a:ext uri="{FF2B5EF4-FFF2-40B4-BE49-F238E27FC236}">
                <a16:creationId xmlns:a16="http://schemas.microsoft.com/office/drawing/2014/main" id="{2BB7C906-86C1-5A33-8692-D288E67C95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0795" y="457460"/>
            <a:ext cx="4526118" cy="6400540"/>
          </a:xfrm>
          <a:prstGeom prst="rect">
            <a:avLst/>
          </a:prstGeom>
        </p:spPr>
      </p:pic>
      <p:sp>
        <p:nvSpPr>
          <p:cNvPr id="4" name="ZoneTexte 3">
            <a:extLst>
              <a:ext uri="{FF2B5EF4-FFF2-40B4-BE49-F238E27FC236}">
                <a16:creationId xmlns:a16="http://schemas.microsoft.com/office/drawing/2014/main" id="{6B2460D1-2402-2972-7B43-D8F963C94900}"/>
              </a:ext>
            </a:extLst>
          </p:cNvPr>
          <p:cNvSpPr txBox="1"/>
          <p:nvPr/>
        </p:nvSpPr>
        <p:spPr>
          <a:xfrm>
            <a:off x="4773600" y="0"/>
            <a:ext cx="5753100" cy="369332"/>
          </a:xfrm>
          <a:prstGeom prst="rect">
            <a:avLst/>
          </a:prstGeom>
          <a:noFill/>
        </p:spPr>
        <p:txBody>
          <a:bodyPr wrap="square" rtlCol="0">
            <a:spAutoFit/>
          </a:bodyPr>
          <a:lstStyle/>
          <a:p>
            <a:r>
              <a:rPr lang="fr-FR" b="1" u="sng" dirty="0"/>
              <a:t>Enjeux écologiques </a:t>
            </a:r>
          </a:p>
        </p:txBody>
      </p:sp>
      <p:pic>
        <p:nvPicPr>
          <p:cNvPr id="5" name="Image 4">
            <a:extLst>
              <a:ext uri="{FF2B5EF4-FFF2-40B4-BE49-F238E27FC236}">
                <a16:creationId xmlns:a16="http://schemas.microsoft.com/office/drawing/2014/main" id="{DCDE035C-1A12-B68F-45C6-B4511CA96E69}"/>
              </a:ext>
            </a:extLst>
          </p:cNvPr>
          <p:cNvPicPr>
            <a:picLocks noChangeAspect="1"/>
          </p:cNvPicPr>
          <p:nvPr/>
        </p:nvPicPr>
        <p:blipFill>
          <a:blip r:embed="rId3">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sp>
        <p:nvSpPr>
          <p:cNvPr id="6" name="Rectangle 5">
            <a:extLst>
              <a:ext uri="{FF2B5EF4-FFF2-40B4-BE49-F238E27FC236}">
                <a16:creationId xmlns:a16="http://schemas.microsoft.com/office/drawing/2014/main" id="{87A3BBD8-63D8-1890-72B5-3984A6C66EC8}"/>
              </a:ext>
            </a:extLst>
          </p:cNvPr>
          <p:cNvSpPr/>
          <p:nvPr/>
        </p:nvSpPr>
        <p:spPr>
          <a:xfrm>
            <a:off x="3929090" y="544792"/>
            <a:ext cx="1250910" cy="468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B51212FC-0C7C-0A1C-DDA2-DA283D925738}"/>
              </a:ext>
            </a:extLst>
          </p:cNvPr>
          <p:cNvPicPr>
            <a:picLocks noChangeAspect="1"/>
          </p:cNvPicPr>
          <p:nvPr/>
        </p:nvPicPr>
        <p:blipFill>
          <a:blip r:embed="rId4"/>
          <a:stretch>
            <a:fillRect/>
          </a:stretch>
        </p:blipFill>
        <p:spPr>
          <a:xfrm>
            <a:off x="723961" y="707839"/>
            <a:ext cx="5287793" cy="6006997"/>
          </a:xfrm>
          <a:prstGeom prst="rect">
            <a:avLst/>
          </a:prstGeom>
        </p:spPr>
      </p:pic>
      <p:sp>
        <p:nvSpPr>
          <p:cNvPr id="8" name="Rectangle 7">
            <a:extLst>
              <a:ext uri="{FF2B5EF4-FFF2-40B4-BE49-F238E27FC236}">
                <a16:creationId xmlns:a16="http://schemas.microsoft.com/office/drawing/2014/main" id="{5657DB6A-7BCF-2DC9-B974-082139DD9429}"/>
              </a:ext>
            </a:extLst>
          </p:cNvPr>
          <p:cNvSpPr/>
          <p:nvPr/>
        </p:nvSpPr>
        <p:spPr>
          <a:xfrm>
            <a:off x="6840795" y="625820"/>
            <a:ext cx="1250910" cy="468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space réservé du numéro de diapositive 9">
            <a:extLst>
              <a:ext uri="{FF2B5EF4-FFF2-40B4-BE49-F238E27FC236}">
                <a16:creationId xmlns:a16="http://schemas.microsoft.com/office/drawing/2014/main" id="{13EFAFF5-54FF-46E7-BF38-A20CAA7B7F63}"/>
              </a:ext>
            </a:extLst>
          </p:cNvPr>
          <p:cNvSpPr>
            <a:spLocks noGrp="1"/>
          </p:cNvSpPr>
          <p:nvPr>
            <p:ph type="sldNum" sz="quarter" idx="12"/>
          </p:nvPr>
        </p:nvSpPr>
        <p:spPr>
          <a:xfrm>
            <a:off x="9103854" y="6400540"/>
            <a:ext cx="2743200" cy="365125"/>
          </a:xfrm>
        </p:spPr>
        <p:txBody>
          <a:bodyPr/>
          <a:lstStyle/>
          <a:p>
            <a:fld id="{B89029C3-015E-4F01-859F-E20F5DA51342}" type="slidenum">
              <a:rPr lang="fr-FR" smtClean="0"/>
              <a:t>83</a:t>
            </a:fld>
            <a:endParaRPr lang="fr-FR" dirty="0"/>
          </a:p>
        </p:txBody>
      </p:sp>
    </p:spTree>
    <p:extLst>
      <p:ext uri="{BB962C8B-B14F-4D97-AF65-F5344CB8AC3E}">
        <p14:creationId xmlns:p14="http://schemas.microsoft.com/office/powerpoint/2010/main" val="193366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E9922-B835-918F-F383-9D3F7B7724C2}"/>
            </a:ext>
          </a:extLst>
        </p:cNvPr>
        <p:cNvGrpSpPr/>
        <p:nvPr/>
      </p:nvGrpSpPr>
      <p:grpSpPr>
        <a:xfrm>
          <a:off x="0" y="0"/>
          <a:ext cx="0" cy="0"/>
          <a:chOff x="0" y="0"/>
          <a:chExt cx="0" cy="0"/>
        </a:xfrm>
      </p:grpSpPr>
      <p:pic>
        <p:nvPicPr>
          <p:cNvPr id="2" name="Image 1" descr="Une image contenant texte, capture d’écran, carte&#10;&#10;Le contenu généré par l’IA peut être incorrect.">
            <a:extLst>
              <a:ext uri="{FF2B5EF4-FFF2-40B4-BE49-F238E27FC236}">
                <a16:creationId xmlns:a16="http://schemas.microsoft.com/office/drawing/2014/main" id="{3D8C32BD-BB8D-1159-99A5-60FEC0B594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0795" y="457460"/>
            <a:ext cx="4526118" cy="6400540"/>
          </a:xfrm>
          <a:prstGeom prst="rect">
            <a:avLst/>
          </a:prstGeom>
        </p:spPr>
      </p:pic>
      <p:sp>
        <p:nvSpPr>
          <p:cNvPr id="4" name="ZoneTexte 3">
            <a:extLst>
              <a:ext uri="{FF2B5EF4-FFF2-40B4-BE49-F238E27FC236}">
                <a16:creationId xmlns:a16="http://schemas.microsoft.com/office/drawing/2014/main" id="{AD7E1DE7-E625-A7DD-1380-E437E72A33A4}"/>
              </a:ext>
            </a:extLst>
          </p:cNvPr>
          <p:cNvSpPr txBox="1"/>
          <p:nvPr/>
        </p:nvSpPr>
        <p:spPr>
          <a:xfrm>
            <a:off x="4773600" y="0"/>
            <a:ext cx="5753100" cy="369332"/>
          </a:xfrm>
          <a:prstGeom prst="rect">
            <a:avLst/>
          </a:prstGeom>
          <a:noFill/>
        </p:spPr>
        <p:txBody>
          <a:bodyPr wrap="square" rtlCol="0">
            <a:spAutoFit/>
          </a:bodyPr>
          <a:lstStyle/>
          <a:p>
            <a:r>
              <a:rPr lang="fr-FR" b="1" u="sng" dirty="0"/>
              <a:t>Enjeux écologiques </a:t>
            </a:r>
          </a:p>
        </p:txBody>
      </p:sp>
      <p:pic>
        <p:nvPicPr>
          <p:cNvPr id="5" name="Image 4">
            <a:extLst>
              <a:ext uri="{FF2B5EF4-FFF2-40B4-BE49-F238E27FC236}">
                <a16:creationId xmlns:a16="http://schemas.microsoft.com/office/drawing/2014/main" id="{2E1E4F63-0DDF-DE1D-1692-1E7D90BE0C5D}"/>
              </a:ext>
            </a:extLst>
          </p:cNvPr>
          <p:cNvPicPr>
            <a:picLocks noChangeAspect="1"/>
          </p:cNvPicPr>
          <p:nvPr/>
        </p:nvPicPr>
        <p:blipFill>
          <a:blip r:embed="rId3">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sp>
        <p:nvSpPr>
          <p:cNvPr id="6" name="Rectangle 5">
            <a:extLst>
              <a:ext uri="{FF2B5EF4-FFF2-40B4-BE49-F238E27FC236}">
                <a16:creationId xmlns:a16="http://schemas.microsoft.com/office/drawing/2014/main" id="{D99D2275-123B-862B-2E46-E26BB826495E}"/>
              </a:ext>
            </a:extLst>
          </p:cNvPr>
          <p:cNvSpPr/>
          <p:nvPr/>
        </p:nvSpPr>
        <p:spPr>
          <a:xfrm>
            <a:off x="3929090" y="544792"/>
            <a:ext cx="1250910" cy="468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D906449B-9EE0-5AE4-E683-29C9724E596D}"/>
              </a:ext>
            </a:extLst>
          </p:cNvPr>
          <p:cNvSpPr/>
          <p:nvPr/>
        </p:nvSpPr>
        <p:spPr>
          <a:xfrm>
            <a:off x="6840795" y="625820"/>
            <a:ext cx="1250910" cy="468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37D4D721-B6D3-17B8-D5FD-FD75AB84A2D4}"/>
              </a:ext>
            </a:extLst>
          </p:cNvPr>
          <p:cNvPicPr>
            <a:picLocks noChangeAspect="1"/>
          </p:cNvPicPr>
          <p:nvPr/>
        </p:nvPicPr>
        <p:blipFill>
          <a:blip r:embed="rId4"/>
          <a:stretch>
            <a:fillRect/>
          </a:stretch>
        </p:blipFill>
        <p:spPr>
          <a:xfrm>
            <a:off x="933922" y="389870"/>
            <a:ext cx="5076475" cy="6468130"/>
          </a:xfrm>
          <a:prstGeom prst="rect">
            <a:avLst/>
          </a:prstGeom>
        </p:spPr>
      </p:pic>
      <p:sp>
        <p:nvSpPr>
          <p:cNvPr id="9" name="Espace réservé du numéro de diapositive 8">
            <a:extLst>
              <a:ext uri="{FF2B5EF4-FFF2-40B4-BE49-F238E27FC236}">
                <a16:creationId xmlns:a16="http://schemas.microsoft.com/office/drawing/2014/main" id="{AF739693-67AD-8560-071F-7050EBB03B5F}"/>
              </a:ext>
            </a:extLst>
          </p:cNvPr>
          <p:cNvSpPr>
            <a:spLocks noGrp="1"/>
          </p:cNvSpPr>
          <p:nvPr>
            <p:ph type="sldNum" sz="quarter" idx="12"/>
          </p:nvPr>
        </p:nvSpPr>
        <p:spPr>
          <a:xfrm>
            <a:off x="9103854" y="6400540"/>
            <a:ext cx="2743200" cy="365125"/>
          </a:xfrm>
        </p:spPr>
        <p:txBody>
          <a:bodyPr/>
          <a:lstStyle/>
          <a:p>
            <a:fld id="{B89029C3-015E-4F01-859F-E20F5DA51342}" type="slidenum">
              <a:rPr lang="fr-FR" smtClean="0"/>
              <a:t>84</a:t>
            </a:fld>
            <a:endParaRPr lang="fr-FR" dirty="0"/>
          </a:p>
        </p:txBody>
      </p:sp>
    </p:spTree>
    <p:extLst>
      <p:ext uri="{BB962C8B-B14F-4D97-AF65-F5344CB8AC3E}">
        <p14:creationId xmlns:p14="http://schemas.microsoft.com/office/powerpoint/2010/main" val="100243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texte, capture d’écran, carte&#10;&#10;Le contenu généré par l’IA peut être incorrect.">
            <a:extLst>
              <a:ext uri="{FF2B5EF4-FFF2-40B4-BE49-F238E27FC236}">
                <a16:creationId xmlns:a16="http://schemas.microsoft.com/office/drawing/2014/main" id="{9F94835A-2A46-DCF3-A8E1-3420ECD9FB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4286" y="337387"/>
            <a:ext cx="4526118" cy="6400540"/>
          </a:xfrm>
          <a:prstGeom prst="rect">
            <a:avLst/>
          </a:prstGeom>
        </p:spPr>
      </p:pic>
      <p:pic>
        <p:nvPicPr>
          <p:cNvPr id="3" name="Image 2">
            <a:extLst>
              <a:ext uri="{FF2B5EF4-FFF2-40B4-BE49-F238E27FC236}">
                <a16:creationId xmlns:a16="http://schemas.microsoft.com/office/drawing/2014/main" id="{9EC4DFCA-28E4-C340-E0B3-9EE9A31F8E78}"/>
              </a:ext>
            </a:extLst>
          </p:cNvPr>
          <p:cNvPicPr>
            <a:picLocks noChangeAspect="1"/>
          </p:cNvPicPr>
          <p:nvPr/>
        </p:nvPicPr>
        <p:blipFill>
          <a:blip r:embed="rId3">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sp>
        <p:nvSpPr>
          <p:cNvPr id="4" name="ZoneTexte 3">
            <a:extLst>
              <a:ext uri="{FF2B5EF4-FFF2-40B4-BE49-F238E27FC236}">
                <a16:creationId xmlns:a16="http://schemas.microsoft.com/office/drawing/2014/main" id="{9FFA4BEA-9DB9-F60F-94B1-54FAE280AE3B}"/>
              </a:ext>
            </a:extLst>
          </p:cNvPr>
          <p:cNvSpPr txBox="1"/>
          <p:nvPr/>
        </p:nvSpPr>
        <p:spPr>
          <a:xfrm>
            <a:off x="4773600" y="0"/>
            <a:ext cx="5753100" cy="369332"/>
          </a:xfrm>
          <a:prstGeom prst="rect">
            <a:avLst/>
          </a:prstGeom>
          <a:noFill/>
        </p:spPr>
        <p:txBody>
          <a:bodyPr wrap="square" rtlCol="0">
            <a:spAutoFit/>
          </a:bodyPr>
          <a:lstStyle/>
          <a:p>
            <a:r>
              <a:rPr lang="fr-FR" b="1" u="sng" dirty="0"/>
              <a:t>Enjeux écologiques </a:t>
            </a:r>
          </a:p>
        </p:txBody>
      </p:sp>
      <p:pic>
        <p:nvPicPr>
          <p:cNvPr id="8" name="Image 7">
            <a:extLst>
              <a:ext uri="{FF2B5EF4-FFF2-40B4-BE49-F238E27FC236}">
                <a16:creationId xmlns:a16="http://schemas.microsoft.com/office/drawing/2014/main" id="{E323CE19-A007-B9B1-1797-16485A54B7BA}"/>
              </a:ext>
            </a:extLst>
          </p:cNvPr>
          <p:cNvPicPr>
            <a:picLocks noChangeAspect="1"/>
          </p:cNvPicPr>
          <p:nvPr/>
        </p:nvPicPr>
        <p:blipFill>
          <a:blip r:embed="rId4"/>
          <a:stretch>
            <a:fillRect/>
          </a:stretch>
        </p:blipFill>
        <p:spPr>
          <a:xfrm>
            <a:off x="1062556" y="1029401"/>
            <a:ext cx="5047986" cy="5551917"/>
          </a:xfrm>
          <a:prstGeom prst="rect">
            <a:avLst/>
          </a:prstGeom>
        </p:spPr>
      </p:pic>
      <p:sp>
        <p:nvSpPr>
          <p:cNvPr id="9" name="Rectangle 8">
            <a:extLst>
              <a:ext uri="{FF2B5EF4-FFF2-40B4-BE49-F238E27FC236}">
                <a16:creationId xmlns:a16="http://schemas.microsoft.com/office/drawing/2014/main" id="{594DC082-4005-F435-FF50-6C7DB5CB8A20}"/>
              </a:ext>
            </a:extLst>
          </p:cNvPr>
          <p:cNvSpPr/>
          <p:nvPr/>
        </p:nvSpPr>
        <p:spPr>
          <a:xfrm>
            <a:off x="7524286" y="472486"/>
            <a:ext cx="1250910" cy="468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du numéro de diapositive 6">
            <a:extLst>
              <a:ext uri="{FF2B5EF4-FFF2-40B4-BE49-F238E27FC236}">
                <a16:creationId xmlns:a16="http://schemas.microsoft.com/office/drawing/2014/main" id="{1FF74FD3-EC6C-2BC0-846D-9BD925813C31}"/>
              </a:ext>
            </a:extLst>
          </p:cNvPr>
          <p:cNvSpPr>
            <a:spLocks noGrp="1"/>
          </p:cNvSpPr>
          <p:nvPr>
            <p:ph type="sldNum" sz="quarter" idx="12"/>
          </p:nvPr>
        </p:nvSpPr>
        <p:spPr>
          <a:xfrm>
            <a:off x="9448800" y="6520613"/>
            <a:ext cx="2743200" cy="365125"/>
          </a:xfrm>
        </p:spPr>
        <p:txBody>
          <a:bodyPr/>
          <a:lstStyle/>
          <a:p>
            <a:fld id="{B89029C3-015E-4F01-859F-E20F5DA51342}" type="slidenum">
              <a:rPr lang="fr-FR" smtClean="0"/>
              <a:t>85</a:t>
            </a:fld>
            <a:endParaRPr lang="fr-FR" dirty="0"/>
          </a:p>
        </p:txBody>
      </p:sp>
    </p:spTree>
    <p:extLst>
      <p:ext uri="{BB962C8B-B14F-4D97-AF65-F5344CB8AC3E}">
        <p14:creationId xmlns:p14="http://schemas.microsoft.com/office/powerpoint/2010/main" val="310315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9"/>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9"/>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9"/>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3871A-2BF2-952D-5A78-4EC9DF463D4B}"/>
            </a:ext>
          </a:extLst>
        </p:cNvPr>
        <p:cNvGrpSpPr/>
        <p:nvPr/>
      </p:nvGrpSpPr>
      <p:grpSpPr>
        <a:xfrm>
          <a:off x="0" y="0"/>
          <a:ext cx="0" cy="0"/>
          <a:chOff x="0" y="0"/>
          <a:chExt cx="0" cy="0"/>
        </a:xfrm>
      </p:grpSpPr>
      <p:pic>
        <p:nvPicPr>
          <p:cNvPr id="2" name="Image 1" descr="Une image contenant texte, capture d’écran, carte&#10;&#10;Le contenu généré par l’IA peut être incorrect.">
            <a:extLst>
              <a:ext uri="{FF2B5EF4-FFF2-40B4-BE49-F238E27FC236}">
                <a16:creationId xmlns:a16="http://schemas.microsoft.com/office/drawing/2014/main" id="{325FF411-0433-DC8F-5583-1C39B51E5B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4286" y="337387"/>
            <a:ext cx="4526118" cy="6400540"/>
          </a:xfrm>
          <a:prstGeom prst="rect">
            <a:avLst/>
          </a:prstGeom>
        </p:spPr>
      </p:pic>
      <p:pic>
        <p:nvPicPr>
          <p:cNvPr id="3" name="Image 2">
            <a:extLst>
              <a:ext uri="{FF2B5EF4-FFF2-40B4-BE49-F238E27FC236}">
                <a16:creationId xmlns:a16="http://schemas.microsoft.com/office/drawing/2014/main" id="{1500BC2B-417A-CF5C-2086-6A5429EF559E}"/>
              </a:ext>
            </a:extLst>
          </p:cNvPr>
          <p:cNvPicPr>
            <a:picLocks noChangeAspect="1"/>
          </p:cNvPicPr>
          <p:nvPr/>
        </p:nvPicPr>
        <p:blipFill>
          <a:blip r:embed="rId3">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sp>
        <p:nvSpPr>
          <p:cNvPr id="4" name="ZoneTexte 3">
            <a:extLst>
              <a:ext uri="{FF2B5EF4-FFF2-40B4-BE49-F238E27FC236}">
                <a16:creationId xmlns:a16="http://schemas.microsoft.com/office/drawing/2014/main" id="{475B6DF0-BDD8-A9B1-A0D0-8EE7660003F2}"/>
              </a:ext>
            </a:extLst>
          </p:cNvPr>
          <p:cNvSpPr txBox="1"/>
          <p:nvPr/>
        </p:nvSpPr>
        <p:spPr>
          <a:xfrm>
            <a:off x="4773600" y="0"/>
            <a:ext cx="5753100" cy="369332"/>
          </a:xfrm>
          <a:prstGeom prst="rect">
            <a:avLst/>
          </a:prstGeom>
          <a:noFill/>
        </p:spPr>
        <p:txBody>
          <a:bodyPr wrap="square" rtlCol="0">
            <a:spAutoFit/>
          </a:bodyPr>
          <a:lstStyle/>
          <a:p>
            <a:r>
              <a:rPr lang="fr-FR" b="1" u="sng" dirty="0"/>
              <a:t>Enjeux écologiques </a:t>
            </a:r>
          </a:p>
        </p:txBody>
      </p:sp>
      <p:pic>
        <p:nvPicPr>
          <p:cNvPr id="8" name="Image 7">
            <a:extLst>
              <a:ext uri="{FF2B5EF4-FFF2-40B4-BE49-F238E27FC236}">
                <a16:creationId xmlns:a16="http://schemas.microsoft.com/office/drawing/2014/main" id="{6B36BB48-CCDD-642B-9C7A-A62689288124}"/>
              </a:ext>
            </a:extLst>
          </p:cNvPr>
          <p:cNvPicPr>
            <a:picLocks noChangeAspect="1"/>
          </p:cNvPicPr>
          <p:nvPr/>
        </p:nvPicPr>
        <p:blipFill>
          <a:blip r:embed="rId4"/>
          <a:stretch>
            <a:fillRect/>
          </a:stretch>
        </p:blipFill>
        <p:spPr>
          <a:xfrm>
            <a:off x="1062556" y="1029401"/>
            <a:ext cx="5047986" cy="5551917"/>
          </a:xfrm>
          <a:prstGeom prst="rect">
            <a:avLst/>
          </a:prstGeom>
        </p:spPr>
      </p:pic>
      <p:sp>
        <p:nvSpPr>
          <p:cNvPr id="9" name="Rectangle 8">
            <a:extLst>
              <a:ext uri="{FF2B5EF4-FFF2-40B4-BE49-F238E27FC236}">
                <a16:creationId xmlns:a16="http://schemas.microsoft.com/office/drawing/2014/main" id="{DBB73C89-975C-BE71-32DB-10BE96D11B10}"/>
              </a:ext>
            </a:extLst>
          </p:cNvPr>
          <p:cNvSpPr/>
          <p:nvPr/>
        </p:nvSpPr>
        <p:spPr>
          <a:xfrm>
            <a:off x="7524286" y="472486"/>
            <a:ext cx="1250910" cy="468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34DE5194-4158-24AA-943C-883D6F82E427}"/>
              </a:ext>
            </a:extLst>
          </p:cNvPr>
          <p:cNvPicPr>
            <a:picLocks noChangeAspect="1"/>
          </p:cNvPicPr>
          <p:nvPr/>
        </p:nvPicPr>
        <p:blipFill>
          <a:blip r:embed="rId5"/>
          <a:stretch>
            <a:fillRect/>
          </a:stretch>
        </p:blipFill>
        <p:spPr>
          <a:xfrm>
            <a:off x="1062557" y="369332"/>
            <a:ext cx="5047985" cy="6432487"/>
          </a:xfrm>
          <a:prstGeom prst="rect">
            <a:avLst/>
          </a:prstGeom>
        </p:spPr>
      </p:pic>
      <p:sp>
        <p:nvSpPr>
          <p:cNvPr id="7" name="Espace réservé du numéro de diapositive 6">
            <a:extLst>
              <a:ext uri="{FF2B5EF4-FFF2-40B4-BE49-F238E27FC236}">
                <a16:creationId xmlns:a16="http://schemas.microsoft.com/office/drawing/2014/main" id="{FACA2504-022B-7086-AE01-63018C3FF4FC}"/>
              </a:ext>
            </a:extLst>
          </p:cNvPr>
          <p:cNvSpPr>
            <a:spLocks noGrp="1"/>
          </p:cNvSpPr>
          <p:nvPr>
            <p:ph type="sldNum" sz="quarter" idx="12"/>
          </p:nvPr>
        </p:nvSpPr>
        <p:spPr>
          <a:xfrm>
            <a:off x="9448800" y="6520613"/>
            <a:ext cx="2743200" cy="365125"/>
          </a:xfrm>
        </p:spPr>
        <p:txBody>
          <a:bodyPr/>
          <a:lstStyle/>
          <a:p>
            <a:fld id="{B89029C3-015E-4F01-859F-E20F5DA51342}" type="slidenum">
              <a:rPr lang="fr-FR" smtClean="0"/>
              <a:t>86</a:t>
            </a:fld>
            <a:endParaRPr lang="fr-FR" dirty="0"/>
          </a:p>
        </p:txBody>
      </p:sp>
    </p:spTree>
    <p:extLst>
      <p:ext uri="{BB962C8B-B14F-4D97-AF65-F5344CB8AC3E}">
        <p14:creationId xmlns:p14="http://schemas.microsoft.com/office/powerpoint/2010/main" val="395228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9"/>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9"/>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9"/>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9"/>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75D28-62D0-7A11-8924-15410653B37D}"/>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967DBA4F-092F-01E9-E9E6-ADD9CAA1A6ED}"/>
              </a:ext>
            </a:extLst>
          </p:cNvPr>
          <p:cNvPicPr>
            <a:picLocks noChangeAspect="1"/>
          </p:cNvPicPr>
          <p:nvPr/>
        </p:nvPicPr>
        <p:blipFill>
          <a:blip r:embed="rId2">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pic>
        <p:nvPicPr>
          <p:cNvPr id="4" name="Image 3">
            <a:extLst>
              <a:ext uri="{FF2B5EF4-FFF2-40B4-BE49-F238E27FC236}">
                <a16:creationId xmlns:a16="http://schemas.microsoft.com/office/drawing/2014/main" id="{DBDE12D7-03D7-F0E8-F204-85AC68B2960D}"/>
              </a:ext>
            </a:extLst>
          </p:cNvPr>
          <p:cNvPicPr>
            <a:picLocks noChangeAspect="1"/>
          </p:cNvPicPr>
          <p:nvPr/>
        </p:nvPicPr>
        <p:blipFill>
          <a:blip r:embed="rId3"/>
          <a:stretch>
            <a:fillRect/>
          </a:stretch>
        </p:blipFill>
        <p:spPr>
          <a:xfrm>
            <a:off x="5840596" y="0"/>
            <a:ext cx="4926288" cy="6858000"/>
          </a:xfrm>
          <a:prstGeom prst="rect">
            <a:avLst/>
          </a:prstGeom>
        </p:spPr>
      </p:pic>
      <p:sp>
        <p:nvSpPr>
          <p:cNvPr id="7" name="ZoneTexte 6">
            <a:extLst>
              <a:ext uri="{FF2B5EF4-FFF2-40B4-BE49-F238E27FC236}">
                <a16:creationId xmlns:a16="http://schemas.microsoft.com/office/drawing/2014/main" id="{121445B1-B83B-16D6-C080-BF9BCC92DC3E}"/>
              </a:ext>
            </a:extLst>
          </p:cNvPr>
          <p:cNvSpPr txBox="1"/>
          <p:nvPr/>
        </p:nvSpPr>
        <p:spPr>
          <a:xfrm>
            <a:off x="1299520" y="76327"/>
            <a:ext cx="4676775" cy="276999"/>
          </a:xfrm>
          <a:prstGeom prst="rect">
            <a:avLst/>
          </a:prstGeom>
          <a:noFill/>
        </p:spPr>
        <p:txBody>
          <a:bodyPr wrap="square" rtlCol="0">
            <a:spAutoFit/>
          </a:bodyPr>
          <a:lstStyle/>
          <a:p>
            <a:r>
              <a:rPr lang="fr-FR" sz="1200" b="1" u="sng" dirty="0"/>
              <a:t>PAYSAGE et REAMENAGEMENT</a:t>
            </a:r>
          </a:p>
        </p:txBody>
      </p:sp>
      <p:sp>
        <p:nvSpPr>
          <p:cNvPr id="6" name="Espace réservé du numéro de diapositive 5">
            <a:extLst>
              <a:ext uri="{FF2B5EF4-FFF2-40B4-BE49-F238E27FC236}">
                <a16:creationId xmlns:a16="http://schemas.microsoft.com/office/drawing/2014/main" id="{7808398F-3C98-E599-C19B-00BF3C7AA1D0}"/>
              </a:ext>
            </a:extLst>
          </p:cNvPr>
          <p:cNvSpPr>
            <a:spLocks noGrp="1"/>
          </p:cNvSpPr>
          <p:nvPr>
            <p:ph type="sldNum" sz="quarter" idx="12"/>
          </p:nvPr>
        </p:nvSpPr>
        <p:spPr>
          <a:xfrm>
            <a:off x="9227288" y="6492875"/>
            <a:ext cx="2743200" cy="365125"/>
          </a:xfrm>
        </p:spPr>
        <p:txBody>
          <a:bodyPr/>
          <a:lstStyle/>
          <a:p>
            <a:fld id="{B89029C3-015E-4F01-859F-E20F5DA51342}" type="slidenum">
              <a:rPr lang="fr-FR" smtClean="0"/>
              <a:t>87</a:t>
            </a:fld>
            <a:endParaRPr lang="fr-FR"/>
          </a:p>
        </p:txBody>
      </p:sp>
    </p:spTree>
    <p:extLst>
      <p:ext uri="{BB962C8B-B14F-4D97-AF65-F5344CB8AC3E}">
        <p14:creationId xmlns:p14="http://schemas.microsoft.com/office/powerpoint/2010/main" val="21595950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A3461-AB26-6097-8D6B-3502298A3A71}"/>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DCA95E57-4D7C-00EC-4266-B35A15FF51A2}"/>
              </a:ext>
            </a:extLst>
          </p:cNvPr>
          <p:cNvPicPr>
            <a:picLocks noChangeAspect="1"/>
          </p:cNvPicPr>
          <p:nvPr/>
        </p:nvPicPr>
        <p:blipFill>
          <a:blip r:embed="rId2">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pic>
        <p:nvPicPr>
          <p:cNvPr id="9" name="Image 8">
            <a:extLst>
              <a:ext uri="{FF2B5EF4-FFF2-40B4-BE49-F238E27FC236}">
                <a16:creationId xmlns:a16="http://schemas.microsoft.com/office/drawing/2014/main" id="{D6B63A41-2B12-9E74-6A44-A97053DF701E}"/>
              </a:ext>
            </a:extLst>
          </p:cNvPr>
          <p:cNvPicPr>
            <a:picLocks noChangeAspect="1"/>
          </p:cNvPicPr>
          <p:nvPr/>
        </p:nvPicPr>
        <p:blipFill>
          <a:blip r:embed="rId3"/>
          <a:stretch>
            <a:fillRect/>
          </a:stretch>
        </p:blipFill>
        <p:spPr>
          <a:xfrm>
            <a:off x="1143412" y="76327"/>
            <a:ext cx="9905175" cy="6712059"/>
          </a:xfrm>
          <a:prstGeom prst="rect">
            <a:avLst/>
          </a:prstGeom>
        </p:spPr>
      </p:pic>
      <p:sp>
        <p:nvSpPr>
          <p:cNvPr id="10" name="Espace réservé du numéro de diapositive 9">
            <a:extLst>
              <a:ext uri="{FF2B5EF4-FFF2-40B4-BE49-F238E27FC236}">
                <a16:creationId xmlns:a16="http://schemas.microsoft.com/office/drawing/2014/main" id="{66F89507-6958-EF4B-ACC4-834701AC8AF4}"/>
              </a:ext>
            </a:extLst>
          </p:cNvPr>
          <p:cNvSpPr>
            <a:spLocks noGrp="1"/>
          </p:cNvSpPr>
          <p:nvPr>
            <p:ph type="sldNum" sz="quarter" idx="12"/>
          </p:nvPr>
        </p:nvSpPr>
        <p:spPr>
          <a:xfrm>
            <a:off x="9035903" y="6423261"/>
            <a:ext cx="2743200" cy="365125"/>
          </a:xfrm>
        </p:spPr>
        <p:txBody>
          <a:bodyPr/>
          <a:lstStyle/>
          <a:p>
            <a:fld id="{B89029C3-015E-4F01-859F-E20F5DA51342}" type="slidenum">
              <a:rPr lang="fr-FR" smtClean="0"/>
              <a:t>88</a:t>
            </a:fld>
            <a:endParaRPr lang="fr-FR" dirty="0"/>
          </a:p>
        </p:txBody>
      </p:sp>
    </p:spTree>
    <p:extLst>
      <p:ext uri="{BB962C8B-B14F-4D97-AF65-F5344CB8AC3E}">
        <p14:creationId xmlns:p14="http://schemas.microsoft.com/office/powerpoint/2010/main" val="30534288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26D7C-4836-D2CD-0DDB-0380FEC05500}"/>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29667C1C-F684-7EDB-FC25-520716CF97C4}"/>
              </a:ext>
            </a:extLst>
          </p:cNvPr>
          <p:cNvSpPr txBox="1"/>
          <p:nvPr/>
        </p:nvSpPr>
        <p:spPr>
          <a:xfrm>
            <a:off x="4495800" y="1089776"/>
            <a:ext cx="4676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sng" strike="noStrike" kern="1200" cap="none" spc="0" normalizeH="0" baseline="0" noProof="0" dirty="0">
                <a:ln>
                  <a:noFill/>
                </a:ln>
                <a:solidFill>
                  <a:prstClr val="black"/>
                </a:solidFill>
                <a:effectLst/>
                <a:uLnTx/>
                <a:uFillTx/>
                <a:latin typeface="Calibri" panose="020F0502020204030204"/>
                <a:ea typeface="+mn-ea"/>
                <a:cs typeface="+mn-cs"/>
              </a:rPr>
              <a:t>Etat final de la fosse d’extraction avant réaménagement définitif</a:t>
            </a:r>
          </a:p>
        </p:txBody>
      </p:sp>
      <p:pic>
        <p:nvPicPr>
          <p:cNvPr id="3" name="Image 2">
            <a:extLst>
              <a:ext uri="{FF2B5EF4-FFF2-40B4-BE49-F238E27FC236}">
                <a16:creationId xmlns:a16="http://schemas.microsoft.com/office/drawing/2014/main" id="{A4F9EB07-0A3C-55D0-20A4-D90F319EFB34}"/>
              </a:ext>
            </a:extLst>
          </p:cNvPr>
          <p:cNvPicPr>
            <a:picLocks noChangeAspect="1"/>
          </p:cNvPicPr>
          <p:nvPr/>
        </p:nvPicPr>
        <p:blipFill>
          <a:blip r:embed="rId2">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pic>
        <p:nvPicPr>
          <p:cNvPr id="9" name="Image 8">
            <a:extLst>
              <a:ext uri="{FF2B5EF4-FFF2-40B4-BE49-F238E27FC236}">
                <a16:creationId xmlns:a16="http://schemas.microsoft.com/office/drawing/2014/main" id="{7C6C401D-33BC-139E-A688-33BD667108AB}"/>
              </a:ext>
            </a:extLst>
          </p:cNvPr>
          <p:cNvPicPr>
            <a:picLocks noChangeAspect="1"/>
          </p:cNvPicPr>
          <p:nvPr/>
        </p:nvPicPr>
        <p:blipFill>
          <a:blip r:embed="rId3">
            <a:extLst>
              <a:ext uri="{28A0092B-C50C-407E-A947-70E740481C1C}">
                <a14:useLocalDpi xmlns:a14="http://schemas.microsoft.com/office/drawing/2010/main" val="0"/>
              </a:ext>
            </a:extLst>
          </a:blip>
          <a:srcRect t="2777" b="1458"/>
          <a:stretch>
            <a:fillRect/>
          </a:stretch>
        </p:blipFill>
        <p:spPr>
          <a:xfrm>
            <a:off x="1531086" y="133509"/>
            <a:ext cx="9835118" cy="6590982"/>
          </a:xfrm>
          <a:prstGeom prst="rect">
            <a:avLst/>
          </a:prstGeom>
        </p:spPr>
      </p:pic>
      <p:sp>
        <p:nvSpPr>
          <p:cNvPr id="6" name="Espace réservé du numéro de diapositive 5">
            <a:extLst>
              <a:ext uri="{FF2B5EF4-FFF2-40B4-BE49-F238E27FC236}">
                <a16:creationId xmlns:a16="http://schemas.microsoft.com/office/drawing/2014/main" id="{4EA1E21F-9AB7-8E1F-F3C8-1FF59B8E85FE}"/>
              </a:ext>
            </a:extLst>
          </p:cNvPr>
          <p:cNvSpPr>
            <a:spLocks noGrp="1"/>
          </p:cNvSpPr>
          <p:nvPr>
            <p:ph type="sldNum" sz="quarter" idx="12"/>
          </p:nvPr>
        </p:nvSpPr>
        <p:spPr>
          <a:xfrm>
            <a:off x="8897679" y="6492875"/>
            <a:ext cx="2743200" cy="365125"/>
          </a:xfrm>
        </p:spPr>
        <p:txBody>
          <a:bodyPr/>
          <a:lstStyle/>
          <a:p>
            <a:fld id="{B89029C3-015E-4F01-859F-E20F5DA51342}" type="slidenum">
              <a:rPr lang="fr-FR" smtClean="0"/>
              <a:t>89</a:t>
            </a:fld>
            <a:endParaRPr lang="fr-FR" dirty="0"/>
          </a:p>
        </p:txBody>
      </p:sp>
    </p:spTree>
    <p:extLst>
      <p:ext uri="{BB962C8B-B14F-4D97-AF65-F5344CB8AC3E}">
        <p14:creationId xmlns:p14="http://schemas.microsoft.com/office/powerpoint/2010/main" val="2746462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F803D76-4CBC-78B7-CC56-99E4DA6A0DF7}"/>
              </a:ext>
            </a:extLst>
          </p:cNvPr>
          <p:cNvSpPr txBox="1"/>
          <p:nvPr/>
        </p:nvSpPr>
        <p:spPr>
          <a:xfrm>
            <a:off x="64655" y="779936"/>
            <a:ext cx="4622879" cy="4801314"/>
          </a:xfrm>
          <a:prstGeom prst="rect">
            <a:avLst/>
          </a:prstGeom>
          <a:solidFill>
            <a:schemeClr val="accent6">
              <a:lumMod val="60000"/>
              <a:lumOff val="40000"/>
            </a:schemeClr>
          </a:solidFill>
          <a:ln>
            <a:solidFill>
              <a:schemeClr val="accent6">
                <a:lumMod val="60000"/>
                <a:lumOff val="40000"/>
              </a:schemeClr>
            </a:solidFill>
          </a:ln>
        </p:spPr>
        <p:txBody>
          <a:bodyPr wrap="square" rtlCol="0">
            <a:spAutoFit/>
          </a:bodyPr>
          <a:lstStyle/>
          <a:p>
            <a:r>
              <a:rPr lang="fr-FR" sz="1600" dirty="0">
                <a:solidFill>
                  <a:schemeClr val="bg1"/>
                </a:solidFill>
              </a:rPr>
              <a:t>Réflexion sur la demande de renouvellement et d’extension: </a:t>
            </a:r>
          </a:p>
          <a:p>
            <a:pPr marL="285750" indent="-285750">
              <a:buFont typeface="Arial" panose="020B0604020202020204" pitchFamily="34" charset="0"/>
              <a:buChar char="•"/>
            </a:pPr>
            <a:r>
              <a:rPr lang="fr-FR" sz="1600" dirty="0">
                <a:solidFill>
                  <a:schemeClr val="bg1"/>
                </a:solidFill>
              </a:rPr>
              <a:t>Durée sur 30 ans, </a:t>
            </a:r>
          </a:p>
          <a:p>
            <a:pPr marL="285750" indent="-285750">
              <a:buFont typeface="Arial" panose="020B0604020202020204" pitchFamily="34" charset="0"/>
              <a:buChar char="•"/>
            </a:pPr>
            <a:r>
              <a:rPr lang="fr-FR" sz="1600" dirty="0">
                <a:solidFill>
                  <a:schemeClr val="bg1"/>
                </a:solidFill>
              </a:rPr>
              <a:t>Tonnage maxi de 15 000 t/an.</a:t>
            </a:r>
          </a:p>
          <a:p>
            <a:endParaRPr lang="fr-FR" sz="1600" dirty="0">
              <a:solidFill>
                <a:schemeClr val="bg1"/>
              </a:solidFill>
            </a:endParaRPr>
          </a:p>
          <a:p>
            <a:endParaRPr lang="fr-FR" sz="1600" dirty="0">
              <a:solidFill>
                <a:schemeClr val="bg1"/>
              </a:solidFill>
            </a:endParaRPr>
          </a:p>
          <a:p>
            <a:r>
              <a:rPr lang="fr-FR" sz="1600" dirty="0">
                <a:solidFill>
                  <a:schemeClr val="bg1"/>
                </a:solidFill>
              </a:rPr>
              <a:t>Raisons de ce projet : </a:t>
            </a:r>
          </a:p>
          <a:p>
            <a:pPr marL="285750" indent="-285750">
              <a:buFont typeface="Arial" panose="020B0604020202020204" pitchFamily="34" charset="0"/>
              <a:buChar char="•"/>
            </a:pPr>
            <a:r>
              <a:rPr lang="fr-FR" sz="1600" dirty="0">
                <a:solidFill>
                  <a:schemeClr val="bg1"/>
                </a:solidFill>
              </a:rPr>
              <a:t>Étendre la production d’amendements calcaires et de  stabulation pour les éleveurs de la coopérative CADAC.</a:t>
            </a:r>
          </a:p>
          <a:p>
            <a:pPr marL="285750" indent="-285750">
              <a:buFont typeface="Arial" panose="020B0604020202020204" pitchFamily="34" charset="0"/>
              <a:buChar char="•"/>
            </a:pPr>
            <a:r>
              <a:rPr lang="fr-FR" sz="1600" dirty="0">
                <a:solidFill>
                  <a:schemeClr val="bg1"/>
                </a:solidFill>
              </a:rPr>
              <a:t>Réduction du temps de trajet pour la livraison des matériaux (proximité des clients).</a:t>
            </a:r>
          </a:p>
          <a:p>
            <a:pPr marL="285750" indent="-285750">
              <a:buFont typeface="Arial" panose="020B0604020202020204" pitchFamily="34" charset="0"/>
              <a:buChar char="•"/>
            </a:pPr>
            <a:r>
              <a:rPr lang="fr-FR" sz="1600" dirty="0">
                <a:solidFill>
                  <a:schemeClr val="bg1"/>
                </a:solidFill>
              </a:rPr>
              <a:t>Ralentissement à venir de la production de la carrière de Saint-Paul-des-Landes (échéance fixée en 2039 avec une production de </a:t>
            </a:r>
          </a:p>
          <a:p>
            <a:r>
              <a:rPr lang="fr-FR" sz="1600" dirty="0">
                <a:solidFill>
                  <a:schemeClr val="bg1"/>
                </a:solidFill>
              </a:rPr>
              <a:t>     20 000 tonnes/an autorisée).</a:t>
            </a:r>
          </a:p>
          <a:p>
            <a:pPr marL="285750" indent="-285750">
              <a:buFont typeface="Arial" panose="020B0604020202020204" pitchFamily="34" charset="0"/>
              <a:buChar char="•"/>
            </a:pPr>
            <a:r>
              <a:rPr lang="fr-FR" sz="1600" dirty="0">
                <a:solidFill>
                  <a:schemeClr val="bg1"/>
                </a:solidFill>
              </a:rPr>
              <a:t>Report d’une partie de la production de Saint-Paul-des-Landes à Taussac.</a:t>
            </a:r>
          </a:p>
          <a:p>
            <a:endParaRPr lang="fr-FR" dirty="0"/>
          </a:p>
        </p:txBody>
      </p:sp>
      <p:pic>
        <p:nvPicPr>
          <p:cNvPr id="5" name="Image 4">
            <a:extLst>
              <a:ext uri="{FF2B5EF4-FFF2-40B4-BE49-F238E27FC236}">
                <a16:creationId xmlns:a16="http://schemas.microsoft.com/office/drawing/2014/main" id="{08EB5CC6-579D-9307-67C6-746A1A9D73CE}"/>
              </a:ext>
            </a:extLst>
          </p:cNvPr>
          <p:cNvPicPr>
            <a:picLocks noChangeAspect="1"/>
          </p:cNvPicPr>
          <p:nvPr/>
        </p:nvPicPr>
        <p:blipFill>
          <a:blip r:embed="rId2">
            <a:extLst>
              <a:ext uri="{28A0092B-C50C-407E-A947-70E740481C1C}">
                <a14:useLocalDpi xmlns:a14="http://schemas.microsoft.com/office/drawing/2010/main" val="0"/>
              </a:ext>
            </a:extLst>
          </a:blip>
          <a:srcRect l="53873"/>
          <a:stretch/>
        </p:blipFill>
        <p:spPr>
          <a:xfrm>
            <a:off x="71051" y="88030"/>
            <a:ext cx="541387" cy="371067"/>
          </a:xfrm>
          <a:prstGeom prst="rect">
            <a:avLst/>
          </a:prstGeom>
        </p:spPr>
      </p:pic>
      <p:sp>
        <p:nvSpPr>
          <p:cNvPr id="8" name="ZoneTexte 7">
            <a:extLst>
              <a:ext uri="{FF2B5EF4-FFF2-40B4-BE49-F238E27FC236}">
                <a16:creationId xmlns:a16="http://schemas.microsoft.com/office/drawing/2014/main" id="{63F6504C-346F-F57B-5575-32F14781815F}"/>
              </a:ext>
            </a:extLst>
          </p:cNvPr>
          <p:cNvSpPr txBox="1"/>
          <p:nvPr/>
        </p:nvSpPr>
        <p:spPr>
          <a:xfrm>
            <a:off x="3104661" y="65519"/>
            <a:ext cx="5846260" cy="369332"/>
          </a:xfrm>
          <a:prstGeom prst="rect">
            <a:avLst/>
          </a:prstGeom>
          <a:noFill/>
        </p:spPr>
        <p:txBody>
          <a:bodyPr wrap="square" rtlCol="0">
            <a:spAutoFit/>
          </a:bodyPr>
          <a:lstStyle/>
          <a:p>
            <a:r>
              <a:rPr lang="fr-FR" b="1" dirty="0"/>
              <a:t>Besoins de la clientèle CADAC - Zone de chalandise projetée  </a:t>
            </a:r>
          </a:p>
        </p:txBody>
      </p:sp>
      <p:sp>
        <p:nvSpPr>
          <p:cNvPr id="4" name="Espace réservé du numéro de diapositive 3">
            <a:extLst>
              <a:ext uri="{FF2B5EF4-FFF2-40B4-BE49-F238E27FC236}">
                <a16:creationId xmlns:a16="http://schemas.microsoft.com/office/drawing/2014/main" id="{8270D288-B9B8-6ED6-7868-9841E7FB70BF}"/>
              </a:ext>
            </a:extLst>
          </p:cNvPr>
          <p:cNvSpPr>
            <a:spLocks noGrp="1"/>
          </p:cNvSpPr>
          <p:nvPr>
            <p:ph type="sldNum" sz="quarter" idx="12"/>
          </p:nvPr>
        </p:nvSpPr>
        <p:spPr/>
        <p:txBody>
          <a:bodyPr/>
          <a:lstStyle/>
          <a:p>
            <a:fld id="{B89029C3-015E-4F01-859F-E20F5DA51342}" type="slidenum">
              <a:rPr lang="fr-FR" smtClean="0"/>
              <a:t>9</a:t>
            </a:fld>
            <a:endParaRPr lang="fr-FR"/>
          </a:p>
        </p:txBody>
      </p:sp>
      <p:pic>
        <p:nvPicPr>
          <p:cNvPr id="6" name="Image 5">
            <a:extLst>
              <a:ext uri="{FF2B5EF4-FFF2-40B4-BE49-F238E27FC236}">
                <a16:creationId xmlns:a16="http://schemas.microsoft.com/office/drawing/2014/main" id="{B81802F4-3A1F-4610-5D40-9C5CADE8AC1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5504" y="779936"/>
            <a:ext cx="6824606" cy="4826041"/>
          </a:xfrm>
          <a:prstGeom prst="rect">
            <a:avLst/>
          </a:prstGeom>
          <a:noFill/>
          <a:ln>
            <a:solidFill>
              <a:schemeClr val="tx1"/>
            </a:solidFill>
          </a:ln>
        </p:spPr>
      </p:pic>
    </p:spTree>
    <p:extLst>
      <p:ext uri="{BB962C8B-B14F-4D97-AF65-F5344CB8AC3E}">
        <p14:creationId xmlns:p14="http://schemas.microsoft.com/office/powerpoint/2010/main" val="17345592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5F128D2-6B0D-B44F-2534-846E7AB9C847}"/>
              </a:ext>
            </a:extLst>
          </p:cNvPr>
          <p:cNvPicPr>
            <a:picLocks noChangeAspect="1"/>
          </p:cNvPicPr>
          <p:nvPr/>
        </p:nvPicPr>
        <p:blipFill>
          <a:blip r:embed="rId2"/>
          <a:stretch>
            <a:fillRect/>
          </a:stretch>
        </p:blipFill>
        <p:spPr>
          <a:xfrm>
            <a:off x="3686093" y="0"/>
            <a:ext cx="4819813" cy="6858000"/>
          </a:xfrm>
          <a:prstGeom prst="rect">
            <a:avLst/>
          </a:prstGeom>
        </p:spPr>
      </p:pic>
      <p:pic>
        <p:nvPicPr>
          <p:cNvPr id="4" name="Image 3">
            <a:extLst>
              <a:ext uri="{FF2B5EF4-FFF2-40B4-BE49-F238E27FC236}">
                <a16:creationId xmlns:a16="http://schemas.microsoft.com/office/drawing/2014/main" id="{86DB3B9B-71FD-9652-7FD2-2694F886AEFB}"/>
              </a:ext>
            </a:extLst>
          </p:cNvPr>
          <p:cNvPicPr>
            <a:picLocks noChangeAspect="1"/>
          </p:cNvPicPr>
          <p:nvPr/>
        </p:nvPicPr>
        <p:blipFill>
          <a:blip r:embed="rId3">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sp>
        <p:nvSpPr>
          <p:cNvPr id="6" name="Espace réservé du numéro de diapositive 5">
            <a:extLst>
              <a:ext uri="{FF2B5EF4-FFF2-40B4-BE49-F238E27FC236}">
                <a16:creationId xmlns:a16="http://schemas.microsoft.com/office/drawing/2014/main" id="{785FB875-0D6C-792E-E142-7DB8BED3AFF3}"/>
              </a:ext>
            </a:extLst>
          </p:cNvPr>
          <p:cNvSpPr>
            <a:spLocks noGrp="1"/>
          </p:cNvSpPr>
          <p:nvPr>
            <p:ph type="sldNum" sz="quarter" idx="12"/>
          </p:nvPr>
        </p:nvSpPr>
        <p:spPr/>
        <p:txBody>
          <a:bodyPr/>
          <a:lstStyle/>
          <a:p>
            <a:fld id="{B89029C3-015E-4F01-859F-E20F5DA51342}" type="slidenum">
              <a:rPr lang="fr-FR" smtClean="0"/>
              <a:t>90</a:t>
            </a:fld>
            <a:endParaRPr lang="fr-FR"/>
          </a:p>
        </p:txBody>
      </p:sp>
    </p:spTree>
    <p:extLst>
      <p:ext uri="{BB962C8B-B14F-4D97-AF65-F5344CB8AC3E}">
        <p14:creationId xmlns:p14="http://schemas.microsoft.com/office/powerpoint/2010/main" val="264671531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3D4E6B1-B080-95E0-8413-B0F694806480}"/>
              </a:ext>
            </a:extLst>
          </p:cNvPr>
          <p:cNvPicPr>
            <a:picLocks noChangeAspect="1"/>
          </p:cNvPicPr>
          <p:nvPr/>
        </p:nvPicPr>
        <p:blipFill>
          <a:blip r:embed="rId2"/>
          <a:stretch>
            <a:fillRect/>
          </a:stretch>
        </p:blipFill>
        <p:spPr>
          <a:xfrm>
            <a:off x="3700283" y="0"/>
            <a:ext cx="4791433" cy="6858000"/>
          </a:xfrm>
          <a:prstGeom prst="rect">
            <a:avLst/>
          </a:prstGeom>
        </p:spPr>
      </p:pic>
      <p:pic>
        <p:nvPicPr>
          <p:cNvPr id="4" name="Image 3">
            <a:extLst>
              <a:ext uri="{FF2B5EF4-FFF2-40B4-BE49-F238E27FC236}">
                <a16:creationId xmlns:a16="http://schemas.microsoft.com/office/drawing/2014/main" id="{45D84A93-411E-992C-5690-2D4CE80B7110}"/>
              </a:ext>
            </a:extLst>
          </p:cNvPr>
          <p:cNvPicPr>
            <a:picLocks noChangeAspect="1"/>
          </p:cNvPicPr>
          <p:nvPr/>
        </p:nvPicPr>
        <p:blipFill>
          <a:blip r:embed="rId3">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sp>
        <p:nvSpPr>
          <p:cNvPr id="6" name="Espace réservé du numéro de diapositive 5">
            <a:extLst>
              <a:ext uri="{FF2B5EF4-FFF2-40B4-BE49-F238E27FC236}">
                <a16:creationId xmlns:a16="http://schemas.microsoft.com/office/drawing/2014/main" id="{6619B29F-28F1-4D8D-165E-ABEFAFBB36A8}"/>
              </a:ext>
            </a:extLst>
          </p:cNvPr>
          <p:cNvSpPr>
            <a:spLocks noGrp="1"/>
          </p:cNvSpPr>
          <p:nvPr>
            <p:ph type="sldNum" sz="quarter" idx="12"/>
          </p:nvPr>
        </p:nvSpPr>
        <p:spPr/>
        <p:txBody>
          <a:bodyPr/>
          <a:lstStyle/>
          <a:p>
            <a:fld id="{B89029C3-015E-4F01-859F-E20F5DA51342}" type="slidenum">
              <a:rPr lang="fr-FR" smtClean="0"/>
              <a:t>91</a:t>
            </a:fld>
            <a:endParaRPr lang="fr-FR"/>
          </a:p>
        </p:txBody>
      </p:sp>
    </p:spTree>
    <p:extLst>
      <p:ext uri="{BB962C8B-B14F-4D97-AF65-F5344CB8AC3E}">
        <p14:creationId xmlns:p14="http://schemas.microsoft.com/office/powerpoint/2010/main" val="28851682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C7B19BD-9C14-0597-8CDD-61A1E659E9BE}"/>
              </a:ext>
            </a:extLst>
          </p:cNvPr>
          <p:cNvPicPr>
            <a:picLocks noChangeAspect="1"/>
          </p:cNvPicPr>
          <p:nvPr/>
        </p:nvPicPr>
        <p:blipFill>
          <a:blip r:embed="rId2"/>
          <a:stretch>
            <a:fillRect/>
          </a:stretch>
        </p:blipFill>
        <p:spPr>
          <a:xfrm>
            <a:off x="3711153" y="0"/>
            <a:ext cx="4769693" cy="6858000"/>
          </a:xfrm>
          <a:prstGeom prst="rect">
            <a:avLst/>
          </a:prstGeom>
        </p:spPr>
      </p:pic>
      <p:pic>
        <p:nvPicPr>
          <p:cNvPr id="4" name="Image 3">
            <a:extLst>
              <a:ext uri="{FF2B5EF4-FFF2-40B4-BE49-F238E27FC236}">
                <a16:creationId xmlns:a16="http://schemas.microsoft.com/office/drawing/2014/main" id="{5E2B61C0-45ED-A7D6-E61B-9702ADB49F8A}"/>
              </a:ext>
            </a:extLst>
          </p:cNvPr>
          <p:cNvPicPr>
            <a:picLocks noChangeAspect="1"/>
          </p:cNvPicPr>
          <p:nvPr/>
        </p:nvPicPr>
        <p:blipFill>
          <a:blip r:embed="rId3">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sp>
        <p:nvSpPr>
          <p:cNvPr id="6" name="Espace réservé du numéro de diapositive 5">
            <a:extLst>
              <a:ext uri="{FF2B5EF4-FFF2-40B4-BE49-F238E27FC236}">
                <a16:creationId xmlns:a16="http://schemas.microsoft.com/office/drawing/2014/main" id="{BEEEB06C-BD1B-768F-A787-C26B8323BBF8}"/>
              </a:ext>
            </a:extLst>
          </p:cNvPr>
          <p:cNvSpPr>
            <a:spLocks noGrp="1"/>
          </p:cNvSpPr>
          <p:nvPr>
            <p:ph type="sldNum" sz="quarter" idx="12"/>
          </p:nvPr>
        </p:nvSpPr>
        <p:spPr/>
        <p:txBody>
          <a:bodyPr/>
          <a:lstStyle/>
          <a:p>
            <a:fld id="{B89029C3-015E-4F01-859F-E20F5DA51342}" type="slidenum">
              <a:rPr lang="fr-FR" smtClean="0"/>
              <a:t>92</a:t>
            </a:fld>
            <a:endParaRPr lang="fr-FR"/>
          </a:p>
        </p:txBody>
      </p:sp>
    </p:spTree>
    <p:extLst>
      <p:ext uri="{BB962C8B-B14F-4D97-AF65-F5344CB8AC3E}">
        <p14:creationId xmlns:p14="http://schemas.microsoft.com/office/powerpoint/2010/main" val="76519875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EA62756-D222-5F12-DFD2-2A214E8D061A}"/>
              </a:ext>
            </a:extLst>
          </p:cNvPr>
          <p:cNvPicPr>
            <a:picLocks noChangeAspect="1"/>
          </p:cNvPicPr>
          <p:nvPr/>
        </p:nvPicPr>
        <p:blipFill>
          <a:blip r:embed="rId2"/>
          <a:stretch>
            <a:fillRect/>
          </a:stretch>
        </p:blipFill>
        <p:spPr>
          <a:xfrm>
            <a:off x="13075" y="0"/>
            <a:ext cx="4625349" cy="6858000"/>
          </a:xfrm>
          <a:prstGeom prst="rect">
            <a:avLst/>
          </a:prstGeom>
        </p:spPr>
      </p:pic>
      <p:pic>
        <p:nvPicPr>
          <p:cNvPr id="5" name="Image 4">
            <a:extLst>
              <a:ext uri="{FF2B5EF4-FFF2-40B4-BE49-F238E27FC236}">
                <a16:creationId xmlns:a16="http://schemas.microsoft.com/office/drawing/2014/main" id="{876CA7F1-DF00-FE6B-E5A1-ABAB0874D138}"/>
              </a:ext>
            </a:extLst>
          </p:cNvPr>
          <p:cNvPicPr>
            <a:picLocks noChangeAspect="1"/>
          </p:cNvPicPr>
          <p:nvPr/>
        </p:nvPicPr>
        <p:blipFill>
          <a:blip r:embed="rId3"/>
          <a:stretch>
            <a:fillRect/>
          </a:stretch>
        </p:blipFill>
        <p:spPr>
          <a:xfrm>
            <a:off x="4638424" y="0"/>
            <a:ext cx="4640283" cy="6858000"/>
          </a:xfrm>
          <a:prstGeom prst="rect">
            <a:avLst/>
          </a:prstGeom>
        </p:spPr>
      </p:pic>
      <p:pic>
        <p:nvPicPr>
          <p:cNvPr id="7" name="Image 6">
            <a:extLst>
              <a:ext uri="{FF2B5EF4-FFF2-40B4-BE49-F238E27FC236}">
                <a16:creationId xmlns:a16="http://schemas.microsoft.com/office/drawing/2014/main" id="{9177D511-4C34-5FB2-A6F1-4316C8B487CA}"/>
              </a:ext>
            </a:extLst>
          </p:cNvPr>
          <p:cNvPicPr>
            <a:picLocks noChangeAspect="1"/>
          </p:cNvPicPr>
          <p:nvPr/>
        </p:nvPicPr>
        <p:blipFill>
          <a:blip r:embed="rId4">
            <a:extLst>
              <a:ext uri="{28A0092B-C50C-407E-A947-70E740481C1C}">
                <a14:useLocalDpi xmlns:a14="http://schemas.microsoft.com/office/drawing/2010/main" val="0"/>
              </a:ext>
            </a:extLst>
          </a:blip>
          <a:srcRect l="53873"/>
          <a:stretch/>
        </p:blipFill>
        <p:spPr>
          <a:xfrm>
            <a:off x="83129" y="76327"/>
            <a:ext cx="431592" cy="295813"/>
          </a:xfrm>
          <a:prstGeom prst="rect">
            <a:avLst/>
          </a:prstGeom>
        </p:spPr>
      </p:pic>
      <p:sp>
        <p:nvSpPr>
          <p:cNvPr id="8" name="Espace réservé du numéro de diapositive 7">
            <a:extLst>
              <a:ext uri="{FF2B5EF4-FFF2-40B4-BE49-F238E27FC236}">
                <a16:creationId xmlns:a16="http://schemas.microsoft.com/office/drawing/2014/main" id="{BF1CA7C9-0957-EE25-7AE1-87AECD1C6125}"/>
              </a:ext>
            </a:extLst>
          </p:cNvPr>
          <p:cNvSpPr>
            <a:spLocks noGrp="1"/>
          </p:cNvSpPr>
          <p:nvPr>
            <p:ph type="sldNum" sz="quarter" idx="12"/>
          </p:nvPr>
        </p:nvSpPr>
        <p:spPr/>
        <p:txBody>
          <a:bodyPr/>
          <a:lstStyle/>
          <a:p>
            <a:fld id="{B89029C3-015E-4F01-859F-E20F5DA51342}" type="slidenum">
              <a:rPr lang="fr-FR" smtClean="0"/>
              <a:t>93</a:t>
            </a:fld>
            <a:endParaRPr lang="fr-FR"/>
          </a:p>
        </p:txBody>
      </p:sp>
    </p:spTree>
    <p:extLst>
      <p:ext uri="{BB962C8B-B14F-4D97-AF65-F5344CB8AC3E}">
        <p14:creationId xmlns:p14="http://schemas.microsoft.com/office/powerpoint/2010/main" val="389343208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0D5104D-FDB9-7AE7-5429-2137B9DAA175}"/>
              </a:ext>
            </a:extLst>
          </p:cNvPr>
          <p:cNvPicPr>
            <a:picLocks noChangeAspect="1"/>
          </p:cNvPicPr>
          <p:nvPr/>
        </p:nvPicPr>
        <p:blipFill>
          <a:blip r:embed="rId2"/>
          <a:stretch>
            <a:fillRect/>
          </a:stretch>
        </p:blipFill>
        <p:spPr>
          <a:xfrm>
            <a:off x="2837333" y="942303"/>
            <a:ext cx="4934639" cy="1352739"/>
          </a:xfrm>
          <a:prstGeom prst="rect">
            <a:avLst/>
          </a:prstGeom>
        </p:spPr>
      </p:pic>
      <p:pic>
        <p:nvPicPr>
          <p:cNvPr id="4" name="Image 3">
            <a:extLst>
              <a:ext uri="{FF2B5EF4-FFF2-40B4-BE49-F238E27FC236}">
                <a16:creationId xmlns:a16="http://schemas.microsoft.com/office/drawing/2014/main" id="{067653BA-5135-05E0-26BD-8D0E0226A192}"/>
              </a:ext>
            </a:extLst>
          </p:cNvPr>
          <p:cNvPicPr>
            <a:picLocks noChangeAspect="1"/>
          </p:cNvPicPr>
          <p:nvPr/>
        </p:nvPicPr>
        <p:blipFill>
          <a:blip r:embed="rId3">
            <a:extLst>
              <a:ext uri="{28A0092B-C50C-407E-A947-70E740481C1C}">
                <a14:useLocalDpi xmlns:a14="http://schemas.microsoft.com/office/drawing/2010/main" val="0"/>
              </a:ext>
            </a:extLst>
          </a:blip>
          <a:srcRect l="53873"/>
          <a:stretch/>
        </p:blipFill>
        <p:spPr>
          <a:xfrm>
            <a:off x="83128" y="76327"/>
            <a:ext cx="683491" cy="468465"/>
          </a:xfrm>
          <a:prstGeom prst="rect">
            <a:avLst/>
          </a:prstGeom>
        </p:spPr>
      </p:pic>
      <p:sp>
        <p:nvSpPr>
          <p:cNvPr id="5" name="Espace réservé du numéro de diapositive 4">
            <a:extLst>
              <a:ext uri="{FF2B5EF4-FFF2-40B4-BE49-F238E27FC236}">
                <a16:creationId xmlns:a16="http://schemas.microsoft.com/office/drawing/2014/main" id="{2FF2CAA7-4C9D-6723-FFCD-38CA652C86D6}"/>
              </a:ext>
            </a:extLst>
          </p:cNvPr>
          <p:cNvSpPr>
            <a:spLocks noGrp="1"/>
          </p:cNvSpPr>
          <p:nvPr>
            <p:ph type="sldNum" sz="quarter" idx="12"/>
          </p:nvPr>
        </p:nvSpPr>
        <p:spPr/>
        <p:txBody>
          <a:bodyPr/>
          <a:lstStyle/>
          <a:p>
            <a:fld id="{B89029C3-015E-4F01-859F-E20F5DA51342}" type="slidenum">
              <a:rPr lang="fr-FR" smtClean="0"/>
              <a:t>94</a:t>
            </a:fld>
            <a:endParaRPr lang="fr-FR"/>
          </a:p>
        </p:txBody>
      </p:sp>
    </p:spTree>
    <p:extLst>
      <p:ext uri="{BB962C8B-B14F-4D97-AF65-F5344CB8AC3E}">
        <p14:creationId xmlns:p14="http://schemas.microsoft.com/office/powerpoint/2010/main" val="395774012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006" b="-8438"/>
            </a:stretch>
          </a:blipFill>
        </p:spPr>
        <p:txBody>
          <a:bodyPr/>
          <a:lstStyle/>
          <a:p>
            <a:endParaRPr lang="fr-FR"/>
          </a:p>
        </p:txBody>
      </p:sp>
      <p:grpSp>
        <p:nvGrpSpPr>
          <p:cNvPr id="3" name="Group 3"/>
          <p:cNvGrpSpPr/>
          <p:nvPr/>
        </p:nvGrpSpPr>
        <p:grpSpPr>
          <a:xfrm>
            <a:off x="8939910" y="399601"/>
            <a:ext cx="2918553" cy="1218489"/>
            <a:chOff x="0" y="0"/>
            <a:chExt cx="1153008" cy="481378"/>
          </a:xfrm>
        </p:grpSpPr>
        <p:sp>
          <p:nvSpPr>
            <p:cNvPr id="4" name="Freeform 4"/>
            <p:cNvSpPr/>
            <p:nvPr/>
          </p:nvSpPr>
          <p:spPr>
            <a:xfrm>
              <a:off x="0" y="0"/>
              <a:ext cx="1153008" cy="481378"/>
            </a:xfrm>
            <a:custGeom>
              <a:avLst/>
              <a:gdLst/>
              <a:ahLst/>
              <a:cxnLst/>
              <a:rect l="l" t="t" r="r" b="b"/>
              <a:pathLst>
                <a:path w="1153008" h="481378">
                  <a:moveTo>
                    <a:pt x="35369" y="0"/>
                  </a:moveTo>
                  <a:lnTo>
                    <a:pt x="1117640" y="0"/>
                  </a:lnTo>
                  <a:cubicBezTo>
                    <a:pt x="1137173" y="0"/>
                    <a:pt x="1153008" y="15835"/>
                    <a:pt x="1153008" y="35369"/>
                  </a:cubicBezTo>
                  <a:lnTo>
                    <a:pt x="1153008" y="446009"/>
                  </a:lnTo>
                  <a:cubicBezTo>
                    <a:pt x="1153008" y="465543"/>
                    <a:pt x="1137173" y="481378"/>
                    <a:pt x="1117640" y="481378"/>
                  </a:cubicBezTo>
                  <a:lnTo>
                    <a:pt x="35369" y="481378"/>
                  </a:lnTo>
                  <a:cubicBezTo>
                    <a:pt x="15835" y="481378"/>
                    <a:pt x="0" y="465543"/>
                    <a:pt x="0" y="446009"/>
                  </a:cubicBezTo>
                  <a:lnTo>
                    <a:pt x="0" y="35369"/>
                  </a:lnTo>
                  <a:cubicBezTo>
                    <a:pt x="0" y="15835"/>
                    <a:pt x="15835" y="0"/>
                    <a:pt x="35369" y="0"/>
                  </a:cubicBezTo>
                  <a:close/>
                </a:path>
              </a:pathLst>
            </a:custGeom>
            <a:solidFill>
              <a:srgbClr val="72842C">
                <a:alpha val="80000"/>
              </a:srgbClr>
            </a:solidFill>
          </p:spPr>
          <p:txBody>
            <a:bodyPr/>
            <a:lstStyle/>
            <a:p>
              <a:endParaRPr lang="fr-FR"/>
            </a:p>
          </p:txBody>
        </p:sp>
        <p:sp>
          <p:nvSpPr>
            <p:cNvPr id="5" name="TextBox 5"/>
            <p:cNvSpPr txBox="1"/>
            <p:nvPr/>
          </p:nvSpPr>
          <p:spPr>
            <a:xfrm>
              <a:off x="0" y="-28575"/>
              <a:ext cx="1153008" cy="509953"/>
            </a:xfrm>
            <a:prstGeom prst="rect">
              <a:avLst/>
            </a:prstGeom>
          </p:spPr>
          <p:txBody>
            <a:bodyPr lIns="33867" tIns="33867" rIns="33867" bIns="33867" rtlCol="0" anchor="ctr"/>
            <a:lstStyle/>
            <a:p>
              <a:pPr algn="ctr">
                <a:lnSpc>
                  <a:spcPts val="1586"/>
                </a:lnSpc>
              </a:pPr>
              <a:endParaRPr sz="1333"/>
            </a:p>
          </p:txBody>
        </p:sp>
      </p:grpSp>
      <p:grpSp>
        <p:nvGrpSpPr>
          <p:cNvPr id="6" name="Group 6"/>
          <p:cNvGrpSpPr/>
          <p:nvPr/>
        </p:nvGrpSpPr>
        <p:grpSpPr>
          <a:xfrm>
            <a:off x="10587524" y="-700768"/>
            <a:ext cx="2289005" cy="1317783"/>
            <a:chOff x="0" y="0"/>
            <a:chExt cx="830303" cy="478006"/>
          </a:xfrm>
        </p:grpSpPr>
        <p:sp>
          <p:nvSpPr>
            <p:cNvPr id="7" name="Freeform 7">
              <a:hlinkClick r:id="rId3" tooltip="https://www.canva.com/design/DAGUkbJhzgw/0oJM-KO3XjjDso2ivxjlFQ/edit"/>
            </p:cNvPr>
            <p:cNvSpPr/>
            <p:nvPr/>
          </p:nvSpPr>
          <p:spPr>
            <a:xfrm>
              <a:off x="0" y="0"/>
              <a:ext cx="830303" cy="478006"/>
            </a:xfrm>
            <a:custGeom>
              <a:avLst/>
              <a:gdLst/>
              <a:ahLst/>
              <a:cxnLst/>
              <a:rect l="l" t="t" r="r" b="b"/>
              <a:pathLst>
                <a:path w="830303" h="478006">
                  <a:moveTo>
                    <a:pt x="415151" y="0"/>
                  </a:moveTo>
                  <a:cubicBezTo>
                    <a:pt x="185870" y="0"/>
                    <a:pt x="0" y="107005"/>
                    <a:pt x="0" y="239003"/>
                  </a:cubicBezTo>
                  <a:cubicBezTo>
                    <a:pt x="0" y="371001"/>
                    <a:pt x="185870" y="478006"/>
                    <a:pt x="415151" y="478006"/>
                  </a:cubicBezTo>
                  <a:cubicBezTo>
                    <a:pt x="644433" y="478006"/>
                    <a:pt x="830303" y="371001"/>
                    <a:pt x="830303" y="239003"/>
                  </a:cubicBezTo>
                  <a:cubicBezTo>
                    <a:pt x="830303" y="107005"/>
                    <a:pt x="644433" y="0"/>
                    <a:pt x="415151" y="0"/>
                  </a:cubicBezTo>
                  <a:close/>
                </a:path>
              </a:pathLst>
            </a:custGeom>
            <a:gradFill rotWithShape="1">
              <a:gsLst>
                <a:gs pos="0">
                  <a:srgbClr val="0CC0DF">
                    <a:alpha val="100000"/>
                  </a:srgbClr>
                </a:gs>
                <a:gs pos="100000">
                  <a:srgbClr val="9ACF2A">
                    <a:alpha val="100000"/>
                  </a:srgbClr>
                </a:gs>
              </a:gsLst>
              <a:lin ang="2700000"/>
            </a:gradFill>
          </p:spPr>
          <p:txBody>
            <a:bodyPr/>
            <a:lstStyle/>
            <a:p>
              <a:endParaRPr lang="fr-FR"/>
            </a:p>
          </p:txBody>
        </p:sp>
        <p:sp>
          <p:nvSpPr>
            <p:cNvPr id="8" name="TextBox 8"/>
            <p:cNvSpPr txBox="1"/>
            <p:nvPr/>
          </p:nvSpPr>
          <p:spPr>
            <a:xfrm>
              <a:off x="77841" y="16238"/>
              <a:ext cx="674621" cy="416955"/>
            </a:xfrm>
            <a:prstGeom prst="rect">
              <a:avLst/>
            </a:prstGeom>
          </p:spPr>
          <p:txBody>
            <a:bodyPr lIns="33867" tIns="33867" rIns="33867" bIns="33867" rtlCol="0" anchor="ctr"/>
            <a:lstStyle/>
            <a:p>
              <a:pPr algn="ctr">
                <a:lnSpc>
                  <a:spcPts val="1586"/>
                </a:lnSpc>
              </a:pPr>
              <a:endParaRPr sz="1333"/>
            </a:p>
          </p:txBody>
        </p:sp>
      </p:grpSp>
      <p:grpSp>
        <p:nvGrpSpPr>
          <p:cNvPr id="9" name="Group 9"/>
          <p:cNvGrpSpPr/>
          <p:nvPr/>
        </p:nvGrpSpPr>
        <p:grpSpPr>
          <a:xfrm>
            <a:off x="8939910" y="5130078"/>
            <a:ext cx="2918553" cy="1110273"/>
            <a:chOff x="0" y="0"/>
            <a:chExt cx="1153008" cy="438626"/>
          </a:xfrm>
        </p:grpSpPr>
        <p:sp>
          <p:nvSpPr>
            <p:cNvPr id="10" name="Freeform 10"/>
            <p:cNvSpPr/>
            <p:nvPr/>
          </p:nvSpPr>
          <p:spPr>
            <a:xfrm>
              <a:off x="0" y="0"/>
              <a:ext cx="1153008" cy="438626"/>
            </a:xfrm>
            <a:custGeom>
              <a:avLst/>
              <a:gdLst/>
              <a:ahLst/>
              <a:cxnLst/>
              <a:rect l="l" t="t" r="r" b="b"/>
              <a:pathLst>
                <a:path w="1153008" h="438626">
                  <a:moveTo>
                    <a:pt x="35369" y="0"/>
                  </a:moveTo>
                  <a:lnTo>
                    <a:pt x="1117640" y="0"/>
                  </a:lnTo>
                  <a:cubicBezTo>
                    <a:pt x="1137173" y="0"/>
                    <a:pt x="1153008" y="15835"/>
                    <a:pt x="1153008" y="35369"/>
                  </a:cubicBezTo>
                  <a:lnTo>
                    <a:pt x="1153008" y="403257"/>
                  </a:lnTo>
                  <a:cubicBezTo>
                    <a:pt x="1153008" y="422791"/>
                    <a:pt x="1137173" y="438626"/>
                    <a:pt x="1117640" y="438626"/>
                  </a:cubicBezTo>
                  <a:lnTo>
                    <a:pt x="35369" y="438626"/>
                  </a:lnTo>
                  <a:cubicBezTo>
                    <a:pt x="15835" y="438626"/>
                    <a:pt x="0" y="422791"/>
                    <a:pt x="0" y="403257"/>
                  </a:cubicBezTo>
                  <a:lnTo>
                    <a:pt x="0" y="35369"/>
                  </a:lnTo>
                  <a:cubicBezTo>
                    <a:pt x="0" y="15835"/>
                    <a:pt x="15835" y="0"/>
                    <a:pt x="35369" y="0"/>
                  </a:cubicBezTo>
                  <a:close/>
                </a:path>
              </a:pathLst>
            </a:custGeom>
            <a:solidFill>
              <a:srgbClr val="72842C">
                <a:alpha val="80000"/>
              </a:srgbClr>
            </a:solidFill>
          </p:spPr>
          <p:txBody>
            <a:bodyPr/>
            <a:lstStyle/>
            <a:p>
              <a:endParaRPr lang="fr-FR"/>
            </a:p>
          </p:txBody>
        </p:sp>
        <p:sp>
          <p:nvSpPr>
            <p:cNvPr id="11" name="TextBox 11"/>
            <p:cNvSpPr txBox="1"/>
            <p:nvPr/>
          </p:nvSpPr>
          <p:spPr>
            <a:xfrm>
              <a:off x="0" y="-28575"/>
              <a:ext cx="1153008" cy="467201"/>
            </a:xfrm>
            <a:prstGeom prst="rect">
              <a:avLst/>
            </a:prstGeom>
          </p:spPr>
          <p:txBody>
            <a:bodyPr lIns="33867" tIns="33867" rIns="33867" bIns="33867" rtlCol="0" anchor="ctr"/>
            <a:lstStyle/>
            <a:p>
              <a:pPr algn="ctr">
                <a:lnSpc>
                  <a:spcPts val="1586"/>
                </a:lnSpc>
              </a:pPr>
              <a:endParaRPr sz="1333"/>
            </a:p>
          </p:txBody>
        </p:sp>
      </p:grpSp>
      <p:grpSp>
        <p:nvGrpSpPr>
          <p:cNvPr id="12" name="Group 12"/>
          <p:cNvGrpSpPr/>
          <p:nvPr/>
        </p:nvGrpSpPr>
        <p:grpSpPr>
          <a:xfrm>
            <a:off x="10587524" y="6172200"/>
            <a:ext cx="2229213" cy="1444673"/>
            <a:chOff x="0" y="0"/>
            <a:chExt cx="691283" cy="447996"/>
          </a:xfrm>
        </p:grpSpPr>
        <p:sp>
          <p:nvSpPr>
            <p:cNvPr id="13" name="Freeform 13">
              <a:hlinkClick r:id="rId4" action="ppaction://hlinksldjump"/>
            </p:cNvPr>
            <p:cNvSpPr/>
            <p:nvPr/>
          </p:nvSpPr>
          <p:spPr>
            <a:xfrm>
              <a:off x="0" y="0"/>
              <a:ext cx="691283" cy="447996"/>
            </a:xfrm>
            <a:custGeom>
              <a:avLst/>
              <a:gdLst/>
              <a:ahLst/>
              <a:cxnLst/>
              <a:rect l="l" t="t" r="r" b="b"/>
              <a:pathLst>
                <a:path w="691283" h="447996">
                  <a:moveTo>
                    <a:pt x="345642" y="0"/>
                  </a:moveTo>
                  <a:cubicBezTo>
                    <a:pt x="154749" y="0"/>
                    <a:pt x="0" y="100287"/>
                    <a:pt x="0" y="223998"/>
                  </a:cubicBezTo>
                  <a:cubicBezTo>
                    <a:pt x="0" y="347709"/>
                    <a:pt x="154749" y="447996"/>
                    <a:pt x="345642" y="447996"/>
                  </a:cubicBezTo>
                  <a:cubicBezTo>
                    <a:pt x="536534" y="447996"/>
                    <a:pt x="691283" y="347709"/>
                    <a:pt x="691283" y="223998"/>
                  </a:cubicBezTo>
                  <a:cubicBezTo>
                    <a:pt x="691283" y="100287"/>
                    <a:pt x="536534" y="0"/>
                    <a:pt x="345642" y="0"/>
                  </a:cubicBezTo>
                  <a:close/>
                </a:path>
              </a:pathLst>
            </a:custGeom>
            <a:gradFill rotWithShape="1">
              <a:gsLst>
                <a:gs pos="0">
                  <a:srgbClr val="0CC0DF">
                    <a:alpha val="100000"/>
                  </a:srgbClr>
                </a:gs>
                <a:gs pos="100000">
                  <a:srgbClr val="9ACF2A">
                    <a:alpha val="100000"/>
                  </a:srgbClr>
                </a:gs>
              </a:gsLst>
              <a:lin ang="2700000"/>
            </a:gradFill>
          </p:spPr>
          <p:txBody>
            <a:bodyPr/>
            <a:lstStyle/>
            <a:p>
              <a:endParaRPr lang="fr-FR"/>
            </a:p>
          </p:txBody>
        </p:sp>
        <p:sp>
          <p:nvSpPr>
            <p:cNvPr id="14" name="TextBox 14"/>
            <p:cNvSpPr txBox="1"/>
            <p:nvPr/>
          </p:nvSpPr>
          <p:spPr>
            <a:xfrm>
              <a:off x="64808" y="13425"/>
              <a:ext cx="561668" cy="392572"/>
            </a:xfrm>
            <a:prstGeom prst="rect">
              <a:avLst/>
            </a:prstGeom>
          </p:spPr>
          <p:txBody>
            <a:bodyPr lIns="33867" tIns="33867" rIns="33867" bIns="33867" rtlCol="0" anchor="ctr"/>
            <a:lstStyle/>
            <a:p>
              <a:pPr algn="ctr">
                <a:lnSpc>
                  <a:spcPts val="1586"/>
                </a:lnSpc>
              </a:pPr>
              <a:endParaRPr sz="1333"/>
            </a:p>
          </p:txBody>
        </p:sp>
      </p:grpSp>
      <p:grpSp>
        <p:nvGrpSpPr>
          <p:cNvPr id="15" name="Group 15"/>
          <p:cNvGrpSpPr/>
          <p:nvPr/>
        </p:nvGrpSpPr>
        <p:grpSpPr>
          <a:xfrm>
            <a:off x="8939910" y="1840339"/>
            <a:ext cx="2918553" cy="3047532"/>
            <a:chOff x="0" y="0"/>
            <a:chExt cx="1153008" cy="1203963"/>
          </a:xfrm>
        </p:grpSpPr>
        <p:sp>
          <p:nvSpPr>
            <p:cNvPr id="16" name="Freeform 16"/>
            <p:cNvSpPr/>
            <p:nvPr/>
          </p:nvSpPr>
          <p:spPr>
            <a:xfrm>
              <a:off x="0" y="0"/>
              <a:ext cx="1153008" cy="1203963"/>
            </a:xfrm>
            <a:custGeom>
              <a:avLst/>
              <a:gdLst/>
              <a:ahLst/>
              <a:cxnLst/>
              <a:rect l="l" t="t" r="r" b="b"/>
              <a:pathLst>
                <a:path w="1153008" h="1203963">
                  <a:moveTo>
                    <a:pt x="35369" y="0"/>
                  </a:moveTo>
                  <a:lnTo>
                    <a:pt x="1117640" y="0"/>
                  </a:lnTo>
                  <a:cubicBezTo>
                    <a:pt x="1137173" y="0"/>
                    <a:pt x="1153008" y="15835"/>
                    <a:pt x="1153008" y="35369"/>
                  </a:cubicBezTo>
                  <a:lnTo>
                    <a:pt x="1153008" y="1168595"/>
                  </a:lnTo>
                  <a:cubicBezTo>
                    <a:pt x="1153008" y="1188128"/>
                    <a:pt x="1137173" y="1203963"/>
                    <a:pt x="1117640" y="1203963"/>
                  </a:cubicBezTo>
                  <a:lnTo>
                    <a:pt x="35369" y="1203963"/>
                  </a:lnTo>
                  <a:cubicBezTo>
                    <a:pt x="15835" y="1203963"/>
                    <a:pt x="0" y="1188128"/>
                    <a:pt x="0" y="1168595"/>
                  </a:cubicBezTo>
                  <a:lnTo>
                    <a:pt x="0" y="35369"/>
                  </a:lnTo>
                  <a:cubicBezTo>
                    <a:pt x="0" y="15835"/>
                    <a:pt x="15835" y="0"/>
                    <a:pt x="35369" y="0"/>
                  </a:cubicBezTo>
                  <a:close/>
                </a:path>
              </a:pathLst>
            </a:custGeom>
            <a:solidFill>
              <a:srgbClr val="72842C">
                <a:alpha val="80000"/>
              </a:srgbClr>
            </a:solidFill>
          </p:spPr>
          <p:txBody>
            <a:bodyPr/>
            <a:lstStyle/>
            <a:p>
              <a:endParaRPr lang="fr-FR"/>
            </a:p>
          </p:txBody>
        </p:sp>
        <p:sp>
          <p:nvSpPr>
            <p:cNvPr id="17" name="TextBox 17"/>
            <p:cNvSpPr txBox="1"/>
            <p:nvPr/>
          </p:nvSpPr>
          <p:spPr>
            <a:xfrm>
              <a:off x="0" y="-28575"/>
              <a:ext cx="1153008" cy="1232538"/>
            </a:xfrm>
            <a:prstGeom prst="rect">
              <a:avLst/>
            </a:prstGeom>
          </p:spPr>
          <p:txBody>
            <a:bodyPr lIns="33867" tIns="33867" rIns="33867" bIns="33867" rtlCol="0" anchor="ctr"/>
            <a:lstStyle/>
            <a:p>
              <a:pPr algn="ctr">
                <a:lnSpc>
                  <a:spcPts val="1586"/>
                </a:lnSpc>
              </a:pPr>
              <a:endParaRPr sz="1333"/>
            </a:p>
          </p:txBody>
        </p:sp>
      </p:grpSp>
      <p:sp>
        <p:nvSpPr>
          <p:cNvPr id="18" name="TextBox 18"/>
          <p:cNvSpPr txBox="1"/>
          <p:nvPr/>
        </p:nvSpPr>
        <p:spPr>
          <a:xfrm>
            <a:off x="9002218" y="1928998"/>
            <a:ext cx="2793938" cy="284437"/>
          </a:xfrm>
          <a:prstGeom prst="rect">
            <a:avLst/>
          </a:prstGeom>
        </p:spPr>
        <p:txBody>
          <a:bodyPr lIns="0" tIns="0" rIns="0" bIns="0" rtlCol="0" anchor="t">
            <a:spAutoFit/>
          </a:bodyPr>
          <a:lstStyle/>
          <a:p>
            <a:pPr algn="ctr">
              <a:lnSpc>
                <a:spcPts val="2333"/>
              </a:lnSpc>
              <a:spcBef>
                <a:spcPct val="0"/>
              </a:spcBef>
            </a:pPr>
            <a:r>
              <a:rPr lang="en-US" sz="1867" b="1" spc="83" dirty="0">
                <a:solidFill>
                  <a:srgbClr val="FFFFFF"/>
                </a:solidFill>
                <a:ea typeface="Open Sans 1 Bold"/>
                <a:cs typeface="Open Sans 1 Bold"/>
                <a:sym typeface="Open Sans 1 Bold"/>
              </a:rPr>
              <a:t>MESSAGES CLÉS</a:t>
            </a:r>
          </a:p>
        </p:txBody>
      </p:sp>
      <p:sp>
        <p:nvSpPr>
          <p:cNvPr id="19" name="TextBox 19"/>
          <p:cNvSpPr txBox="1"/>
          <p:nvPr/>
        </p:nvSpPr>
        <p:spPr>
          <a:xfrm>
            <a:off x="9002218" y="5238028"/>
            <a:ext cx="2793938" cy="284437"/>
          </a:xfrm>
          <a:prstGeom prst="rect">
            <a:avLst/>
          </a:prstGeom>
        </p:spPr>
        <p:txBody>
          <a:bodyPr lIns="0" tIns="0" rIns="0" bIns="0" rtlCol="0" anchor="t">
            <a:spAutoFit/>
          </a:bodyPr>
          <a:lstStyle/>
          <a:p>
            <a:pPr algn="ctr">
              <a:lnSpc>
                <a:spcPts val="2333"/>
              </a:lnSpc>
              <a:spcBef>
                <a:spcPct val="0"/>
              </a:spcBef>
            </a:pPr>
            <a:r>
              <a:rPr lang="en-US" sz="1867" b="1" spc="83">
                <a:solidFill>
                  <a:srgbClr val="FFFFFF"/>
                </a:solidFill>
                <a:ea typeface="Open Sans 1 Bold"/>
                <a:cs typeface="Open Sans 1 Bold"/>
                <a:sym typeface="Open Sans 1 Bold"/>
              </a:rPr>
              <a:t>ACTEURS</a:t>
            </a:r>
          </a:p>
        </p:txBody>
      </p:sp>
      <p:grpSp>
        <p:nvGrpSpPr>
          <p:cNvPr id="20" name="Group 20"/>
          <p:cNvGrpSpPr/>
          <p:nvPr/>
        </p:nvGrpSpPr>
        <p:grpSpPr>
          <a:xfrm>
            <a:off x="8621729" y="1618090"/>
            <a:ext cx="658631" cy="658631"/>
            <a:chOff x="0" y="0"/>
            <a:chExt cx="1317263" cy="1317263"/>
          </a:xfrm>
        </p:grpSpPr>
        <p:grpSp>
          <p:nvGrpSpPr>
            <p:cNvPr id="21" name="Group 21"/>
            <p:cNvGrpSpPr/>
            <p:nvPr/>
          </p:nvGrpSpPr>
          <p:grpSpPr>
            <a:xfrm>
              <a:off x="0" y="0"/>
              <a:ext cx="1317263" cy="1317263"/>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CC0DF">
                      <a:alpha val="100000"/>
                    </a:srgbClr>
                  </a:gs>
                  <a:gs pos="100000">
                    <a:srgbClr val="9ACF2A">
                      <a:alpha val="100000"/>
                    </a:srgbClr>
                  </a:gs>
                </a:gsLst>
                <a:lin ang="2700000"/>
              </a:gradFill>
              <a:ln w="38100" cap="sq">
                <a:solidFill>
                  <a:srgbClr val="FFFFFF"/>
                </a:solidFill>
                <a:prstDash val="solid"/>
                <a:miter/>
              </a:ln>
            </p:spPr>
            <p:txBody>
              <a:bodyPr/>
              <a:lstStyle/>
              <a:p>
                <a:endParaRPr lang="fr-FR"/>
              </a:p>
            </p:txBody>
          </p:sp>
          <p:sp>
            <p:nvSpPr>
              <p:cNvPr id="23" name="TextBox 23"/>
              <p:cNvSpPr txBox="1"/>
              <p:nvPr/>
            </p:nvSpPr>
            <p:spPr>
              <a:xfrm>
                <a:off x="76200" y="28575"/>
                <a:ext cx="660400" cy="708025"/>
              </a:xfrm>
              <a:prstGeom prst="rect">
                <a:avLst/>
              </a:prstGeom>
            </p:spPr>
            <p:txBody>
              <a:bodyPr lIns="20923" tIns="20923" rIns="20923" bIns="20923" rtlCol="0" anchor="ctr"/>
              <a:lstStyle/>
              <a:p>
                <a:pPr algn="ctr">
                  <a:lnSpc>
                    <a:spcPts val="1867"/>
                  </a:lnSpc>
                </a:pPr>
                <a:endParaRPr sz="1333"/>
              </a:p>
            </p:txBody>
          </p:sp>
        </p:grpSp>
        <p:sp>
          <p:nvSpPr>
            <p:cNvPr id="24" name="Freeform 24"/>
            <p:cNvSpPr/>
            <p:nvPr/>
          </p:nvSpPr>
          <p:spPr>
            <a:xfrm rot="-805132">
              <a:off x="560698" y="244295"/>
              <a:ext cx="195868" cy="828672"/>
            </a:xfrm>
            <a:custGeom>
              <a:avLst/>
              <a:gdLst/>
              <a:ahLst/>
              <a:cxnLst/>
              <a:rect l="l" t="t" r="r" b="b"/>
              <a:pathLst>
                <a:path w="195868" h="828672">
                  <a:moveTo>
                    <a:pt x="0" y="0"/>
                  </a:moveTo>
                  <a:lnTo>
                    <a:pt x="195867" y="0"/>
                  </a:lnTo>
                  <a:lnTo>
                    <a:pt x="195867" y="828673"/>
                  </a:lnTo>
                  <a:lnTo>
                    <a:pt x="0" y="8286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a:p>
          </p:txBody>
        </p:sp>
      </p:grpSp>
      <p:grpSp>
        <p:nvGrpSpPr>
          <p:cNvPr id="25" name="Group 25"/>
          <p:cNvGrpSpPr/>
          <p:nvPr/>
        </p:nvGrpSpPr>
        <p:grpSpPr>
          <a:xfrm>
            <a:off x="8667335" y="5017445"/>
            <a:ext cx="669766" cy="669766"/>
            <a:chOff x="0" y="0"/>
            <a:chExt cx="1339532" cy="1339532"/>
          </a:xfrm>
        </p:grpSpPr>
        <p:grpSp>
          <p:nvGrpSpPr>
            <p:cNvPr id="26" name="Group 26"/>
            <p:cNvGrpSpPr/>
            <p:nvPr/>
          </p:nvGrpSpPr>
          <p:grpSpPr>
            <a:xfrm>
              <a:off x="0" y="0"/>
              <a:ext cx="1339532" cy="1339532"/>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CC0DF">
                      <a:alpha val="100000"/>
                    </a:srgbClr>
                  </a:gs>
                  <a:gs pos="100000">
                    <a:srgbClr val="9ACF2A">
                      <a:alpha val="100000"/>
                    </a:srgbClr>
                  </a:gs>
                </a:gsLst>
                <a:lin ang="2700000"/>
              </a:gradFill>
              <a:ln w="38100" cap="sq">
                <a:solidFill>
                  <a:srgbClr val="FFFFFF"/>
                </a:solidFill>
                <a:prstDash val="solid"/>
                <a:miter/>
              </a:ln>
            </p:spPr>
            <p:txBody>
              <a:bodyPr/>
              <a:lstStyle/>
              <a:p>
                <a:endParaRPr lang="fr-FR"/>
              </a:p>
            </p:txBody>
          </p:sp>
          <p:sp>
            <p:nvSpPr>
              <p:cNvPr id="28" name="TextBox 28"/>
              <p:cNvSpPr txBox="1"/>
              <p:nvPr/>
            </p:nvSpPr>
            <p:spPr>
              <a:xfrm>
                <a:off x="76200" y="28575"/>
                <a:ext cx="660400" cy="708025"/>
              </a:xfrm>
              <a:prstGeom prst="rect">
                <a:avLst/>
              </a:prstGeom>
            </p:spPr>
            <p:txBody>
              <a:bodyPr lIns="21276" tIns="21276" rIns="21276" bIns="21276" rtlCol="0" anchor="ctr"/>
              <a:lstStyle/>
              <a:p>
                <a:pPr algn="ctr">
                  <a:lnSpc>
                    <a:spcPts val="1867"/>
                  </a:lnSpc>
                </a:pPr>
                <a:endParaRPr sz="1333"/>
              </a:p>
            </p:txBody>
          </p:sp>
        </p:grpSp>
        <p:sp>
          <p:nvSpPr>
            <p:cNvPr id="29" name="Freeform 29"/>
            <p:cNvSpPr/>
            <p:nvPr/>
          </p:nvSpPr>
          <p:spPr>
            <a:xfrm>
              <a:off x="390568" y="325898"/>
              <a:ext cx="558395" cy="734730"/>
            </a:xfrm>
            <a:custGeom>
              <a:avLst/>
              <a:gdLst/>
              <a:ahLst/>
              <a:cxnLst/>
              <a:rect l="l" t="t" r="r" b="b"/>
              <a:pathLst>
                <a:path w="558395" h="734730">
                  <a:moveTo>
                    <a:pt x="0" y="0"/>
                  </a:moveTo>
                  <a:lnTo>
                    <a:pt x="558395" y="0"/>
                  </a:lnTo>
                  <a:lnTo>
                    <a:pt x="558395" y="734730"/>
                  </a:lnTo>
                  <a:lnTo>
                    <a:pt x="0" y="7347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r-FR"/>
            </a:p>
          </p:txBody>
        </p:sp>
      </p:grpSp>
      <p:grpSp>
        <p:nvGrpSpPr>
          <p:cNvPr id="30" name="Group 30"/>
          <p:cNvGrpSpPr/>
          <p:nvPr/>
        </p:nvGrpSpPr>
        <p:grpSpPr>
          <a:xfrm>
            <a:off x="155311" y="399601"/>
            <a:ext cx="1316444" cy="1316444"/>
            <a:chOff x="0" y="0"/>
            <a:chExt cx="2632888" cy="2632888"/>
          </a:xfrm>
        </p:grpSpPr>
        <p:grpSp>
          <p:nvGrpSpPr>
            <p:cNvPr id="31" name="Group 31"/>
            <p:cNvGrpSpPr/>
            <p:nvPr/>
          </p:nvGrpSpPr>
          <p:grpSpPr>
            <a:xfrm>
              <a:off x="0" y="0"/>
              <a:ext cx="2632888" cy="2632888"/>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CBB23"/>
              </a:solidFill>
              <a:ln w="38100" cap="sq">
                <a:solidFill>
                  <a:srgbClr val="FFFFFF"/>
                </a:solidFill>
                <a:prstDash val="solid"/>
                <a:miter/>
              </a:ln>
            </p:spPr>
            <p:txBody>
              <a:bodyPr/>
              <a:lstStyle/>
              <a:p>
                <a:endParaRPr lang="fr-FR"/>
              </a:p>
            </p:txBody>
          </p:sp>
          <p:sp>
            <p:nvSpPr>
              <p:cNvPr id="33" name="TextBox 33"/>
              <p:cNvSpPr txBox="1"/>
              <p:nvPr/>
            </p:nvSpPr>
            <p:spPr>
              <a:xfrm>
                <a:off x="76200" y="38100"/>
                <a:ext cx="660400" cy="698500"/>
              </a:xfrm>
              <a:prstGeom prst="rect">
                <a:avLst/>
              </a:prstGeom>
            </p:spPr>
            <p:txBody>
              <a:bodyPr lIns="10221" tIns="10221" rIns="10221" bIns="10221" rtlCol="0" anchor="ctr"/>
              <a:lstStyle/>
              <a:p>
                <a:pPr algn="ctr">
                  <a:lnSpc>
                    <a:spcPts val="1866"/>
                  </a:lnSpc>
                </a:pPr>
                <a:endParaRPr sz="1333"/>
              </a:p>
            </p:txBody>
          </p:sp>
        </p:grpSp>
        <p:sp>
          <p:nvSpPr>
            <p:cNvPr id="34" name="Freeform 34"/>
            <p:cNvSpPr/>
            <p:nvPr/>
          </p:nvSpPr>
          <p:spPr>
            <a:xfrm>
              <a:off x="521832" y="622964"/>
              <a:ext cx="1589224" cy="1386959"/>
            </a:xfrm>
            <a:custGeom>
              <a:avLst/>
              <a:gdLst/>
              <a:ahLst/>
              <a:cxnLst/>
              <a:rect l="l" t="t" r="r" b="b"/>
              <a:pathLst>
                <a:path w="1589224" h="1386959">
                  <a:moveTo>
                    <a:pt x="0" y="0"/>
                  </a:moveTo>
                  <a:lnTo>
                    <a:pt x="1589224" y="0"/>
                  </a:lnTo>
                  <a:lnTo>
                    <a:pt x="1589224" y="1386960"/>
                  </a:lnTo>
                  <a:lnTo>
                    <a:pt x="0" y="13869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FR"/>
            </a:p>
          </p:txBody>
        </p:sp>
      </p:grpSp>
      <p:sp>
        <p:nvSpPr>
          <p:cNvPr id="35" name="TextBox 35"/>
          <p:cNvSpPr txBox="1"/>
          <p:nvPr/>
        </p:nvSpPr>
        <p:spPr>
          <a:xfrm>
            <a:off x="9002218" y="507551"/>
            <a:ext cx="2793938" cy="284437"/>
          </a:xfrm>
          <a:prstGeom prst="rect">
            <a:avLst/>
          </a:prstGeom>
        </p:spPr>
        <p:txBody>
          <a:bodyPr lIns="0" tIns="0" rIns="0" bIns="0" rtlCol="0" anchor="t">
            <a:spAutoFit/>
          </a:bodyPr>
          <a:lstStyle/>
          <a:p>
            <a:pPr algn="ctr">
              <a:lnSpc>
                <a:spcPts val="2333"/>
              </a:lnSpc>
              <a:spcBef>
                <a:spcPct val="0"/>
              </a:spcBef>
            </a:pPr>
            <a:r>
              <a:rPr lang="en-US" sz="1867" b="1" spc="83" dirty="0">
                <a:solidFill>
                  <a:srgbClr val="FFFFFF"/>
                </a:solidFill>
                <a:ea typeface="Open Sans 1 Bold"/>
                <a:cs typeface="Open Sans 1 Bold"/>
                <a:sym typeface="Open Sans 1 Bold"/>
              </a:rPr>
              <a:t>DÉLAI</a:t>
            </a:r>
          </a:p>
        </p:txBody>
      </p:sp>
      <p:grpSp>
        <p:nvGrpSpPr>
          <p:cNvPr id="36" name="Group 36"/>
          <p:cNvGrpSpPr/>
          <p:nvPr/>
        </p:nvGrpSpPr>
        <p:grpSpPr>
          <a:xfrm>
            <a:off x="8607633" y="130413"/>
            <a:ext cx="658631" cy="658631"/>
            <a:chOff x="0" y="0"/>
            <a:chExt cx="1317263" cy="1317263"/>
          </a:xfrm>
        </p:grpSpPr>
        <p:grpSp>
          <p:nvGrpSpPr>
            <p:cNvPr id="37" name="Group 37"/>
            <p:cNvGrpSpPr/>
            <p:nvPr/>
          </p:nvGrpSpPr>
          <p:grpSpPr>
            <a:xfrm>
              <a:off x="0" y="0"/>
              <a:ext cx="1317263" cy="1317263"/>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CC0DF">
                      <a:alpha val="100000"/>
                    </a:srgbClr>
                  </a:gs>
                  <a:gs pos="100000">
                    <a:srgbClr val="9ACF2A">
                      <a:alpha val="100000"/>
                    </a:srgbClr>
                  </a:gs>
                </a:gsLst>
                <a:lin ang="2700000"/>
              </a:gradFill>
              <a:ln w="38100" cap="sq">
                <a:solidFill>
                  <a:srgbClr val="FFFFFF"/>
                </a:solidFill>
                <a:prstDash val="solid"/>
                <a:miter/>
              </a:ln>
            </p:spPr>
            <p:txBody>
              <a:bodyPr/>
              <a:lstStyle/>
              <a:p>
                <a:endParaRPr lang="fr-FR"/>
              </a:p>
            </p:txBody>
          </p:sp>
          <p:sp>
            <p:nvSpPr>
              <p:cNvPr id="39" name="TextBox 39"/>
              <p:cNvSpPr txBox="1"/>
              <p:nvPr/>
            </p:nvSpPr>
            <p:spPr>
              <a:xfrm>
                <a:off x="76200" y="28575"/>
                <a:ext cx="660400" cy="708025"/>
              </a:xfrm>
              <a:prstGeom prst="rect">
                <a:avLst/>
              </a:prstGeom>
            </p:spPr>
            <p:txBody>
              <a:bodyPr lIns="14969" tIns="14969" rIns="14969" bIns="14969" rtlCol="0" anchor="ctr"/>
              <a:lstStyle/>
              <a:p>
                <a:pPr algn="ctr">
                  <a:lnSpc>
                    <a:spcPts val="1867"/>
                  </a:lnSpc>
                </a:pPr>
                <a:endParaRPr sz="1333"/>
              </a:p>
            </p:txBody>
          </p:sp>
        </p:grpSp>
        <p:sp>
          <p:nvSpPr>
            <p:cNvPr id="40" name="Freeform 40"/>
            <p:cNvSpPr/>
            <p:nvPr/>
          </p:nvSpPr>
          <p:spPr>
            <a:xfrm>
              <a:off x="264748" y="264748"/>
              <a:ext cx="787767" cy="787767"/>
            </a:xfrm>
            <a:custGeom>
              <a:avLst/>
              <a:gdLst/>
              <a:ahLst/>
              <a:cxnLst/>
              <a:rect l="l" t="t" r="r" b="b"/>
              <a:pathLst>
                <a:path w="787767" h="787767">
                  <a:moveTo>
                    <a:pt x="0" y="0"/>
                  </a:moveTo>
                  <a:lnTo>
                    <a:pt x="787767" y="0"/>
                  </a:lnTo>
                  <a:lnTo>
                    <a:pt x="787767" y="787767"/>
                  </a:lnTo>
                  <a:lnTo>
                    <a:pt x="0" y="78776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FR"/>
            </a:p>
          </p:txBody>
        </p:sp>
      </p:grpSp>
      <p:grpSp>
        <p:nvGrpSpPr>
          <p:cNvPr id="41" name="Group 41"/>
          <p:cNvGrpSpPr/>
          <p:nvPr/>
        </p:nvGrpSpPr>
        <p:grpSpPr>
          <a:xfrm>
            <a:off x="238816" y="2154590"/>
            <a:ext cx="2602430" cy="2590749"/>
            <a:chOff x="0" y="0"/>
            <a:chExt cx="1028121" cy="1023506"/>
          </a:xfrm>
        </p:grpSpPr>
        <p:sp>
          <p:nvSpPr>
            <p:cNvPr id="42" name="Freeform 42"/>
            <p:cNvSpPr/>
            <p:nvPr/>
          </p:nvSpPr>
          <p:spPr>
            <a:xfrm>
              <a:off x="9076" y="0"/>
              <a:ext cx="1014856" cy="1023506"/>
            </a:xfrm>
            <a:custGeom>
              <a:avLst/>
              <a:gdLst/>
              <a:ahLst/>
              <a:cxnLst/>
              <a:rect l="l" t="t" r="r" b="b"/>
              <a:pathLst>
                <a:path w="1014856" h="1023506">
                  <a:moveTo>
                    <a:pt x="22656" y="0"/>
                  </a:moveTo>
                  <a:lnTo>
                    <a:pt x="784113" y="0"/>
                  </a:lnTo>
                  <a:cubicBezTo>
                    <a:pt x="803269" y="0"/>
                    <a:pt x="820486" y="11688"/>
                    <a:pt x="827555" y="29492"/>
                  </a:cubicBezTo>
                  <a:lnTo>
                    <a:pt x="1007334" y="482261"/>
                  </a:lnTo>
                  <a:cubicBezTo>
                    <a:pt x="1014855" y="501203"/>
                    <a:pt x="1014855" y="522303"/>
                    <a:pt x="1007334" y="541245"/>
                  </a:cubicBezTo>
                  <a:lnTo>
                    <a:pt x="827555" y="994014"/>
                  </a:lnTo>
                  <a:cubicBezTo>
                    <a:pt x="820486" y="1011818"/>
                    <a:pt x="803269" y="1023506"/>
                    <a:pt x="784113" y="1023506"/>
                  </a:cubicBezTo>
                  <a:lnTo>
                    <a:pt x="22656" y="1023506"/>
                  </a:lnTo>
                  <a:cubicBezTo>
                    <a:pt x="15517" y="1023506"/>
                    <a:pt x="8842" y="1019970"/>
                    <a:pt x="4833" y="1014064"/>
                  </a:cubicBezTo>
                  <a:cubicBezTo>
                    <a:pt x="823" y="1008157"/>
                    <a:pt x="0" y="1000649"/>
                    <a:pt x="2634" y="994014"/>
                  </a:cubicBezTo>
                  <a:lnTo>
                    <a:pt x="182414" y="541245"/>
                  </a:lnTo>
                  <a:cubicBezTo>
                    <a:pt x="189935" y="522303"/>
                    <a:pt x="189935" y="501203"/>
                    <a:pt x="182414" y="482261"/>
                  </a:cubicBezTo>
                  <a:lnTo>
                    <a:pt x="2634" y="29492"/>
                  </a:lnTo>
                  <a:cubicBezTo>
                    <a:pt x="0" y="22858"/>
                    <a:pt x="823" y="15349"/>
                    <a:pt x="4833" y="9442"/>
                  </a:cubicBezTo>
                  <a:cubicBezTo>
                    <a:pt x="8842" y="3536"/>
                    <a:pt x="15517" y="0"/>
                    <a:pt x="22656" y="0"/>
                  </a:cubicBezTo>
                  <a:close/>
                </a:path>
              </a:pathLst>
            </a:custGeom>
            <a:solidFill>
              <a:srgbClr val="000000">
                <a:alpha val="0"/>
              </a:srgbClr>
            </a:solidFill>
            <a:ln w="95250" cap="sq">
              <a:solidFill>
                <a:srgbClr val="72842C"/>
              </a:solidFill>
              <a:prstDash val="solid"/>
              <a:miter/>
            </a:ln>
          </p:spPr>
          <p:txBody>
            <a:bodyPr/>
            <a:lstStyle/>
            <a:p>
              <a:endParaRPr lang="fr-FR"/>
            </a:p>
          </p:txBody>
        </p:sp>
        <p:sp>
          <p:nvSpPr>
            <p:cNvPr id="43" name="TextBox 43"/>
            <p:cNvSpPr txBox="1"/>
            <p:nvPr/>
          </p:nvSpPr>
          <p:spPr>
            <a:xfrm>
              <a:off x="177800" y="-28575"/>
              <a:ext cx="774121" cy="1052081"/>
            </a:xfrm>
            <a:prstGeom prst="rect">
              <a:avLst/>
            </a:prstGeom>
          </p:spPr>
          <p:txBody>
            <a:bodyPr lIns="33867" tIns="33867" rIns="33867" bIns="33867" rtlCol="0" anchor="ctr"/>
            <a:lstStyle/>
            <a:p>
              <a:pPr algn="ctr">
                <a:lnSpc>
                  <a:spcPts val="1586"/>
                </a:lnSpc>
              </a:pPr>
              <a:endParaRPr sz="1333"/>
            </a:p>
          </p:txBody>
        </p:sp>
      </p:grpSp>
      <p:grpSp>
        <p:nvGrpSpPr>
          <p:cNvPr id="44" name="Group 44"/>
          <p:cNvGrpSpPr/>
          <p:nvPr/>
        </p:nvGrpSpPr>
        <p:grpSpPr>
          <a:xfrm>
            <a:off x="7088303" y="3737222"/>
            <a:ext cx="1025481" cy="823446"/>
            <a:chOff x="0" y="0"/>
            <a:chExt cx="405128" cy="325312"/>
          </a:xfrm>
        </p:grpSpPr>
        <p:sp>
          <p:nvSpPr>
            <p:cNvPr id="45" name="Freeform 45"/>
            <p:cNvSpPr/>
            <p:nvPr/>
          </p:nvSpPr>
          <p:spPr>
            <a:xfrm>
              <a:off x="0" y="0"/>
              <a:ext cx="405128" cy="325312"/>
            </a:xfrm>
            <a:custGeom>
              <a:avLst/>
              <a:gdLst/>
              <a:ahLst/>
              <a:cxnLst/>
              <a:rect l="l" t="t" r="r" b="b"/>
              <a:pathLst>
                <a:path w="405128" h="325312">
                  <a:moveTo>
                    <a:pt x="100661" y="0"/>
                  </a:moveTo>
                  <a:lnTo>
                    <a:pt x="304468" y="0"/>
                  </a:lnTo>
                  <a:cubicBezTo>
                    <a:pt x="331165" y="0"/>
                    <a:pt x="356768" y="10605"/>
                    <a:pt x="375646" y="29483"/>
                  </a:cubicBezTo>
                  <a:cubicBezTo>
                    <a:pt x="394523" y="48360"/>
                    <a:pt x="405128" y="73964"/>
                    <a:pt x="405128" y="100661"/>
                  </a:cubicBezTo>
                  <a:lnTo>
                    <a:pt x="405128" y="224651"/>
                  </a:lnTo>
                  <a:cubicBezTo>
                    <a:pt x="405128" y="251348"/>
                    <a:pt x="394523" y="276952"/>
                    <a:pt x="375646" y="295829"/>
                  </a:cubicBezTo>
                  <a:cubicBezTo>
                    <a:pt x="356768" y="314707"/>
                    <a:pt x="331165" y="325312"/>
                    <a:pt x="304468" y="325312"/>
                  </a:cubicBezTo>
                  <a:lnTo>
                    <a:pt x="100661" y="325312"/>
                  </a:lnTo>
                  <a:cubicBezTo>
                    <a:pt x="73964" y="325312"/>
                    <a:pt x="48360" y="314707"/>
                    <a:pt x="29483" y="295829"/>
                  </a:cubicBezTo>
                  <a:cubicBezTo>
                    <a:pt x="10605" y="276952"/>
                    <a:pt x="0" y="251348"/>
                    <a:pt x="0" y="224651"/>
                  </a:cubicBezTo>
                  <a:lnTo>
                    <a:pt x="0" y="100661"/>
                  </a:lnTo>
                  <a:cubicBezTo>
                    <a:pt x="0" y="73964"/>
                    <a:pt x="10605" y="48360"/>
                    <a:pt x="29483" y="29483"/>
                  </a:cubicBezTo>
                  <a:cubicBezTo>
                    <a:pt x="48360" y="10605"/>
                    <a:pt x="73964" y="0"/>
                    <a:pt x="100661" y="0"/>
                  </a:cubicBezTo>
                  <a:close/>
                </a:path>
              </a:pathLst>
            </a:custGeom>
            <a:solidFill>
              <a:srgbClr val="72842C">
                <a:alpha val="80000"/>
              </a:srgbClr>
            </a:solidFill>
          </p:spPr>
          <p:txBody>
            <a:bodyPr/>
            <a:lstStyle/>
            <a:p>
              <a:endParaRPr lang="fr-FR"/>
            </a:p>
          </p:txBody>
        </p:sp>
        <p:sp>
          <p:nvSpPr>
            <p:cNvPr id="46" name="TextBox 46"/>
            <p:cNvSpPr txBox="1"/>
            <p:nvPr/>
          </p:nvSpPr>
          <p:spPr>
            <a:xfrm>
              <a:off x="0" y="-38100"/>
              <a:ext cx="405128" cy="363412"/>
            </a:xfrm>
            <a:prstGeom prst="rect">
              <a:avLst/>
            </a:prstGeom>
          </p:spPr>
          <p:txBody>
            <a:bodyPr lIns="33867" tIns="33867" rIns="33867" bIns="33867" rtlCol="0" anchor="ctr"/>
            <a:lstStyle/>
            <a:p>
              <a:pPr algn="ctr">
                <a:lnSpc>
                  <a:spcPts val="1773"/>
                </a:lnSpc>
              </a:pPr>
              <a:r>
                <a:rPr lang="en-US" sz="1333" b="1" dirty="0">
                  <a:solidFill>
                    <a:srgbClr val="FFFFFF">
                      <a:alpha val="80000"/>
                    </a:srgbClr>
                  </a:solidFill>
                  <a:ea typeface="Open Sans 1 Bold"/>
                  <a:cs typeface="Open Sans 1 Bold"/>
                  <a:sym typeface="Open Sans 1 Bold"/>
                </a:rPr>
                <a:t>Fin de la </a:t>
              </a:r>
              <a:r>
                <a:rPr lang="en-US" sz="1333" b="1" dirty="0" err="1">
                  <a:solidFill>
                    <a:srgbClr val="FFFFFF">
                      <a:alpha val="80000"/>
                    </a:srgbClr>
                  </a:solidFill>
                  <a:ea typeface="Open Sans 1 Bold"/>
                  <a:cs typeface="Open Sans 1 Bold"/>
                  <a:sym typeface="Open Sans 1 Bold"/>
                </a:rPr>
                <a:t>procédure</a:t>
              </a:r>
              <a:endParaRPr lang="en-US" sz="1333" b="1" dirty="0">
                <a:solidFill>
                  <a:srgbClr val="FFFFFF">
                    <a:alpha val="80000"/>
                  </a:srgbClr>
                </a:solidFill>
                <a:ea typeface="Open Sans 1 Bold"/>
                <a:cs typeface="Open Sans 1 Bold"/>
                <a:sym typeface="Open Sans 1 Bold"/>
              </a:endParaRPr>
            </a:p>
          </p:txBody>
        </p:sp>
      </p:grpSp>
      <p:sp>
        <p:nvSpPr>
          <p:cNvPr id="47" name="AutoShape 47"/>
          <p:cNvSpPr/>
          <p:nvPr/>
        </p:nvSpPr>
        <p:spPr>
          <a:xfrm flipV="1">
            <a:off x="238842" y="1960748"/>
            <a:ext cx="7874942" cy="41442"/>
          </a:xfrm>
          <a:prstGeom prst="line">
            <a:avLst/>
          </a:prstGeom>
          <a:ln w="38100" cap="flat">
            <a:solidFill>
              <a:srgbClr val="72842C"/>
            </a:solidFill>
            <a:prstDash val="sysDash"/>
            <a:headEnd type="none" w="sm" len="sm"/>
            <a:tailEnd type="none" w="sm" len="sm"/>
          </a:ln>
        </p:spPr>
        <p:txBody>
          <a:bodyPr/>
          <a:lstStyle/>
          <a:p>
            <a:endParaRPr lang="fr-FR"/>
          </a:p>
        </p:txBody>
      </p:sp>
      <p:grpSp>
        <p:nvGrpSpPr>
          <p:cNvPr id="48" name="Group 48"/>
          <p:cNvGrpSpPr/>
          <p:nvPr/>
        </p:nvGrpSpPr>
        <p:grpSpPr>
          <a:xfrm>
            <a:off x="3206096" y="1637772"/>
            <a:ext cx="2463639" cy="297215"/>
            <a:chOff x="0" y="0"/>
            <a:chExt cx="973290" cy="117418"/>
          </a:xfrm>
        </p:grpSpPr>
        <p:sp>
          <p:nvSpPr>
            <p:cNvPr id="49" name="Freeform 49"/>
            <p:cNvSpPr/>
            <p:nvPr/>
          </p:nvSpPr>
          <p:spPr>
            <a:xfrm>
              <a:off x="0" y="0"/>
              <a:ext cx="973290" cy="117418"/>
            </a:xfrm>
            <a:custGeom>
              <a:avLst/>
              <a:gdLst/>
              <a:ahLst/>
              <a:cxnLst/>
              <a:rect l="l" t="t" r="r" b="b"/>
              <a:pathLst>
                <a:path w="973290" h="117418">
                  <a:moveTo>
                    <a:pt x="41900" y="0"/>
                  </a:moveTo>
                  <a:lnTo>
                    <a:pt x="931390" y="0"/>
                  </a:lnTo>
                  <a:cubicBezTo>
                    <a:pt x="942502" y="0"/>
                    <a:pt x="953160" y="4414"/>
                    <a:pt x="961017" y="12272"/>
                  </a:cubicBezTo>
                  <a:cubicBezTo>
                    <a:pt x="968875" y="20130"/>
                    <a:pt x="973290" y="30787"/>
                    <a:pt x="973290" y="41900"/>
                  </a:cubicBezTo>
                  <a:lnTo>
                    <a:pt x="973290" y="75518"/>
                  </a:lnTo>
                  <a:cubicBezTo>
                    <a:pt x="973290" y="86631"/>
                    <a:pt x="968875" y="97288"/>
                    <a:pt x="961017" y="105146"/>
                  </a:cubicBezTo>
                  <a:cubicBezTo>
                    <a:pt x="953160" y="113004"/>
                    <a:pt x="942502" y="117418"/>
                    <a:pt x="931390" y="117418"/>
                  </a:cubicBezTo>
                  <a:lnTo>
                    <a:pt x="41900" y="117418"/>
                  </a:lnTo>
                  <a:cubicBezTo>
                    <a:pt x="30787" y="117418"/>
                    <a:pt x="20130" y="113004"/>
                    <a:pt x="12272" y="105146"/>
                  </a:cubicBezTo>
                  <a:cubicBezTo>
                    <a:pt x="4414" y="97288"/>
                    <a:pt x="0" y="86631"/>
                    <a:pt x="0" y="75518"/>
                  </a:cubicBezTo>
                  <a:lnTo>
                    <a:pt x="0" y="41900"/>
                  </a:lnTo>
                  <a:cubicBezTo>
                    <a:pt x="0" y="30787"/>
                    <a:pt x="4414" y="20130"/>
                    <a:pt x="12272" y="12272"/>
                  </a:cubicBezTo>
                  <a:cubicBezTo>
                    <a:pt x="20130" y="4414"/>
                    <a:pt x="30787" y="0"/>
                    <a:pt x="41900" y="0"/>
                  </a:cubicBezTo>
                  <a:close/>
                </a:path>
              </a:pathLst>
            </a:custGeom>
            <a:solidFill>
              <a:srgbClr val="72842C">
                <a:alpha val="80000"/>
              </a:srgbClr>
            </a:solidFill>
          </p:spPr>
          <p:txBody>
            <a:bodyPr/>
            <a:lstStyle/>
            <a:p>
              <a:endParaRPr lang="fr-FR"/>
            </a:p>
          </p:txBody>
        </p:sp>
        <p:sp>
          <p:nvSpPr>
            <p:cNvPr id="50" name="TextBox 50"/>
            <p:cNvSpPr txBox="1"/>
            <p:nvPr/>
          </p:nvSpPr>
          <p:spPr>
            <a:xfrm>
              <a:off x="0" y="-28575"/>
              <a:ext cx="973290" cy="145993"/>
            </a:xfrm>
            <a:prstGeom prst="rect">
              <a:avLst/>
            </a:prstGeom>
          </p:spPr>
          <p:txBody>
            <a:bodyPr lIns="33867" tIns="33867" rIns="33867" bIns="33867" rtlCol="0" anchor="ctr"/>
            <a:lstStyle/>
            <a:p>
              <a:pPr algn="ctr">
                <a:lnSpc>
                  <a:spcPts val="1679"/>
                </a:lnSpc>
              </a:pPr>
              <a:r>
                <a:rPr lang="en-US" sz="1200" i="1" dirty="0">
                  <a:solidFill>
                    <a:srgbClr val="FFFFFF">
                      <a:alpha val="80000"/>
                    </a:srgbClr>
                  </a:solidFill>
                  <a:ea typeface="Open Sans 1 Italics"/>
                  <a:cs typeface="Open Sans 1 Italics"/>
                  <a:sym typeface="Open Sans 1 Italics"/>
                </a:rPr>
                <a:t>2 </a:t>
              </a:r>
              <a:r>
                <a:rPr lang="en-US" sz="1200" i="1" dirty="0" err="1">
                  <a:solidFill>
                    <a:srgbClr val="FFFFFF">
                      <a:alpha val="80000"/>
                    </a:srgbClr>
                  </a:solidFill>
                  <a:ea typeface="Open Sans 1 Italics"/>
                  <a:cs typeface="Open Sans 1 Italics"/>
                  <a:sym typeface="Open Sans 1 Italics"/>
                </a:rPr>
                <a:t>mois</a:t>
              </a:r>
              <a:r>
                <a:rPr lang="en-US" sz="1200" i="1" dirty="0">
                  <a:solidFill>
                    <a:srgbClr val="FFFFFF">
                      <a:alpha val="80000"/>
                    </a:srgbClr>
                  </a:solidFill>
                  <a:ea typeface="Open Sans 1 Italics"/>
                  <a:cs typeface="Open Sans 1 Italics"/>
                  <a:sym typeface="Open Sans 1 Italics"/>
                </a:rPr>
                <a:t> (+1 </a:t>
              </a:r>
              <a:r>
                <a:rPr lang="en-US" sz="1200" i="1" dirty="0" err="1">
                  <a:solidFill>
                    <a:srgbClr val="FFFFFF">
                      <a:alpha val="80000"/>
                    </a:srgbClr>
                  </a:solidFill>
                  <a:ea typeface="Open Sans 1 Italics"/>
                  <a:cs typeface="Open Sans 1 Italics"/>
                  <a:sym typeface="Open Sans 1 Italics"/>
                </a:rPr>
                <a:t>si</a:t>
              </a:r>
              <a:r>
                <a:rPr lang="en-US" sz="1200" i="1" dirty="0">
                  <a:solidFill>
                    <a:srgbClr val="FFFFFF">
                      <a:alpha val="80000"/>
                    </a:srgbClr>
                  </a:solidFill>
                  <a:ea typeface="Open Sans 1 Italics"/>
                  <a:cs typeface="Open Sans 1 Italics"/>
                  <a:sym typeface="Open Sans 1 Italics"/>
                </a:rPr>
                <a:t> </a:t>
              </a:r>
              <a:r>
                <a:rPr lang="en-US" sz="1200" i="1" dirty="0" err="1">
                  <a:solidFill>
                    <a:srgbClr val="FFFFFF">
                      <a:alpha val="80000"/>
                    </a:srgbClr>
                  </a:solidFill>
                  <a:ea typeface="Open Sans 1 Italics"/>
                  <a:cs typeface="Open Sans 1 Italics"/>
                  <a:sym typeface="Open Sans 1 Italics"/>
                </a:rPr>
                <a:t>avis</a:t>
              </a:r>
              <a:r>
                <a:rPr lang="en-US" sz="1200" i="1" dirty="0">
                  <a:solidFill>
                    <a:srgbClr val="FFFFFF">
                      <a:alpha val="80000"/>
                    </a:srgbClr>
                  </a:solidFill>
                  <a:ea typeface="Open Sans 1 Italics"/>
                  <a:cs typeface="Open Sans 1 Italics"/>
                  <a:sym typeface="Open Sans 1 Italics"/>
                </a:rPr>
                <a:t> CODERST/CDNPS)</a:t>
              </a:r>
            </a:p>
          </p:txBody>
        </p:sp>
      </p:grpSp>
      <p:grpSp>
        <p:nvGrpSpPr>
          <p:cNvPr id="51" name="Group 51"/>
          <p:cNvGrpSpPr/>
          <p:nvPr/>
        </p:nvGrpSpPr>
        <p:grpSpPr>
          <a:xfrm>
            <a:off x="3610833" y="3581512"/>
            <a:ext cx="3353703" cy="1163827"/>
            <a:chOff x="0" y="0"/>
            <a:chExt cx="1324920" cy="459783"/>
          </a:xfrm>
        </p:grpSpPr>
        <p:sp>
          <p:nvSpPr>
            <p:cNvPr id="52" name="Freeform 52"/>
            <p:cNvSpPr/>
            <p:nvPr/>
          </p:nvSpPr>
          <p:spPr>
            <a:xfrm>
              <a:off x="12711" y="0"/>
              <a:ext cx="1305214" cy="459783"/>
            </a:xfrm>
            <a:custGeom>
              <a:avLst/>
              <a:gdLst/>
              <a:ahLst/>
              <a:cxnLst/>
              <a:rect l="l" t="t" r="r" b="b"/>
              <a:pathLst>
                <a:path w="1305214" h="459783">
                  <a:moveTo>
                    <a:pt x="11913" y="0"/>
                  </a:moveTo>
                  <a:lnTo>
                    <a:pt x="1084385" y="0"/>
                  </a:lnTo>
                  <a:cubicBezTo>
                    <a:pt x="1100042" y="0"/>
                    <a:pt x="1114947" y="6718"/>
                    <a:pt x="1125316" y="18450"/>
                  </a:cubicBezTo>
                  <a:lnTo>
                    <a:pt x="1295901" y="211442"/>
                  </a:lnTo>
                  <a:cubicBezTo>
                    <a:pt x="1305214" y="221979"/>
                    <a:pt x="1305214" y="237805"/>
                    <a:pt x="1295901" y="248341"/>
                  </a:cubicBezTo>
                  <a:lnTo>
                    <a:pt x="1125316" y="441334"/>
                  </a:lnTo>
                  <a:cubicBezTo>
                    <a:pt x="1114947" y="453065"/>
                    <a:pt x="1100042" y="459783"/>
                    <a:pt x="1084385" y="459783"/>
                  </a:cubicBezTo>
                  <a:lnTo>
                    <a:pt x="11913" y="459783"/>
                  </a:lnTo>
                  <a:cubicBezTo>
                    <a:pt x="7548" y="459783"/>
                    <a:pt x="3588" y="457225"/>
                    <a:pt x="1794" y="453245"/>
                  </a:cubicBezTo>
                  <a:cubicBezTo>
                    <a:pt x="0" y="449266"/>
                    <a:pt x="706" y="444604"/>
                    <a:pt x="3597" y="441334"/>
                  </a:cubicBezTo>
                  <a:lnTo>
                    <a:pt x="174181" y="248341"/>
                  </a:lnTo>
                  <a:cubicBezTo>
                    <a:pt x="183495" y="237805"/>
                    <a:pt x="183495" y="221979"/>
                    <a:pt x="174181" y="211442"/>
                  </a:cubicBezTo>
                  <a:lnTo>
                    <a:pt x="3597" y="18450"/>
                  </a:lnTo>
                  <a:cubicBezTo>
                    <a:pt x="706" y="15179"/>
                    <a:pt x="0" y="10518"/>
                    <a:pt x="1794" y="6538"/>
                  </a:cubicBezTo>
                  <a:cubicBezTo>
                    <a:pt x="3588" y="2559"/>
                    <a:pt x="7548" y="0"/>
                    <a:pt x="11913" y="0"/>
                  </a:cubicBezTo>
                  <a:close/>
                </a:path>
              </a:pathLst>
            </a:custGeom>
            <a:solidFill>
              <a:srgbClr val="000000">
                <a:alpha val="0"/>
              </a:srgbClr>
            </a:solidFill>
            <a:ln w="95250" cap="sq">
              <a:solidFill>
                <a:srgbClr val="72842C"/>
              </a:solidFill>
              <a:prstDash val="solid"/>
              <a:miter/>
            </a:ln>
          </p:spPr>
          <p:txBody>
            <a:bodyPr/>
            <a:lstStyle/>
            <a:p>
              <a:endParaRPr lang="fr-FR"/>
            </a:p>
          </p:txBody>
        </p:sp>
        <p:sp>
          <p:nvSpPr>
            <p:cNvPr id="53" name="TextBox 53"/>
            <p:cNvSpPr txBox="1"/>
            <p:nvPr/>
          </p:nvSpPr>
          <p:spPr>
            <a:xfrm>
              <a:off x="177800" y="-28575"/>
              <a:ext cx="1070920" cy="488358"/>
            </a:xfrm>
            <a:prstGeom prst="rect">
              <a:avLst/>
            </a:prstGeom>
          </p:spPr>
          <p:txBody>
            <a:bodyPr lIns="33867" tIns="33867" rIns="33867" bIns="33867" rtlCol="0" anchor="ctr"/>
            <a:lstStyle/>
            <a:p>
              <a:pPr algn="ctr">
                <a:lnSpc>
                  <a:spcPts val="1586"/>
                </a:lnSpc>
              </a:pPr>
              <a:endParaRPr sz="1333"/>
            </a:p>
          </p:txBody>
        </p:sp>
      </p:grpSp>
      <p:grpSp>
        <p:nvGrpSpPr>
          <p:cNvPr id="54" name="Group 54"/>
          <p:cNvGrpSpPr/>
          <p:nvPr/>
        </p:nvGrpSpPr>
        <p:grpSpPr>
          <a:xfrm>
            <a:off x="4233747" y="3997624"/>
            <a:ext cx="263223" cy="263223"/>
            <a:chOff x="0" y="0"/>
            <a:chExt cx="526447" cy="526447"/>
          </a:xfrm>
        </p:grpSpPr>
        <p:grpSp>
          <p:nvGrpSpPr>
            <p:cNvPr id="55" name="Group 55"/>
            <p:cNvGrpSpPr/>
            <p:nvPr/>
          </p:nvGrpSpPr>
          <p:grpSpPr>
            <a:xfrm>
              <a:off x="0" y="0"/>
              <a:ext cx="526447" cy="526447"/>
              <a:chOff x="0" y="0"/>
              <a:chExt cx="812800" cy="812800"/>
            </a:xfrm>
          </p:grpSpPr>
          <p:sp>
            <p:nvSpPr>
              <p:cNvPr id="56" name="Freeform 5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CC0DF">
                      <a:alpha val="100000"/>
                    </a:srgbClr>
                  </a:gs>
                  <a:gs pos="100000">
                    <a:srgbClr val="9ACF2A">
                      <a:alpha val="100000"/>
                    </a:srgbClr>
                  </a:gs>
                </a:gsLst>
                <a:lin ang="2700000"/>
              </a:gradFill>
              <a:ln w="38100" cap="sq">
                <a:solidFill>
                  <a:srgbClr val="FFFFFF"/>
                </a:solidFill>
                <a:prstDash val="solid"/>
                <a:miter/>
              </a:ln>
            </p:spPr>
            <p:txBody>
              <a:bodyPr/>
              <a:lstStyle/>
              <a:p>
                <a:endParaRPr lang="fr-FR"/>
              </a:p>
            </p:txBody>
          </p:sp>
          <p:sp>
            <p:nvSpPr>
              <p:cNvPr id="57" name="TextBox 57"/>
              <p:cNvSpPr txBox="1"/>
              <p:nvPr/>
            </p:nvSpPr>
            <p:spPr>
              <a:xfrm>
                <a:off x="76200" y="28575"/>
                <a:ext cx="660400" cy="708025"/>
              </a:xfrm>
              <a:prstGeom prst="rect">
                <a:avLst/>
              </a:prstGeom>
            </p:spPr>
            <p:txBody>
              <a:bodyPr lIns="8362" tIns="8362" rIns="8362" bIns="8362" rtlCol="0" anchor="ctr"/>
              <a:lstStyle/>
              <a:p>
                <a:pPr algn="ctr">
                  <a:lnSpc>
                    <a:spcPts val="1867"/>
                  </a:lnSpc>
                </a:pPr>
                <a:endParaRPr sz="1333"/>
              </a:p>
            </p:txBody>
          </p:sp>
        </p:grpSp>
        <p:sp>
          <p:nvSpPr>
            <p:cNvPr id="58" name="Freeform 58"/>
            <p:cNvSpPr/>
            <p:nvPr/>
          </p:nvSpPr>
          <p:spPr>
            <a:xfrm>
              <a:off x="105807" y="105807"/>
              <a:ext cx="314833" cy="314833"/>
            </a:xfrm>
            <a:custGeom>
              <a:avLst/>
              <a:gdLst/>
              <a:ahLst/>
              <a:cxnLst/>
              <a:rect l="l" t="t" r="r" b="b"/>
              <a:pathLst>
                <a:path w="314833" h="314833">
                  <a:moveTo>
                    <a:pt x="0" y="0"/>
                  </a:moveTo>
                  <a:lnTo>
                    <a:pt x="314833" y="0"/>
                  </a:lnTo>
                  <a:lnTo>
                    <a:pt x="314833" y="314833"/>
                  </a:lnTo>
                  <a:lnTo>
                    <a:pt x="0" y="31483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FR"/>
            </a:p>
          </p:txBody>
        </p:sp>
      </p:grpSp>
      <p:grpSp>
        <p:nvGrpSpPr>
          <p:cNvPr id="59" name="Group 59"/>
          <p:cNvGrpSpPr/>
          <p:nvPr/>
        </p:nvGrpSpPr>
        <p:grpSpPr>
          <a:xfrm>
            <a:off x="5192294" y="2310861"/>
            <a:ext cx="2126373" cy="896163"/>
            <a:chOff x="0" y="0"/>
            <a:chExt cx="840048" cy="354039"/>
          </a:xfrm>
        </p:grpSpPr>
        <p:sp>
          <p:nvSpPr>
            <p:cNvPr id="60" name="Freeform 60"/>
            <p:cNvSpPr/>
            <p:nvPr/>
          </p:nvSpPr>
          <p:spPr>
            <a:xfrm>
              <a:off x="0" y="0"/>
              <a:ext cx="840048" cy="354039"/>
            </a:xfrm>
            <a:custGeom>
              <a:avLst/>
              <a:gdLst/>
              <a:ahLst/>
              <a:cxnLst/>
              <a:rect l="l" t="t" r="r" b="b"/>
              <a:pathLst>
                <a:path w="840048" h="354039">
                  <a:moveTo>
                    <a:pt x="48545" y="0"/>
                  </a:moveTo>
                  <a:lnTo>
                    <a:pt x="791503" y="0"/>
                  </a:lnTo>
                  <a:cubicBezTo>
                    <a:pt x="804378" y="0"/>
                    <a:pt x="816726" y="5115"/>
                    <a:pt x="825830" y="14219"/>
                  </a:cubicBezTo>
                  <a:cubicBezTo>
                    <a:pt x="834934" y="23323"/>
                    <a:pt x="840048" y="35670"/>
                    <a:pt x="840048" y="48545"/>
                  </a:cubicBezTo>
                  <a:lnTo>
                    <a:pt x="840048" y="305494"/>
                  </a:lnTo>
                  <a:cubicBezTo>
                    <a:pt x="840048" y="318369"/>
                    <a:pt x="834934" y="330717"/>
                    <a:pt x="825830" y="339821"/>
                  </a:cubicBezTo>
                  <a:cubicBezTo>
                    <a:pt x="816726" y="348925"/>
                    <a:pt x="804378" y="354039"/>
                    <a:pt x="791503" y="354039"/>
                  </a:cubicBezTo>
                  <a:lnTo>
                    <a:pt x="48545" y="354039"/>
                  </a:lnTo>
                  <a:cubicBezTo>
                    <a:pt x="21735" y="354039"/>
                    <a:pt x="0" y="332305"/>
                    <a:pt x="0" y="305494"/>
                  </a:cubicBezTo>
                  <a:lnTo>
                    <a:pt x="0" y="48545"/>
                  </a:lnTo>
                  <a:cubicBezTo>
                    <a:pt x="0" y="35670"/>
                    <a:pt x="5115" y="23323"/>
                    <a:pt x="14219" y="14219"/>
                  </a:cubicBezTo>
                  <a:cubicBezTo>
                    <a:pt x="23323" y="5115"/>
                    <a:pt x="35670" y="0"/>
                    <a:pt x="48545" y="0"/>
                  </a:cubicBezTo>
                  <a:close/>
                </a:path>
              </a:pathLst>
            </a:custGeom>
            <a:solidFill>
              <a:srgbClr val="72842C">
                <a:alpha val="80000"/>
              </a:srgbClr>
            </a:solidFill>
          </p:spPr>
          <p:txBody>
            <a:bodyPr/>
            <a:lstStyle/>
            <a:p>
              <a:endParaRPr lang="fr-FR"/>
            </a:p>
          </p:txBody>
        </p:sp>
        <p:sp>
          <p:nvSpPr>
            <p:cNvPr id="61" name="TextBox 61"/>
            <p:cNvSpPr txBox="1"/>
            <p:nvPr/>
          </p:nvSpPr>
          <p:spPr>
            <a:xfrm>
              <a:off x="0" y="-38100"/>
              <a:ext cx="840048" cy="392139"/>
            </a:xfrm>
            <a:prstGeom prst="rect">
              <a:avLst/>
            </a:prstGeom>
          </p:spPr>
          <p:txBody>
            <a:bodyPr lIns="127000" tIns="127000" rIns="127000" bIns="127000" rtlCol="0" anchor="ctr"/>
            <a:lstStyle/>
            <a:p>
              <a:pPr algn="ctr">
                <a:lnSpc>
                  <a:spcPts val="1773"/>
                </a:lnSpc>
              </a:pPr>
              <a:r>
                <a:rPr lang="en-US" sz="1333" b="1" dirty="0">
                  <a:solidFill>
                    <a:schemeClr val="bg1"/>
                  </a:solidFill>
                  <a:ea typeface="Open Sans 1 Bold"/>
                  <a:cs typeface="Open Sans 1 Bold"/>
                  <a:sym typeface="Open Sans 1 Bold"/>
                  <a:hlinkClick r:id="rId13" action="ppaction://hlinksldjump">
                    <a:extLst>
                      <a:ext uri="{A12FA001-AC4F-418D-AE19-62706E023703}">
                        <ahyp:hlinkClr xmlns:ahyp="http://schemas.microsoft.com/office/drawing/2018/hyperlinkcolor" val="tx"/>
                      </a:ext>
                    </a:extLst>
                  </a:hlinkClick>
                </a:rPr>
                <a:t>Retour </a:t>
              </a:r>
              <a:r>
                <a:rPr lang="en-US" sz="1333" b="1" dirty="0" err="1">
                  <a:solidFill>
                    <a:schemeClr val="bg1"/>
                  </a:solidFill>
                  <a:ea typeface="Open Sans 1 Bold"/>
                  <a:cs typeface="Open Sans 1 Bold"/>
                  <a:sym typeface="Open Sans 1 Bold"/>
                  <a:hlinkClick r:id="rId13" action="ppaction://hlinksldjump">
                    <a:extLst>
                      <a:ext uri="{A12FA001-AC4F-418D-AE19-62706E023703}">
                        <ahyp:hlinkClr xmlns:ahyp="http://schemas.microsoft.com/office/drawing/2018/hyperlinkcolor" val="tx"/>
                      </a:ext>
                    </a:extLst>
                  </a:hlinkClick>
                </a:rPr>
                <a:t>en</a:t>
              </a:r>
              <a:r>
                <a:rPr lang="en-US" sz="1333" b="1" dirty="0">
                  <a:solidFill>
                    <a:schemeClr val="bg1"/>
                  </a:solidFill>
                  <a:ea typeface="Open Sans 1 Bold"/>
                  <a:cs typeface="Open Sans 1 Bold"/>
                  <a:sym typeface="Open Sans 1 Bold"/>
                  <a:hlinkClick r:id="rId13" action="ppaction://hlinksldjump">
                    <a:extLst>
                      <a:ext uri="{A12FA001-AC4F-418D-AE19-62706E023703}">
                        <ahyp:hlinkClr xmlns:ahyp="http://schemas.microsoft.com/office/drawing/2018/hyperlinkcolor" val="tx"/>
                      </a:ext>
                    </a:extLst>
                  </a:hlinkClick>
                </a:rPr>
                <a:t> phase </a:t>
              </a:r>
              <a:r>
                <a:rPr lang="en-US" sz="1333" b="1" dirty="0" err="1">
                  <a:solidFill>
                    <a:schemeClr val="bg1"/>
                  </a:solidFill>
                  <a:ea typeface="Open Sans 1 Bold"/>
                  <a:cs typeface="Open Sans 1 Bold"/>
                  <a:sym typeface="Open Sans 1 Bold"/>
                  <a:hlinkClick r:id="rId13" action="ppaction://hlinksldjump">
                    <a:extLst>
                      <a:ext uri="{A12FA001-AC4F-418D-AE19-62706E023703}">
                        <ahyp:hlinkClr xmlns:ahyp="http://schemas.microsoft.com/office/drawing/2018/hyperlinkcolor" val="tx"/>
                      </a:ext>
                    </a:extLst>
                  </a:hlinkClick>
                </a:rPr>
                <a:t>amont</a:t>
              </a:r>
              <a:r>
                <a:rPr lang="en-US" sz="1333" b="1" dirty="0">
                  <a:solidFill>
                    <a:schemeClr val="bg1"/>
                  </a:solidFill>
                  <a:ea typeface="Open Sans 1 Bold"/>
                  <a:cs typeface="Open Sans 1 Bold"/>
                  <a:sym typeface="Open Sans 1 Bold"/>
                  <a:hlinkClick r:id="rId13" action="ppaction://hlinksldjump">
                    <a:extLst>
                      <a:ext uri="{A12FA001-AC4F-418D-AE19-62706E023703}">
                        <ahyp:hlinkClr xmlns:ahyp="http://schemas.microsoft.com/office/drawing/2018/hyperlinkcolor" val="tx"/>
                      </a:ext>
                    </a:extLst>
                  </a:hlinkClick>
                </a:rPr>
                <a:t> </a:t>
              </a:r>
              <a:r>
                <a:rPr lang="en-US" sz="1333" b="1" dirty="0" err="1">
                  <a:solidFill>
                    <a:schemeClr val="bg1"/>
                  </a:solidFill>
                  <a:ea typeface="Open Sans 1 Bold"/>
                  <a:cs typeface="Open Sans 1 Bold"/>
                  <a:sym typeface="Open Sans 1 Bold"/>
                  <a:hlinkClick r:id="rId13" action="ppaction://hlinksldjump">
                    <a:extLst>
                      <a:ext uri="{A12FA001-AC4F-418D-AE19-62706E023703}">
                        <ahyp:hlinkClr xmlns:ahyp="http://schemas.microsoft.com/office/drawing/2018/hyperlinkcolor" val="tx"/>
                      </a:ext>
                    </a:extLst>
                  </a:hlinkClick>
                </a:rPr>
                <a:t>en</a:t>
              </a:r>
              <a:r>
                <a:rPr lang="en-US" sz="1333" b="1" dirty="0">
                  <a:solidFill>
                    <a:schemeClr val="bg1"/>
                  </a:solidFill>
                  <a:ea typeface="Open Sans 1 Bold"/>
                  <a:cs typeface="Open Sans 1 Bold"/>
                  <a:sym typeface="Open Sans 1 Bold"/>
                  <a:hlinkClick r:id="rId13" action="ppaction://hlinksldjump">
                    <a:extLst>
                      <a:ext uri="{A12FA001-AC4F-418D-AE19-62706E023703}">
                        <ahyp:hlinkClr xmlns:ahyp="http://schemas.microsoft.com/office/drawing/2018/hyperlinkcolor" val="tx"/>
                      </a:ext>
                    </a:extLst>
                  </a:hlinkClick>
                </a:rPr>
                <a:t> </a:t>
              </a:r>
              <a:r>
                <a:rPr lang="en-US" sz="1333" b="1" dirty="0" err="1">
                  <a:solidFill>
                    <a:schemeClr val="bg1"/>
                  </a:solidFill>
                  <a:ea typeface="Open Sans 1 Bold"/>
                  <a:cs typeface="Open Sans 1 Bold"/>
                  <a:sym typeface="Open Sans 1 Bold"/>
                  <a:hlinkClick r:id="rId13" action="ppaction://hlinksldjump">
                    <a:extLst>
                      <a:ext uri="{A12FA001-AC4F-418D-AE19-62706E023703}">
                        <ahyp:hlinkClr xmlns:ahyp="http://schemas.microsoft.com/office/drawing/2018/hyperlinkcolor" val="tx"/>
                      </a:ext>
                    </a:extLst>
                  </a:hlinkClick>
                </a:rPr>
                <a:t>vue</a:t>
              </a:r>
              <a:r>
                <a:rPr lang="en-US" sz="1333" b="1" dirty="0">
                  <a:solidFill>
                    <a:schemeClr val="bg1"/>
                  </a:solidFill>
                  <a:ea typeface="Open Sans 1 Bold"/>
                  <a:cs typeface="Open Sans 1 Bold"/>
                  <a:sym typeface="Open Sans 1 Bold"/>
                  <a:hlinkClick r:id="rId13" action="ppaction://hlinksldjump">
                    <a:extLst>
                      <a:ext uri="{A12FA001-AC4F-418D-AE19-62706E023703}">
                        <ahyp:hlinkClr xmlns:ahyp="http://schemas.microsoft.com/office/drawing/2018/hyperlinkcolor" val="tx"/>
                      </a:ext>
                    </a:extLst>
                  </a:hlinkClick>
                </a:rPr>
                <a:t> du </a:t>
              </a:r>
              <a:r>
                <a:rPr lang="en-US" sz="1333" b="1" dirty="0" err="1">
                  <a:solidFill>
                    <a:schemeClr val="bg1"/>
                  </a:solidFill>
                  <a:ea typeface="Open Sans 1 Bold"/>
                  <a:cs typeface="Open Sans 1 Bold"/>
                  <a:sym typeface="Open Sans 1 Bold"/>
                  <a:hlinkClick r:id="rId13" action="ppaction://hlinksldjump">
                    <a:extLst>
                      <a:ext uri="{A12FA001-AC4F-418D-AE19-62706E023703}">
                        <ahyp:hlinkClr xmlns:ahyp="http://schemas.microsoft.com/office/drawing/2018/hyperlinkcolor" val="tx"/>
                      </a:ext>
                    </a:extLst>
                  </a:hlinkClick>
                </a:rPr>
                <a:t>dépôt</a:t>
              </a:r>
              <a:r>
                <a:rPr lang="en-US" sz="1333" b="1" dirty="0">
                  <a:solidFill>
                    <a:schemeClr val="bg1"/>
                  </a:solidFill>
                  <a:ea typeface="Open Sans 1 Bold"/>
                  <a:cs typeface="Open Sans 1 Bold"/>
                  <a:sym typeface="Open Sans 1 Bold"/>
                  <a:hlinkClick r:id="rId13" action="ppaction://hlinksldjump">
                    <a:extLst>
                      <a:ext uri="{A12FA001-AC4F-418D-AE19-62706E023703}">
                        <ahyp:hlinkClr xmlns:ahyp="http://schemas.microsoft.com/office/drawing/2018/hyperlinkcolor" val="tx"/>
                      </a:ext>
                    </a:extLst>
                  </a:hlinkClick>
                </a:rPr>
                <a:t> d’un nouveau dossier</a:t>
              </a:r>
            </a:p>
          </p:txBody>
        </p:sp>
      </p:grpSp>
      <p:grpSp>
        <p:nvGrpSpPr>
          <p:cNvPr id="63" name="Group 63"/>
          <p:cNvGrpSpPr/>
          <p:nvPr/>
        </p:nvGrpSpPr>
        <p:grpSpPr>
          <a:xfrm>
            <a:off x="2704260" y="5366755"/>
            <a:ext cx="4384042" cy="1304530"/>
            <a:chOff x="0" y="0"/>
            <a:chExt cx="1731967" cy="515370"/>
          </a:xfrm>
        </p:grpSpPr>
        <p:sp>
          <p:nvSpPr>
            <p:cNvPr id="64" name="Freeform 64"/>
            <p:cNvSpPr/>
            <p:nvPr/>
          </p:nvSpPr>
          <p:spPr>
            <a:xfrm>
              <a:off x="0" y="0"/>
              <a:ext cx="1731967" cy="515370"/>
            </a:xfrm>
            <a:custGeom>
              <a:avLst/>
              <a:gdLst/>
              <a:ahLst/>
              <a:cxnLst/>
              <a:rect l="l" t="t" r="r" b="b"/>
              <a:pathLst>
                <a:path w="1731967" h="515370">
                  <a:moveTo>
                    <a:pt x="15305" y="0"/>
                  </a:moveTo>
                  <a:lnTo>
                    <a:pt x="1716663" y="0"/>
                  </a:lnTo>
                  <a:cubicBezTo>
                    <a:pt x="1720722" y="0"/>
                    <a:pt x="1724614" y="1612"/>
                    <a:pt x="1727485" y="4483"/>
                  </a:cubicBezTo>
                  <a:cubicBezTo>
                    <a:pt x="1730355" y="7353"/>
                    <a:pt x="1731967" y="11246"/>
                    <a:pt x="1731967" y="15305"/>
                  </a:cubicBezTo>
                  <a:lnTo>
                    <a:pt x="1731967" y="500065"/>
                  </a:lnTo>
                  <a:cubicBezTo>
                    <a:pt x="1731967" y="504124"/>
                    <a:pt x="1730355" y="508017"/>
                    <a:pt x="1727485" y="510887"/>
                  </a:cubicBezTo>
                  <a:cubicBezTo>
                    <a:pt x="1724614" y="513757"/>
                    <a:pt x="1720722" y="515370"/>
                    <a:pt x="1716663" y="515370"/>
                  </a:cubicBezTo>
                  <a:lnTo>
                    <a:pt x="15305" y="515370"/>
                  </a:lnTo>
                  <a:cubicBezTo>
                    <a:pt x="11246" y="515370"/>
                    <a:pt x="7353" y="513757"/>
                    <a:pt x="4483" y="510887"/>
                  </a:cubicBezTo>
                  <a:cubicBezTo>
                    <a:pt x="1612" y="508017"/>
                    <a:pt x="0" y="504124"/>
                    <a:pt x="0" y="500065"/>
                  </a:cubicBezTo>
                  <a:lnTo>
                    <a:pt x="0" y="15305"/>
                  </a:lnTo>
                  <a:cubicBezTo>
                    <a:pt x="0" y="11246"/>
                    <a:pt x="1612" y="7353"/>
                    <a:pt x="4483" y="4483"/>
                  </a:cubicBezTo>
                  <a:cubicBezTo>
                    <a:pt x="7353" y="1612"/>
                    <a:pt x="11246" y="0"/>
                    <a:pt x="15305" y="0"/>
                  </a:cubicBezTo>
                  <a:close/>
                </a:path>
              </a:pathLst>
            </a:custGeom>
            <a:solidFill>
              <a:srgbClr val="FFFFFF">
                <a:alpha val="80000"/>
              </a:srgbClr>
            </a:solidFill>
            <a:ln w="57150" cap="sq">
              <a:gradFill>
                <a:gsLst>
                  <a:gs pos="0">
                    <a:srgbClr val="0CC0DF">
                      <a:alpha val="80000"/>
                    </a:srgbClr>
                  </a:gs>
                  <a:gs pos="100000">
                    <a:srgbClr val="9ACF2A">
                      <a:alpha val="80000"/>
                    </a:srgbClr>
                  </a:gs>
                </a:gsLst>
                <a:lin ang="2700000"/>
              </a:gradFill>
              <a:prstDash val="solid"/>
              <a:miter/>
            </a:ln>
          </p:spPr>
          <p:txBody>
            <a:bodyPr/>
            <a:lstStyle/>
            <a:p>
              <a:endParaRPr lang="fr-FR"/>
            </a:p>
          </p:txBody>
        </p:sp>
        <p:sp>
          <p:nvSpPr>
            <p:cNvPr id="65" name="TextBox 65"/>
            <p:cNvSpPr txBox="1"/>
            <p:nvPr/>
          </p:nvSpPr>
          <p:spPr>
            <a:xfrm>
              <a:off x="0" y="-28575"/>
              <a:ext cx="1731967" cy="543945"/>
            </a:xfrm>
            <a:prstGeom prst="rect">
              <a:avLst/>
            </a:prstGeom>
          </p:spPr>
          <p:txBody>
            <a:bodyPr lIns="152400" tIns="152400" rIns="152400" bIns="152400" rtlCol="0" anchor="ctr"/>
            <a:lstStyle/>
            <a:p>
              <a:pPr marL="230304" lvl="1" indent="-115152" algn="just">
                <a:lnSpc>
                  <a:spcPts val="1493"/>
                </a:lnSpc>
                <a:buFont typeface="Arial"/>
                <a:buChar char="•"/>
              </a:pPr>
              <a:r>
                <a:rPr lang="en-US" sz="1067" dirty="0">
                  <a:solidFill>
                    <a:srgbClr val="253647">
                      <a:alpha val="80000"/>
                    </a:srgbClr>
                  </a:solidFill>
                  <a:ea typeface="Open Sans 1"/>
                  <a:cs typeface="Open Sans 1"/>
                  <a:sym typeface="Open Sans 1"/>
                </a:rPr>
                <a:t>Signature de </a:t>
              </a:r>
              <a:r>
                <a:rPr lang="en-US" sz="1067" dirty="0" err="1">
                  <a:solidFill>
                    <a:srgbClr val="253647">
                      <a:alpha val="80000"/>
                    </a:srgbClr>
                  </a:solidFill>
                  <a:ea typeface="Open Sans 1"/>
                  <a:cs typeface="Open Sans 1"/>
                  <a:sym typeface="Open Sans 1"/>
                </a:rPr>
                <a:t>l’autorisation</a:t>
              </a:r>
              <a:r>
                <a:rPr lang="en-US" sz="1067" dirty="0">
                  <a:solidFill>
                    <a:srgbClr val="253647">
                      <a:alpha val="80000"/>
                    </a:srgbClr>
                  </a:solidFill>
                  <a:ea typeface="Open Sans 1"/>
                  <a:cs typeface="Open Sans 1"/>
                  <a:sym typeface="Open Sans 1"/>
                </a:rPr>
                <a:t> </a:t>
              </a:r>
              <a:r>
                <a:rPr lang="en-US" sz="1067" dirty="0" err="1">
                  <a:solidFill>
                    <a:srgbClr val="253647">
                      <a:alpha val="80000"/>
                    </a:srgbClr>
                  </a:solidFill>
                  <a:ea typeface="Open Sans 1"/>
                  <a:cs typeface="Open Sans 1"/>
                  <a:sym typeface="Open Sans 1"/>
                </a:rPr>
                <a:t>environnementale</a:t>
              </a:r>
              <a:endParaRPr lang="en-US" sz="1067" dirty="0">
                <a:solidFill>
                  <a:srgbClr val="253647">
                    <a:alpha val="80000"/>
                  </a:srgbClr>
                </a:solidFill>
                <a:ea typeface="Open Sans 1"/>
                <a:cs typeface="Open Sans 1"/>
                <a:sym typeface="Open Sans 1"/>
              </a:endParaRPr>
            </a:p>
            <a:p>
              <a:pPr marL="230304" lvl="1" indent="-115152" algn="just">
                <a:lnSpc>
                  <a:spcPts val="1493"/>
                </a:lnSpc>
                <a:buFont typeface="Arial"/>
                <a:buChar char="•"/>
              </a:pPr>
              <a:r>
                <a:rPr lang="en-US" sz="1067" dirty="0">
                  <a:solidFill>
                    <a:srgbClr val="253647">
                      <a:alpha val="80000"/>
                    </a:srgbClr>
                  </a:solidFill>
                  <a:ea typeface="Open Sans 1"/>
                  <a:cs typeface="Open Sans 1"/>
                  <a:sym typeface="Open Sans 1"/>
                </a:rPr>
                <a:t>Transmission de </a:t>
              </a:r>
              <a:r>
                <a:rPr lang="en-US" sz="1067" dirty="0" err="1">
                  <a:solidFill>
                    <a:srgbClr val="253647">
                      <a:alpha val="80000"/>
                    </a:srgbClr>
                  </a:solidFill>
                  <a:ea typeface="Open Sans 1"/>
                  <a:cs typeface="Open Sans 1"/>
                  <a:sym typeface="Open Sans 1"/>
                </a:rPr>
                <a:t>l’autorisation</a:t>
              </a:r>
              <a:r>
                <a:rPr lang="en-US" sz="1067" dirty="0">
                  <a:solidFill>
                    <a:srgbClr val="253647">
                      <a:alpha val="80000"/>
                    </a:srgbClr>
                  </a:solidFill>
                  <a:ea typeface="Open Sans 1"/>
                  <a:cs typeface="Open Sans 1"/>
                  <a:sym typeface="Open Sans 1"/>
                </a:rPr>
                <a:t> </a:t>
              </a:r>
              <a:r>
                <a:rPr lang="en-US" sz="1067" dirty="0" err="1">
                  <a:solidFill>
                    <a:srgbClr val="253647">
                      <a:alpha val="80000"/>
                    </a:srgbClr>
                  </a:solidFill>
                  <a:ea typeface="Open Sans 1"/>
                  <a:cs typeface="Open Sans 1"/>
                  <a:sym typeface="Open Sans 1"/>
                </a:rPr>
                <a:t>environnementale</a:t>
              </a:r>
              <a:r>
                <a:rPr lang="en-US" sz="1067" dirty="0">
                  <a:solidFill>
                    <a:srgbClr val="253647">
                      <a:alpha val="80000"/>
                    </a:srgbClr>
                  </a:solidFill>
                  <a:ea typeface="Open Sans 1"/>
                  <a:cs typeface="Open Sans 1"/>
                  <a:sym typeface="Open Sans 1"/>
                </a:rPr>
                <a:t> au </a:t>
              </a:r>
              <a:r>
                <a:rPr lang="en-US" sz="1067" dirty="0" err="1">
                  <a:solidFill>
                    <a:srgbClr val="253647">
                      <a:alpha val="80000"/>
                    </a:srgbClr>
                  </a:solidFill>
                  <a:ea typeface="Open Sans 1"/>
                  <a:cs typeface="Open Sans 1"/>
                  <a:sym typeface="Open Sans 1"/>
                </a:rPr>
                <a:t>porteur</a:t>
              </a:r>
              <a:endParaRPr lang="en-US" sz="1067" dirty="0">
                <a:solidFill>
                  <a:srgbClr val="253647">
                    <a:alpha val="80000"/>
                  </a:srgbClr>
                </a:solidFill>
                <a:ea typeface="Open Sans 1"/>
                <a:cs typeface="Open Sans 1"/>
                <a:sym typeface="Open Sans 1"/>
              </a:endParaRPr>
            </a:p>
            <a:p>
              <a:pPr marL="230304" lvl="1" indent="-115152" algn="just">
                <a:lnSpc>
                  <a:spcPts val="1493"/>
                </a:lnSpc>
                <a:buFont typeface="Arial"/>
                <a:buChar char="•"/>
              </a:pPr>
              <a:r>
                <a:rPr lang="en-US" sz="1067" dirty="0">
                  <a:solidFill>
                    <a:srgbClr val="253647">
                      <a:alpha val="80000"/>
                    </a:srgbClr>
                  </a:solidFill>
                  <a:ea typeface="Open Sans 1"/>
                  <a:cs typeface="Open Sans 1"/>
                  <a:sym typeface="Open Sans 1"/>
                </a:rPr>
                <a:t>Publication sur le site de la </a:t>
              </a:r>
              <a:r>
                <a:rPr lang="en-US" sz="1067" dirty="0" err="1">
                  <a:solidFill>
                    <a:srgbClr val="253647">
                      <a:alpha val="80000"/>
                    </a:srgbClr>
                  </a:solidFill>
                  <a:ea typeface="Open Sans 1"/>
                  <a:cs typeface="Open Sans 1"/>
                  <a:sym typeface="Open Sans 1"/>
                </a:rPr>
                <a:t>préfecture</a:t>
              </a:r>
              <a:endParaRPr lang="en-US" sz="1067" dirty="0">
                <a:solidFill>
                  <a:srgbClr val="253647">
                    <a:alpha val="80000"/>
                  </a:srgbClr>
                </a:solidFill>
                <a:ea typeface="Open Sans 1"/>
                <a:cs typeface="Open Sans 1"/>
                <a:sym typeface="Open Sans 1"/>
              </a:endParaRPr>
            </a:p>
            <a:p>
              <a:pPr marL="230304" lvl="1" indent="-115152" algn="just">
                <a:lnSpc>
                  <a:spcPts val="1493"/>
                </a:lnSpc>
                <a:buFont typeface="Arial"/>
                <a:buChar char="•"/>
              </a:pPr>
              <a:r>
                <a:rPr lang="en-US" sz="1067" dirty="0">
                  <a:solidFill>
                    <a:srgbClr val="253647">
                      <a:alpha val="80000"/>
                    </a:srgbClr>
                  </a:solidFill>
                  <a:ea typeface="Open Sans 1"/>
                  <a:cs typeface="Open Sans 1"/>
                  <a:sym typeface="Open Sans 1"/>
                </a:rPr>
                <a:t>Information à la CLE et aux services </a:t>
              </a:r>
              <a:r>
                <a:rPr lang="en-US" sz="1067" dirty="0" err="1">
                  <a:solidFill>
                    <a:srgbClr val="253647">
                      <a:alpha val="80000"/>
                    </a:srgbClr>
                  </a:solidFill>
                  <a:ea typeface="Open Sans 1"/>
                  <a:cs typeface="Open Sans 1"/>
                  <a:sym typeface="Open Sans 1"/>
                </a:rPr>
                <a:t>responsables</a:t>
              </a:r>
              <a:r>
                <a:rPr lang="en-US" sz="1067" dirty="0">
                  <a:solidFill>
                    <a:srgbClr val="253647">
                      <a:alpha val="80000"/>
                    </a:srgbClr>
                  </a:solidFill>
                  <a:ea typeface="Open Sans 1"/>
                  <a:cs typeface="Open Sans 1"/>
                  <a:sym typeface="Open Sans 1"/>
                </a:rPr>
                <a:t> de </a:t>
              </a:r>
              <a:r>
                <a:rPr lang="en-US" sz="1067" dirty="0" err="1">
                  <a:solidFill>
                    <a:srgbClr val="253647">
                      <a:alpha val="80000"/>
                    </a:srgbClr>
                  </a:solidFill>
                  <a:ea typeface="Open Sans 1"/>
                  <a:cs typeface="Open Sans 1"/>
                  <a:sym typeface="Open Sans 1"/>
                </a:rPr>
                <a:t>l’exécution</a:t>
              </a:r>
              <a:r>
                <a:rPr lang="en-US" sz="1067" dirty="0">
                  <a:solidFill>
                    <a:srgbClr val="253647">
                      <a:alpha val="80000"/>
                    </a:srgbClr>
                  </a:solidFill>
                  <a:ea typeface="Open Sans 1"/>
                  <a:cs typeface="Open Sans 1"/>
                  <a:sym typeface="Open Sans 1"/>
                </a:rPr>
                <a:t> par la </a:t>
              </a:r>
              <a:r>
                <a:rPr lang="en-US" sz="1067" dirty="0" err="1">
                  <a:solidFill>
                    <a:srgbClr val="253647">
                      <a:alpha val="80000"/>
                    </a:srgbClr>
                  </a:solidFill>
                  <a:ea typeface="Open Sans 1"/>
                  <a:cs typeface="Open Sans 1"/>
                  <a:sym typeface="Open Sans 1"/>
                </a:rPr>
                <a:t>préfecture</a:t>
              </a:r>
              <a:endParaRPr lang="en-US" sz="1067" dirty="0">
                <a:solidFill>
                  <a:srgbClr val="253647">
                    <a:alpha val="80000"/>
                  </a:srgbClr>
                </a:solidFill>
                <a:ea typeface="Open Sans 1"/>
                <a:cs typeface="Open Sans 1"/>
                <a:sym typeface="Open Sans 1"/>
              </a:endParaRPr>
            </a:p>
          </p:txBody>
        </p:sp>
      </p:grpSp>
      <p:sp>
        <p:nvSpPr>
          <p:cNvPr id="66" name="AutoShape 66"/>
          <p:cNvSpPr/>
          <p:nvPr/>
        </p:nvSpPr>
        <p:spPr>
          <a:xfrm flipV="1">
            <a:off x="2542550" y="4151560"/>
            <a:ext cx="1516553" cy="985"/>
          </a:xfrm>
          <a:prstGeom prst="line">
            <a:avLst/>
          </a:prstGeom>
          <a:ln w="38100" cap="flat">
            <a:solidFill>
              <a:srgbClr val="72842C"/>
            </a:solidFill>
            <a:prstDash val="solid"/>
            <a:headEnd type="none" w="sm" len="sm"/>
            <a:tailEnd type="arrow" w="med" len="sm"/>
          </a:ln>
        </p:spPr>
        <p:txBody>
          <a:bodyPr/>
          <a:lstStyle/>
          <a:p>
            <a:endParaRPr lang="fr-FR"/>
          </a:p>
        </p:txBody>
      </p:sp>
      <p:sp>
        <p:nvSpPr>
          <p:cNvPr id="67" name="Freeform 67"/>
          <p:cNvSpPr/>
          <p:nvPr/>
        </p:nvSpPr>
        <p:spPr>
          <a:xfrm>
            <a:off x="2972166" y="3911484"/>
            <a:ext cx="473569" cy="474921"/>
          </a:xfrm>
          <a:custGeom>
            <a:avLst/>
            <a:gdLst/>
            <a:ahLst/>
            <a:cxnLst/>
            <a:rect l="l" t="t" r="r" b="b"/>
            <a:pathLst>
              <a:path w="710353" h="712382">
                <a:moveTo>
                  <a:pt x="0" y="0"/>
                </a:moveTo>
                <a:lnTo>
                  <a:pt x="710352" y="0"/>
                </a:lnTo>
                <a:lnTo>
                  <a:pt x="710352" y="712383"/>
                </a:lnTo>
                <a:lnTo>
                  <a:pt x="0" y="71238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fr-FR"/>
          </a:p>
        </p:txBody>
      </p:sp>
      <p:sp>
        <p:nvSpPr>
          <p:cNvPr id="68" name="AutoShape 68"/>
          <p:cNvSpPr/>
          <p:nvPr/>
        </p:nvSpPr>
        <p:spPr>
          <a:xfrm>
            <a:off x="2542582" y="2758942"/>
            <a:ext cx="2649712" cy="0"/>
          </a:xfrm>
          <a:prstGeom prst="line">
            <a:avLst/>
          </a:prstGeom>
          <a:ln w="38100" cap="flat">
            <a:solidFill>
              <a:srgbClr val="72842C"/>
            </a:solidFill>
            <a:prstDash val="solid"/>
            <a:headEnd type="none" w="sm" len="sm"/>
            <a:tailEnd type="arrow" w="med" len="sm"/>
          </a:ln>
        </p:spPr>
        <p:txBody>
          <a:bodyPr/>
          <a:lstStyle/>
          <a:p>
            <a:endParaRPr lang="fr-FR"/>
          </a:p>
        </p:txBody>
      </p:sp>
      <p:sp>
        <p:nvSpPr>
          <p:cNvPr id="69" name="Freeform 69">
            <a:hlinkClick r:id="rId13" action="ppaction://hlinksldjump"/>
          </p:cNvPr>
          <p:cNvSpPr/>
          <p:nvPr/>
        </p:nvSpPr>
        <p:spPr>
          <a:xfrm>
            <a:off x="3558896" y="2477880"/>
            <a:ext cx="466017" cy="474921"/>
          </a:xfrm>
          <a:custGeom>
            <a:avLst/>
            <a:gdLst/>
            <a:ahLst/>
            <a:cxnLst/>
            <a:rect l="l" t="t" r="r" b="b"/>
            <a:pathLst>
              <a:path w="699025" h="712382">
                <a:moveTo>
                  <a:pt x="0" y="0"/>
                </a:moveTo>
                <a:lnTo>
                  <a:pt x="699025" y="0"/>
                </a:lnTo>
                <a:lnTo>
                  <a:pt x="699025" y="712383"/>
                </a:lnTo>
                <a:lnTo>
                  <a:pt x="0" y="712383"/>
                </a:lnTo>
                <a:lnTo>
                  <a:pt x="0" y="0"/>
                </a:lnTo>
                <a:close/>
              </a:path>
            </a:pathLst>
          </a:custGeom>
          <a:blipFill>
            <a:blip r:embed="rId16"/>
            <a:stretch>
              <a:fillRect/>
            </a:stretch>
          </a:blipFill>
        </p:spPr>
        <p:txBody>
          <a:bodyPr/>
          <a:lstStyle/>
          <a:p>
            <a:endParaRPr lang="fr-FR"/>
          </a:p>
        </p:txBody>
      </p:sp>
      <p:sp>
        <p:nvSpPr>
          <p:cNvPr id="70" name="AutoShape 70"/>
          <p:cNvSpPr/>
          <p:nvPr/>
        </p:nvSpPr>
        <p:spPr>
          <a:xfrm flipV="1">
            <a:off x="6995011" y="4129235"/>
            <a:ext cx="0" cy="1207082"/>
          </a:xfrm>
          <a:prstGeom prst="line">
            <a:avLst/>
          </a:prstGeom>
          <a:ln w="38100" cap="flat">
            <a:gradFill>
              <a:gsLst>
                <a:gs pos="0">
                  <a:srgbClr val="0CC0DF">
                    <a:alpha val="100000"/>
                  </a:srgbClr>
                </a:gs>
                <a:gs pos="100000">
                  <a:srgbClr val="9ACF2A">
                    <a:alpha val="100000"/>
                  </a:srgbClr>
                </a:gs>
              </a:gsLst>
              <a:lin ang="2700000"/>
            </a:gradFill>
            <a:prstDash val="solid"/>
            <a:headEnd type="oval" w="lg" len="lg"/>
            <a:tailEnd type="oval" w="lg" len="lg"/>
          </a:ln>
        </p:spPr>
        <p:txBody>
          <a:bodyPr/>
          <a:lstStyle/>
          <a:p>
            <a:endParaRPr lang="fr-FR"/>
          </a:p>
        </p:txBody>
      </p:sp>
      <p:grpSp>
        <p:nvGrpSpPr>
          <p:cNvPr id="71" name="Group 71"/>
          <p:cNvGrpSpPr/>
          <p:nvPr/>
        </p:nvGrpSpPr>
        <p:grpSpPr>
          <a:xfrm>
            <a:off x="2352867" y="5037439"/>
            <a:ext cx="658631" cy="658631"/>
            <a:chOff x="0" y="0"/>
            <a:chExt cx="1317263" cy="1317263"/>
          </a:xfrm>
        </p:grpSpPr>
        <p:grpSp>
          <p:nvGrpSpPr>
            <p:cNvPr id="72" name="Group 72"/>
            <p:cNvGrpSpPr/>
            <p:nvPr/>
          </p:nvGrpSpPr>
          <p:grpSpPr>
            <a:xfrm>
              <a:off x="0" y="0"/>
              <a:ext cx="1317263" cy="1317263"/>
              <a:chOff x="0" y="0"/>
              <a:chExt cx="812800" cy="812800"/>
            </a:xfrm>
          </p:grpSpPr>
          <p:sp>
            <p:nvSpPr>
              <p:cNvPr id="73" name="Freeform 7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CC0DF">
                      <a:alpha val="100000"/>
                    </a:srgbClr>
                  </a:gs>
                  <a:gs pos="100000">
                    <a:srgbClr val="9ACF2A">
                      <a:alpha val="100000"/>
                    </a:srgbClr>
                  </a:gs>
                </a:gsLst>
                <a:lin ang="2700000"/>
              </a:gradFill>
              <a:ln w="38100" cap="sq">
                <a:solidFill>
                  <a:srgbClr val="FFFFFF"/>
                </a:solidFill>
                <a:prstDash val="solid"/>
                <a:miter/>
              </a:ln>
            </p:spPr>
            <p:txBody>
              <a:bodyPr/>
              <a:lstStyle/>
              <a:p>
                <a:endParaRPr lang="fr-FR"/>
              </a:p>
            </p:txBody>
          </p:sp>
          <p:sp>
            <p:nvSpPr>
              <p:cNvPr id="74" name="TextBox 74"/>
              <p:cNvSpPr txBox="1"/>
              <p:nvPr/>
            </p:nvSpPr>
            <p:spPr>
              <a:xfrm>
                <a:off x="76200" y="28575"/>
                <a:ext cx="660400" cy="708025"/>
              </a:xfrm>
              <a:prstGeom prst="rect">
                <a:avLst/>
              </a:prstGeom>
            </p:spPr>
            <p:txBody>
              <a:bodyPr lIns="14969" tIns="14969" rIns="14969" bIns="14969" rtlCol="0" anchor="ctr"/>
              <a:lstStyle/>
              <a:p>
                <a:pPr algn="ctr">
                  <a:lnSpc>
                    <a:spcPts val="1867"/>
                  </a:lnSpc>
                </a:pPr>
                <a:endParaRPr sz="1333"/>
              </a:p>
            </p:txBody>
          </p:sp>
        </p:grpSp>
        <p:sp>
          <p:nvSpPr>
            <p:cNvPr id="75" name="Freeform 75"/>
            <p:cNvSpPr/>
            <p:nvPr/>
          </p:nvSpPr>
          <p:spPr>
            <a:xfrm>
              <a:off x="307398" y="222626"/>
              <a:ext cx="671811" cy="872011"/>
            </a:xfrm>
            <a:custGeom>
              <a:avLst/>
              <a:gdLst/>
              <a:ahLst/>
              <a:cxnLst/>
              <a:rect l="l" t="t" r="r" b="b"/>
              <a:pathLst>
                <a:path w="671811" h="872011">
                  <a:moveTo>
                    <a:pt x="0" y="0"/>
                  </a:moveTo>
                  <a:lnTo>
                    <a:pt x="671811" y="0"/>
                  </a:lnTo>
                  <a:lnTo>
                    <a:pt x="671811" y="872011"/>
                  </a:lnTo>
                  <a:lnTo>
                    <a:pt x="0" y="87201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fr-FR"/>
            </a:p>
          </p:txBody>
        </p:sp>
      </p:grpSp>
      <p:sp>
        <p:nvSpPr>
          <p:cNvPr id="76" name="Freeform 76"/>
          <p:cNvSpPr/>
          <p:nvPr/>
        </p:nvSpPr>
        <p:spPr>
          <a:xfrm>
            <a:off x="7206198" y="4605700"/>
            <a:ext cx="789691" cy="863479"/>
          </a:xfrm>
          <a:custGeom>
            <a:avLst/>
            <a:gdLst/>
            <a:ahLst/>
            <a:cxnLst/>
            <a:rect l="l" t="t" r="r" b="b"/>
            <a:pathLst>
              <a:path w="1184536" h="1295219">
                <a:moveTo>
                  <a:pt x="0" y="0"/>
                </a:moveTo>
                <a:lnTo>
                  <a:pt x="1184536" y="0"/>
                </a:lnTo>
                <a:lnTo>
                  <a:pt x="1184536" y="1295218"/>
                </a:lnTo>
                <a:lnTo>
                  <a:pt x="0" y="129521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fr-FR"/>
          </a:p>
        </p:txBody>
      </p:sp>
      <p:sp>
        <p:nvSpPr>
          <p:cNvPr id="77" name="TextBox 77"/>
          <p:cNvSpPr txBox="1"/>
          <p:nvPr/>
        </p:nvSpPr>
        <p:spPr>
          <a:xfrm>
            <a:off x="858937" y="2389540"/>
            <a:ext cx="1542695" cy="2248244"/>
          </a:xfrm>
          <a:prstGeom prst="rect">
            <a:avLst/>
          </a:prstGeom>
        </p:spPr>
        <p:txBody>
          <a:bodyPr lIns="0" tIns="0" rIns="0" bIns="0" rtlCol="0" anchor="t">
            <a:spAutoFit/>
          </a:bodyPr>
          <a:lstStyle/>
          <a:p>
            <a:pPr>
              <a:lnSpc>
                <a:spcPts val="1679"/>
              </a:lnSpc>
            </a:pPr>
            <a:r>
              <a:rPr lang="en-US" sz="1200" b="1" dirty="0">
                <a:solidFill>
                  <a:srgbClr val="253647"/>
                </a:solidFill>
                <a:ea typeface="Open Sans 1 Bold"/>
                <a:cs typeface="Open Sans 1 Bold"/>
                <a:sym typeface="Open Sans 1 Bold"/>
              </a:rPr>
              <a:t>CODERST/CDNPS</a:t>
            </a:r>
          </a:p>
          <a:p>
            <a:pPr>
              <a:lnSpc>
                <a:spcPts val="467"/>
              </a:lnSpc>
            </a:pPr>
            <a:endParaRPr lang="en-US" sz="1200" b="1" dirty="0">
              <a:solidFill>
                <a:srgbClr val="253647"/>
              </a:solidFill>
              <a:ea typeface="Open Sans 1 Bold"/>
              <a:cs typeface="Open Sans 1 Bold"/>
              <a:sym typeface="Open Sans 1 Bold"/>
            </a:endParaRPr>
          </a:p>
          <a:p>
            <a:pPr marL="215911" lvl="1" indent="-107955">
              <a:lnSpc>
                <a:spcPts val="1400"/>
              </a:lnSpc>
              <a:buFont typeface="Arial"/>
              <a:buChar char="•"/>
            </a:pPr>
            <a:r>
              <a:rPr lang="en-US" sz="1067" dirty="0">
                <a:solidFill>
                  <a:srgbClr val="253647"/>
                </a:solidFill>
                <a:ea typeface="Open Sans 1"/>
                <a:cs typeface="Open Sans 1"/>
                <a:sym typeface="Open Sans 1"/>
              </a:rPr>
              <a:t>La </a:t>
            </a:r>
            <a:r>
              <a:rPr lang="en-US" sz="1067" dirty="0" err="1">
                <a:solidFill>
                  <a:srgbClr val="253647"/>
                </a:solidFill>
                <a:ea typeface="Open Sans 1"/>
                <a:cs typeface="Open Sans 1"/>
                <a:sym typeface="Open Sans 1"/>
              </a:rPr>
              <a:t>préfecture</a:t>
            </a:r>
            <a:r>
              <a:rPr lang="en-US" sz="1067" dirty="0">
                <a:solidFill>
                  <a:srgbClr val="253647"/>
                </a:solidFill>
                <a:ea typeface="Open Sans 1"/>
                <a:cs typeface="Open Sans 1"/>
                <a:sym typeface="Open Sans 1"/>
              </a:rPr>
              <a:t> </a:t>
            </a:r>
            <a:r>
              <a:rPr lang="en-US" sz="1067" dirty="0" err="1">
                <a:solidFill>
                  <a:srgbClr val="253647"/>
                </a:solidFill>
                <a:ea typeface="Open Sans 1"/>
                <a:cs typeface="Open Sans 1"/>
                <a:sym typeface="Open Sans 1"/>
              </a:rPr>
              <a:t>informe</a:t>
            </a:r>
            <a:r>
              <a:rPr lang="en-US" sz="1067" dirty="0">
                <a:solidFill>
                  <a:srgbClr val="253647"/>
                </a:solidFill>
                <a:ea typeface="Open Sans 1"/>
                <a:cs typeface="Open Sans 1"/>
                <a:sym typeface="Open Sans 1"/>
              </a:rPr>
              <a:t> le CODERST </a:t>
            </a:r>
            <a:r>
              <a:rPr lang="en-US" sz="1067" dirty="0" err="1">
                <a:solidFill>
                  <a:srgbClr val="253647"/>
                </a:solidFill>
                <a:ea typeface="Open Sans 1"/>
                <a:cs typeface="Open Sans 1"/>
                <a:sym typeface="Open Sans 1"/>
              </a:rPr>
              <a:t>ou</a:t>
            </a:r>
            <a:r>
              <a:rPr lang="en-US" sz="1067" dirty="0">
                <a:solidFill>
                  <a:srgbClr val="253647"/>
                </a:solidFill>
                <a:ea typeface="Open Sans 1"/>
                <a:cs typeface="Open Sans 1"/>
                <a:sym typeface="Open Sans 1"/>
              </a:rPr>
              <a:t> le CDNPS </a:t>
            </a:r>
            <a:r>
              <a:rPr lang="en-US" sz="1067" dirty="0" err="1">
                <a:solidFill>
                  <a:srgbClr val="253647"/>
                </a:solidFill>
                <a:ea typeface="Open Sans 1"/>
                <a:cs typeface="Open Sans 1"/>
                <a:sym typeface="Open Sans 1"/>
              </a:rPr>
              <a:t>selon</a:t>
            </a:r>
            <a:r>
              <a:rPr lang="en-US" sz="1067" dirty="0">
                <a:solidFill>
                  <a:srgbClr val="253647"/>
                </a:solidFill>
                <a:ea typeface="Open Sans 1"/>
                <a:cs typeface="Open Sans 1"/>
                <a:sym typeface="Open Sans 1"/>
              </a:rPr>
              <a:t> la nature du dossier</a:t>
            </a:r>
          </a:p>
          <a:p>
            <a:pPr>
              <a:lnSpc>
                <a:spcPts val="1400"/>
              </a:lnSpc>
            </a:pPr>
            <a:r>
              <a:rPr lang="en-US" sz="1067" b="1" i="1" dirty="0" err="1">
                <a:solidFill>
                  <a:srgbClr val="253647"/>
                </a:solidFill>
                <a:ea typeface="Open Sans 1 Bold Italics"/>
                <a:cs typeface="Open Sans 1 Bold Italics"/>
                <a:sym typeface="Open Sans 1 Bold Italics"/>
              </a:rPr>
              <a:t>ou</a:t>
            </a:r>
            <a:endParaRPr lang="en-US" sz="1067" b="1" i="1" dirty="0">
              <a:solidFill>
                <a:srgbClr val="253647"/>
              </a:solidFill>
              <a:ea typeface="Open Sans 1 Bold Italics"/>
              <a:cs typeface="Open Sans 1 Bold Italics"/>
              <a:sym typeface="Open Sans 1 Bold Italics"/>
            </a:endParaRPr>
          </a:p>
          <a:p>
            <a:pPr marL="215911" lvl="1" indent="-107955">
              <a:lnSpc>
                <a:spcPts val="1400"/>
              </a:lnSpc>
              <a:buFont typeface="Arial"/>
              <a:buChar char="•"/>
            </a:pPr>
            <a:r>
              <a:rPr lang="en-US" sz="1067" dirty="0">
                <a:solidFill>
                  <a:srgbClr val="253647"/>
                </a:solidFill>
                <a:ea typeface="Open Sans 1"/>
                <a:cs typeface="Open Sans 1"/>
                <a:sym typeface="Open Sans 1"/>
              </a:rPr>
              <a:t>Le service </a:t>
            </a:r>
            <a:r>
              <a:rPr lang="en-US" sz="1067" dirty="0" err="1">
                <a:solidFill>
                  <a:srgbClr val="253647"/>
                </a:solidFill>
                <a:ea typeface="Open Sans 1"/>
                <a:cs typeface="Open Sans 1"/>
                <a:sym typeface="Open Sans 1"/>
              </a:rPr>
              <a:t>instructeur</a:t>
            </a:r>
            <a:r>
              <a:rPr lang="en-US" sz="1067" dirty="0">
                <a:solidFill>
                  <a:srgbClr val="253647"/>
                </a:solidFill>
                <a:ea typeface="Open Sans 1"/>
                <a:cs typeface="Open Sans 1"/>
                <a:sym typeface="Open Sans 1"/>
              </a:rPr>
              <a:t> </a:t>
            </a:r>
            <a:r>
              <a:rPr lang="en-US" sz="1067" dirty="0" err="1">
                <a:solidFill>
                  <a:srgbClr val="253647"/>
                </a:solidFill>
                <a:ea typeface="Open Sans 1"/>
                <a:cs typeface="Open Sans 1"/>
                <a:sym typeface="Open Sans 1"/>
              </a:rPr>
              <a:t>présente</a:t>
            </a:r>
            <a:r>
              <a:rPr lang="en-US" sz="1067" dirty="0">
                <a:solidFill>
                  <a:srgbClr val="253647"/>
                </a:solidFill>
                <a:ea typeface="Open Sans 1"/>
                <a:cs typeface="Open Sans 1"/>
                <a:sym typeface="Open Sans 1"/>
              </a:rPr>
              <a:t> pour </a:t>
            </a:r>
            <a:r>
              <a:rPr lang="en-US" sz="1067" dirty="0" err="1">
                <a:solidFill>
                  <a:srgbClr val="253647"/>
                </a:solidFill>
                <a:ea typeface="Open Sans 1"/>
                <a:cs typeface="Open Sans 1"/>
                <a:sym typeface="Open Sans 1"/>
              </a:rPr>
              <a:t>avis</a:t>
            </a:r>
            <a:r>
              <a:rPr lang="en-US" sz="1067" dirty="0">
                <a:solidFill>
                  <a:srgbClr val="253647"/>
                </a:solidFill>
                <a:ea typeface="Open Sans 1"/>
                <a:cs typeface="Open Sans 1"/>
                <a:sym typeface="Open Sans 1"/>
              </a:rPr>
              <a:t> le </a:t>
            </a:r>
            <a:r>
              <a:rPr lang="en-US" sz="1067" dirty="0" err="1">
                <a:solidFill>
                  <a:srgbClr val="253647"/>
                </a:solidFill>
                <a:ea typeface="Open Sans 1"/>
                <a:cs typeface="Open Sans 1"/>
                <a:sym typeface="Open Sans 1"/>
              </a:rPr>
              <a:t>projet</a:t>
            </a:r>
            <a:r>
              <a:rPr lang="en-US" sz="1067" dirty="0">
                <a:solidFill>
                  <a:srgbClr val="253647"/>
                </a:solidFill>
                <a:ea typeface="Open Sans 1"/>
                <a:cs typeface="Open Sans 1"/>
                <a:sym typeface="Open Sans 1"/>
              </a:rPr>
              <a:t> </a:t>
            </a:r>
            <a:r>
              <a:rPr lang="en-US" sz="1067" dirty="0" err="1">
                <a:solidFill>
                  <a:srgbClr val="253647"/>
                </a:solidFill>
                <a:ea typeface="Open Sans 1"/>
                <a:cs typeface="Open Sans 1"/>
                <a:sym typeface="Open Sans 1"/>
              </a:rPr>
              <a:t>d’AP</a:t>
            </a:r>
            <a:r>
              <a:rPr lang="en-US" sz="1067" dirty="0">
                <a:solidFill>
                  <a:srgbClr val="253647"/>
                </a:solidFill>
                <a:ea typeface="Open Sans 1"/>
                <a:cs typeface="Open Sans 1"/>
                <a:sym typeface="Open Sans 1"/>
              </a:rPr>
              <a:t> aux </a:t>
            </a:r>
            <a:r>
              <a:rPr lang="en-US" sz="1067" dirty="0" err="1">
                <a:solidFill>
                  <a:srgbClr val="253647"/>
                </a:solidFill>
                <a:ea typeface="Open Sans 1"/>
                <a:cs typeface="Open Sans 1"/>
                <a:sym typeface="Open Sans 1"/>
              </a:rPr>
              <a:t>membres</a:t>
            </a:r>
            <a:r>
              <a:rPr lang="en-US" sz="1067" dirty="0">
                <a:solidFill>
                  <a:srgbClr val="253647"/>
                </a:solidFill>
                <a:ea typeface="Open Sans 1"/>
                <a:cs typeface="Open Sans 1"/>
                <a:sym typeface="Open Sans 1"/>
              </a:rPr>
              <a:t> du CODERST/CDNPS.</a:t>
            </a:r>
          </a:p>
          <a:p>
            <a:pPr>
              <a:lnSpc>
                <a:spcPts val="1400"/>
              </a:lnSpc>
            </a:pPr>
            <a:endParaRPr lang="en-US" sz="1067" dirty="0">
              <a:solidFill>
                <a:srgbClr val="253647"/>
              </a:solidFill>
              <a:ea typeface="Open Sans 1"/>
              <a:cs typeface="Open Sans 1"/>
              <a:sym typeface="Open Sans 1"/>
            </a:endParaRPr>
          </a:p>
        </p:txBody>
      </p:sp>
      <p:sp>
        <p:nvSpPr>
          <p:cNvPr id="78" name="TextBox 78"/>
          <p:cNvSpPr txBox="1"/>
          <p:nvPr/>
        </p:nvSpPr>
        <p:spPr>
          <a:xfrm>
            <a:off x="4528587" y="4018830"/>
            <a:ext cx="2028695" cy="529825"/>
          </a:xfrm>
          <a:prstGeom prst="rect">
            <a:avLst/>
          </a:prstGeom>
        </p:spPr>
        <p:txBody>
          <a:bodyPr lIns="0" tIns="0" rIns="0" bIns="0" rtlCol="0" anchor="t">
            <a:spAutoFit/>
          </a:bodyPr>
          <a:lstStyle/>
          <a:p>
            <a:pPr>
              <a:lnSpc>
                <a:spcPts val="1400"/>
              </a:lnSpc>
            </a:pPr>
            <a:r>
              <a:rPr lang="en-US" sz="1067" b="1" i="1" dirty="0">
                <a:solidFill>
                  <a:srgbClr val="253647"/>
                </a:solidFill>
                <a:ea typeface="Open Sans 1 Bold Italics"/>
                <a:cs typeface="Open Sans 1 Bold Italics"/>
                <a:sym typeface="Open Sans 1 Bold Italics"/>
              </a:rPr>
              <a:t>15 </a:t>
            </a:r>
            <a:r>
              <a:rPr lang="en-US" sz="1067" b="1" i="1" dirty="0" err="1">
                <a:solidFill>
                  <a:srgbClr val="253647"/>
                </a:solidFill>
                <a:ea typeface="Open Sans 1 Bold Italics"/>
                <a:cs typeface="Open Sans 1 Bold Italics"/>
                <a:sym typeface="Open Sans 1 Bold Italics"/>
              </a:rPr>
              <a:t>jours</a:t>
            </a:r>
            <a:r>
              <a:rPr lang="en-US" sz="1067" i="1" dirty="0">
                <a:solidFill>
                  <a:srgbClr val="253647"/>
                </a:solidFill>
                <a:ea typeface="Open Sans 1 Italics"/>
                <a:cs typeface="Open Sans 1 Italics"/>
                <a:sym typeface="Open Sans 1 Italics"/>
              </a:rPr>
              <a:t> </a:t>
            </a:r>
            <a:r>
              <a:rPr lang="en-US" sz="1067" i="1" dirty="0" err="1">
                <a:solidFill>
                  <a:srgbClr val="253647"/>
                </a:solidFill>
                <a:ea typeface="Open Sans 1 Italics"/>
                <a:cs typeface="Open Sans 1 Italics"/>
                <a:sym typeface="Open Sans 1 Italics"/>
              </a:rPr>
              <a:t>donnés</a:t>
            </a:r>
            <a:r>
              <a:rPr lang="en-US" sz="1067" i="1" dirty="0">
                <a:solidFill>
                  <a:srgbClr val="253647"/>
                </a:solidFill>
                <a:ea typeface="Open Sans 1 Italics"/>
                <a:cs typeface="Open Sans 1 Italics"/>
                <a:sym typeface="Open Sans 1 Italics"/>
              </a:rPr>
              <a:t> au </a:t>
            </a:r>
            <a:r>
              <a:rPr lang="en-US" sz="1067" i="1" dirty="0" err="1">
                <a:solidFill>
                  <a:srgbClr val="253647"/>
                </a:solidFill>
                <a:ea typeface="Open Sans 1 Italics"/>
                <a:cs typeface="Open Sans 1 Italics"/>
                <a:sym typeface="Open Sans 1 Italics"/>
              </a:rPr>
              <a:t>pétitionnaire</a:t>
            </a:r>
            <a:r>
              <a:rPr lang="en-US" sz="1067" i="1" dirty="0">
                <a:solidFill>
                  <a:srgbClr val="253647"/>
                </a:solidFill>
                <a:ea typeface="Open Sans 1 Italics"/>
                <a:cs typeface="Open Sans 1 Italics"/>
                <a:sym typeface="Open Sans 1 Italics"/>
              </a:rPr>
              <a:t> pour faire des remarques sur les prescriptions de </a:t>
            </a:r>
            <a:r>
              <a:rPr lang="en-US" sz="1067" i="1" dirty="0" err="1">
                <a:solidFill>
                  <a:srgbClr val="253647"/>
                </a:solidFill>
                <a:ea typeface="Open Sans 1 Italics"/>
                <a:cs typeface="Open Sans 1 Italics"/>
                <a:sym typeface="Open Sans 1 Italics"/>
              </a:rPr>
              <a:t>l’arrêté</a:t>
            </a:r>
            <a:r>
              <a:rPr lang="en-US" sz="1067" i="1" dirty="0">
                <a:solidFill>
                  <a:srgbClr val="253647"/>
                </a:solidFill>
                <a:ea typeface="Open Sans 1 Italics"/>
                <a:cs typeface="Open Sans 1 Italics"/>
                <a:sym typeface="Open Sans 1 Italics"/>
              </a:rPr>
              <a:t> </a:t>
            </a:r>
            <a:r>
              <a:rPr lang="en-US" sz="1067" i="1" dirty="0" err="1">
                <a:solidFill>
                  <a:srgbClr val="253647"/>
                </a:solidFill>
                <a:ea typeface="Open Sans 1 Italics"/>
                <a:cs typeface="Open Sans 1 Italics"/>
                <a:sym typeface="Open Sans 1 Italics"/>
              </a:rPr>
              <a:t>préfectoral</a:t>
            </a:r>
            <a:endParaRPr lang="en-US" sz="1067" i="1" dirty="0">
              <a:solidFill>
                <a:srgbClr val="253647"/>
              </a:solidFill>
              <a:ea typeface="Open Sans 1 Italics"/>
              <a:cs typeface="Open Sans 1 Italics"/>
              <a:sym typeface="Open Sans 1 Italics"/>
            </a:endParaRPr>
          </a:p>
        </p:txBody>
      </p:sp>
      <p:sp>
        <p:nvSpPr>
          <p:cNvPr id="79" name="TextBox 79"/>
          <p:cNvSpPr txBox="1"/>
          <p:nvPr/>
        </p:nvSpPr>
        <p:spPr>
          <a:xfrm>
            <a:off x="9132119" y="2330969"/>
            <a:ext cx="2417842" cy="2656753"/>
          </a:xfrm>
          <a:prstGeom prst="rect">
            <a:avLst/>
          </a:prstGeom>
        </p:spPr>
        <p:txBody>
          <a:bodyPr lIns="0" tIns="0" rIns="0" bIns="0" rtlCol="0" anchor="t">
            <a:spAutoFit/>
          </a:bodyPr>
          <a:lstStyle/>
          <a:p>
            <a:pPr marL="244697" lvl="1" indent="-122349">
              <a:lnSpc>
                <a:spcPts val="1586"/>
              </a:lnSpc>
              <a:buFont typeface="Arial"/>
              <a:buChar char="•"/>
            </a:pPr>
            <a:r>
              <a:rPr lang="en-US" sz="1200" dirty="0">
                <a:solidFill>
                  <a:srgbClr val="FFFFFF"/>
                </a:solidFill>
                <a:ea typeface="Open Sans 1"/>
                <a:cs typeface="Open Sans 1"/>
                <a:sym typeface="Open Sans 1"/>
              </a:rPr>
              <a:t>Si le </a:t>
            </a:r>
            <a:r>
              <a:rPr lang="en-US" sz="1200" dirty="0" err="1">
                <a:solidFill>
                  <a:srgbClr val="FFFFFF"/>
                </a:solidFill>
                <a:ea typeface="Open Sans 1"/>
                <a:cs typeface="Open Sans 1"/>
                <a:sym typeface="Open Sans 1"/>
              </a:rPr>
              <a:t>projet</a:t>
            </a:r>
            <a:r>
              <a:rPr lang="en-US" sz="1200" dirty="0">
                <a:solidFill>
                  <a:srgbClr val="FFFFFF"/>
                </a:solidFill>
                <a:ea typeface="Open Sans 1"/>
                <a:cs typeface="Open Sans 1"/>
                <a:sym typeface="Open Sans 1"/>
              </a:rPr>
              <a:t> </a:t>
            </a:r>
            <a:r>
              <a:rPr lang="en-US" sz="1200" dirty="0" err="1">
                <a:solidFill>
                  <a:srgbClr val="FFFFFF"/>
                </a:solidFill>
                <a:ea typeface="Open Sans 1"/>
                <a:cs typeface="Open Sans 1"/>
                <a:sym typeface="Open Sans 1"/>
              </a:rPr>
              <a:t>est</a:t>
            </a:r>
            <a:r>
              <a:rPr lang="en-US" sz="1200" dirty="0">
                <a:solidFill>
                  <a:srgbClr val="FFFFFF"/>
                </a:solidFill>
                <a:ea typeface="Open Sans 1"/>
                <a:cs typeface="Open Sans 1"/>
                <a:sym typeface="Open Sans 1"/>
              </a:rPr>
              <a:t> </a:t>
            </a:r>
            <a:r>
              <a:rPr lang="en-US" sz="1200" dirty="0" err="1">
                <a:solidFill>
                  <a:srgbClr val="FFFFFF"/>
                </a:solidFill>
                <a:ea typeface="Open Sans 1"/>
                <a:cs typeface="Open Sans 1"/>
                <a:sym typeface="Open Sans 1"/>
              </a:rPr>
              <a:t>présenté</a:t>
            </a:r>
            <a:r>
              <a:rPr lang="en-US" sz="1200" dirty="0">
                <a:solidFill>
                  <a:srgbClr val="FFFFFF"/>
                </a:solidFill>
                <a:ea typeface="Open Sans 1"/>
                <a:cs typeface="Open Sans 1"/>
                <a:sym typeface="Open Sans 1"/>
              </a:rPr>
              <a:t> au CODERST, le </a:t>
            </a:r>
            <a:r>
              <a:rPr lang="en-US" sz="1200" dirty="0" err="1">
                <a:solidFill>
                  <a:srgbClr val="FFFFFF"/>
                </a:solidFill>
                <a:ea typeface="Open Sans 1"/>
                <a:cs typeface="Open Sans 1"/>
                <a:sym typeface="Open Sans 1"/>
              </a:rPr>
              <a:t>porteur</a:t>
            </a:r>
            <a:r>
              <a:rPr lang="en-US" sz="1200" dirty="0">
                <a:solidFill>
                  <a:srgbClr val="FFFFFF"/>
                </a:solidFill>
                <a:ea typeface="Open Sans 1"/>
                <a:cs typeface="Open Sans 1"/>
                <a:sym typeface="Open Sans 1"/>
              </a:rPr>
              <a:t> de </a:t>
            </a:r>
            <a:r>
              <a:rPr lang="en-US" sz="1200" dirty="0" err="1">
                <a:solidFill>
                  <a:srgbClr val="FFFFFF"/>
                </a:solidFill>
                <a:ea typeface="Open Sans 1"/>
                <a:cs typeface="Open Sans 1"/>
                <a:sym typeface="Open Sans 1"/>
              </a:rPr>
              <a:t>projet</a:t>
            </a:r>
            <a:r>
              <a:rPr lang="en-US" sz="1200" dirty="0">
                <a:solidFill>
                  <a:srgbClr val="FFFFFF"/>
                </a:solidFill>
                <a:ea typeface="Open Sans 1"/>
                <a:cs typeface="Open Sans 1"/>
                <a:sym typeface="Open Sans 1"/>
              </a:rPr>
              <a:t> et le bureau </a:t>
            </a:r>
            <a:r>
              <a:rPr lang="en-US" sz="1200" dirty="0" err="1">
                <a:solidFill>
                  <a:srgbClr val="FFFFFF"/>
                </a:solidFill>
                <a:ea typeface="Open Sans 1"/>
                <a:cs typeface="Open Sans 1"/>
                <a:sym typeface="Open Sans 1"/>
              </a:rPr>
              <a:t>d’étude</a:t>
            </a:r>
            <a:r>
              <a:rPr lang="en-US" sz="1200" dirty="0">
                <a:solidFill>
                  <a:srgbClr val="FFFFFF"/>
                </a:solidFill>
                <a:ea typeface="Open Sans 1"/>
                <a:cs typeface="Open Sans 1"/>
                <a:sym typeface="Open Sans 1"/>
              </a:rPr>
              <a:t> </a:t>
            </a:r>
            <a:r>
              <a:rPr lang="en-US" sz="1200" dirty="0" err="1">
                <a:solidFill>
                  <a:srgbClr val="FFFFFF"/>
                </a:solidFill>
                <a:ea typeface="Open Sans 1"/>
                <a:cs typeface="Open Sans 1"/>
                <a:sym typeface="Open Sans 1"/>
              </a:rPr>
              <a:t>participent</a:t>
            </a:r>
            <a:r>
              <a:rPr lang="en-US" sz="1200" dirty="0">
                <a:solidFill>
                  <a:srgbClr val="FFFFFF"/>
                </a:solidFill>
                <a:ea typeface="Open Sans 1"/>
                <a:cs typeface="Open Sans 1"/>
                <a:sym typeface="Open Sans 1"/>
              </a:rPr>
              <a:t> à la séance pour </a:t>
            </a:r>
            <a:r>
              <a:rPr lang="en-US" sz="1200" dirty="0" err="1">
                <a:solidFill>
                  <a:srgbClr val="FFFFFF"/>
                </a:solidFill>
                <a:ea typeface="Open Sans 1"/>
                <a:cs typeface="Open Sans 1"/>
                <a:sym typeface="Open Sans 1"/>
              </a:rPr>
              <a:t>répondre</a:t>
            </a:r>
            <a:r>
              <a:rPr lang="en-US" sz="1200" dirty="0">
                <a:solidFill>
                  <a:srgbClr val="FFFFFF"/>
                </a:solidFill>
                <a:ea typeface="Open Sans 1"/>
                <a:cs typeface="Open Sans 1"/>
                <a:sym typeface="Open Sans 1"/>
              </a:rPr>
              <a:t> aux questions </a:t>
            </a:r>
            <a:r>
              <a:rPr lang="en-US" sz="1200" dirty="0" err="1">
                <a:solidFill>
                  <a:srgbClr val="FFFFFF"/>
                </a:solidFill>
                <a:ea typeface="Open Sans 1"/>
                <a:cs typeface="Open Sans 1"/>
                <a:sym typeface="Open Sans 1"/>
              </a:rPr>
              <a:t>posées</a:t>
            </a:r>
            <a:r>
              <a:rPr lang="en-US" sz="1200" dirty="0">
                <a:solidFill>
                  <a:srgbClr val="FFFFFF"/>
                </a:solidFill>
                <a:ea typeface="Open Sans 1"/>
                <a:cs typeface="Open Sans 1"/>
                <a:sym typeface="Open Sans 1"/>
              </a:rPr>
              <a:t> par les </a:t>
            </a:r>
            <a:r>
              <a:rPr lang="en-US" sz="1200" dirty="0" err="1">
                <a:solidFill>
                  <a:srgbClr val="FFFFFF"/>
                </a:solidFill>
                <a:ea typeface="Open Sans 1"/>
                <a:cs typeface="Open Sans 1"/>
                <a:sym typeface="Open Sans 1"/>
              </a:rPr>
              <a:t>membres</a:t>
            </a:r>
            <a:r>
              <a:rPr lang="en-US" sz="1200" dirty="0">
                <a:solidFill>
                  <a:srgbClr val="FFFFFF"/>
                </a:solidFill>
                <a:ea typeface="Open Sans 1"/>
                <a:cs typeface="Open Sans 1"/>
                <a:sym typeface="Open Sans 1"/>
              </a:rPr>
              <a:t> du </a:t>
            </a:r>
            <a:r>
              <a:rPr lang="en-US" sz="1200" dirty="0" err="1">
                <a:solidFill>
                  <a:srgbClr val="FFFFFF"/>
                </a:solidFill>
                <a:ea typeface="Open Sans 1"/>
                <a:cs typeface="Open Sans 1"/>
                <a:sym typeface="Open Sans 1"/>
              </a:rPr>
              <a:t>comité</a:t>
            </a:r>
            <a:r>
              <a:rPr lang="en-US" sz="1200" dirty="0">
                <a:solidFill>
                  <a:srgbClr val="FFFFFF"/>
                </a:solidFill>
                <a:ea typeface="Open Sans 1"/>
                <a:cs typeface="Open Sans 1"/>
                <a:sym typeface="Open Sans 1"/>
              </a:rPr>
              <a:t> ;</a:t>
            </a:r>
          </a:p>
          <a:p>
            <a:pPr>
              <a:lnSpc>
                <a:spcPts val="1586"/>
              </a:lnSpc>
            </a:pPr>
            <a:endParaRPr lang="en-US" sz="1200" dirty="0">
              <a:solidFill>
                <a:srgbClr val="FFFFFF"/>
              </a:solidFill>
              <a:ea typeface="Open Sans 1"/>
              <a:cs typeface="Open Sans 1"/>
              <a:sym typeface="Open Sans 1"/>
            </a:endParaRPr>
          </a:p>
          <a:p>
            <a:pPr marL="244697" lvl="1" indent="-122349">
              <a:lnSpc>
                <a:spcPts val="1586"/>
              </a:lnSpc>
              <a:buFont typeface="Arial"/>
              <a:buChar char="•"/>
            </a:pPr>
            <a:r>
              <a:rPr lang="en-US" sz="1200" dirty="0" err="1">
                <a:solidFill>
                  <a:srgbClr val="FFFFFF"/>
                </a:solidFill>
                <a:ea typeface="Open Sans 1"/>
                <a:cs typeface="Open Sans 1"/>
                <a:sym typeface="Open Sans 1"/>
              </a:rPr>
              <a:t>Dès</a:t>
            </a:r>
            <a:r>
              <a:rPr lang="en-US" sz="1200" dirty="0">
                <a:solidFill>
                  <a:srgbClr val="FFFFFF"/>
                </a:solidFill>
                <a:ea typeface="Open Sans 1"/>
                <a:cs typeface="Open Sans 1"/>
                <a:sym typeface="Open Sans 1"/>
              </a:rPr>
              <a:t> </a:t>
            </a:r>
            <a:r>
              <a:rPr lang="en-US" sz="1200" dirty="0" err="1">
                <a:solidFill>
                  <a:srgbClr val="FFFFFF"/>
                </a:solidFill>
                <a:ea typeface="Open Sans 1"/>
                <a:cs typeface="Open Sans 1"/>
                <a:sym typeface="Open Sans 1"/>
              </a:rPr>
              <a:t>réception</a:t>
            </a:r>
            <a:r>
              <a:rPr lang="en-US" sz="1200" dirty="0">
                <a:solidFill>
                  <a:srgbClr val="FFFFFF"/>
                </a:solidFill>
                <a:ea typeface="Open Sans 1"/>
                <a:cs typeface="Open Sans 1"/>
                <a:sym typeface="Open Sans 1"/>
              </a:rPr>
              <a:t> des observations, </a:t>
            </a:r>
            <a:r>
              <a:rPr lang="en-US" sz="1200" dirty="0" err="1">
                <a:solidFill>
                  <a:srgbClr val="FFFFFF"/>
                </a:solidFill>
                <a:ea typeface="Open Sans 1"/>
                <a:cs typeface="Open Sans 1"/>
                <a:sym typeface="Open Sans 1"/>
              </a:rPr>
              <a:t>l’arrêté</a:t>
            </a:r>
            <a:r>
              <a:rPr lang="en-US" sz="1200" dirty="0">
                <a:solidFill>
                  <a:srgbClr val="FFFFFF"/>
                </a:solidFill>
                <a:ea typeface="Open Sans 1"/>
                <a:cs typeface="Open Sans 1"/>
                <a:sym typeface="Open Sans 1"/>
              </a:rPr>
              <a:t> </a:t>
            </a:r>
            <a:r>
              <a:rPr lang="en-US" sz="1200" dirty="0" err="1">
                <a:solidFill>
                  <a:srgbClr val="FFFFFF"/>
                </a:solidFill>
                <a:ea typeface="Open Sans 1"/>
                <a:cs typeface="Open Sans 1"/>
                <a:sym typeface="Open Sans 1"/>
              </a:rPr>
              <a:t>préfectoral</a:t>
            </a:r>
            <a:r>
              <a:rPr lang="en-US" sz="1200" dirty="0">
                <a:solidFill>
                  <a:srgbClr val="FFFFFF"/>
                </a:solidFill>
                <a:ea typeface="Open Sans 1"/>
                <a:cs typeface="Open Sans 1"/>
                <a:sym typeface="Open Sans 1"/>
              </a:rPr>
              <a:t> </a:t>
            </a:r>
            <a:r>
              <a:rPr lang="en-US" sz="1200" dirty="0" err="1">
                <a:solidFill>
                  <a:srgbClr val="FFFFFF"/>
                </a:solidFill>
                <a:ea typeface="Open Sans 1"/>
                <a:cs typeface="Open Sans 1"/>
                <a:sym typeface="Open Sans 1"/>
              </a:rPr>
              <a:t>est</a:t>
            </a:r>
            <a:r>
              <a:rPr lang="en-US" sz="1200" dirty="0">
                <a:solidFill>
                  <a:srgbClr val="FFFFFF"/>
                </a:solidFill>
                <a:ea typeface="Open Sans 1"/>
                <a:cs typeface="Open Sans 1"/>
                <a:sym typeface="Open Sans 1"/>
              </a:rPr>
              <a:t> </a:t>
            </a:r>
            <a:r>
              <a:rPr lang="en-US" sz="1200" dirty="0" err="1">
                <a:solidFill>
                  <a:srgbClr val="FFFFFF"/>
                </a:solidFill>
                <a:ea typeface="Open Sans 1"/>
                <a:cs typeface="Open Sans 1"/>
                <a:sym typeface="Open Sans 1"/>
              </a:rPr>
              <a:t>modifié</a:t>
            </a:r>
            <a:r>
              <a:rPr lang="en-US" sz="1200" dirty="0">
                <a:solidFill>
                  <a:srgbClr val="FFFFFF"/>
                </a:solidFill>
                <a:ea typeface="Open Sans 1"/>
                <a:cs typeface="Open Sans 1"/>
                <a:sym typeface="Open Sans 1"/>
              </a:rPr>
              <a:t> </a:t>
            </a:r>
            <a:r>
              <a:rPr lang="en-US" sz="1200" dirty="0" err="1">
                <a:solidFill>
                  <a:srgbClr val="FFFFFF"/>
                </a:solidFill>
                <a:ea typeface="Open Sans 1"/>
                <a:cs typeface="Open Sans 1"/>
                <a:sym typeface="Open Sans 1"/>
              </a:rPr>
              <a:t>si</a:t>
            </a:r>
            <a:r>
              <a:rPr lang="en-US" sz="1200" dirty="0">
                <a:solidFill>
                  <a:srgbClr val="FFFFFF"/>
                </a:solidFill>
                <a:ea typeface="Open Sans 1"/>
                <a:cs typeface="Open Sans 1"/>
                <a:sym typeface="Open Sans 1"/>
              </a:rPr>
              <a:t> </a:t>
            </a:r>
            <a:r>
              <a:rPr lang="en-US" sz="1200" dirty="0" err="1">
                <a:solidFill>
                  <a:srgbClr val="FFFFFF"/>
                </a:solidFill>
                <a:ea typeface="Open Sans 1"/>
                <a:cs typeface="Open Sans 1"/>
                <a:sym typeface="Open Sans 1"/>
              </a:rPr>
              <a:t>besoin</a:t>
            </a:r>
            <a:r>
              <a:rPr lang="en-US" sz="1200" dirty="0">
                <a:solidFill>
                  <a:srgbClr val="FFFFFF"/>
                </a:solidFill>
                <a:ea typeface="Open Sans 1"/>
                <a:cs typeface="Open Sans 1"/>
                <a:sym typeface="Open Sans 1"/>
              </a:rPr>
              <a:t>. </a:t>
            </a:r>
            <a:r>
              <a:rPr lang="en-US" sz="1200" dirty="0" err="1">
                <a:solidFill>
                  <a:srgbClr val="FFFFFF"/>
                </a:solidFill>
                <a:ea typeface="Open Sans 1"/>
                <a:cs typeface="Open Sans 1"/>
                <a:sym typeface="Open Sans 1"/>
              </a:rPr>
              <a:t>L’arrêté</a:t>
            </a:r>
            <a:r>
              <a:rPr lang="en-US" sz="1200" dirty="0">
                <a:solidFill>
                  <a:srgbClr val="FFFFFF"/>
                </a:solidFill>
                <a:ea typeface="Open Sans 1"/>
                <a:cs typeface="Open Sans 1"/>
                <a:sym typeface="Open Sans 1"/>
              </a:rPr>
              <a:t> </a:t>
            </a:r>
            <a:r>
              <a:rPr lang="en-US" sz="1200" dirty="0" err="1">
                <a:solidFill>
                  <a:srgbClr val="FFFFFF"/>
                </a:solidFill>
                <a:ea typeface="Open Sans 1"/>
                <a:cs typeface="Open Sans 1"/>
                <a:sym typeface="Open Sans 1"/>
              </a:rPr>
              <a:t>est</a:t>
            </a:r>
            <a:r>
              <a:rPr lang="en-US" sz="1200" dirty="0">
                <a:solidFill>
                  <a:srgbClr val="FFFFFF"/>
                </a:solidFill>
                <a:ea typeface="Open Sans 1"/>
                <a:cs typeface="Open Sans 1"/>
                <a:sym typeface="Open Sans 1"/>
              </a:rPr>
              <a:t> </a:t>
            </a:r>
            <a:r>
              <a:rPr lang="en-US" sz="1200" dirty="0" err="1">
                <a:solidFill>
                  <a:srgbClr val="FFFFFF"/>
                </a:solidFill>
                <a:ea typeface="Open Sans 1"/>
                <a:cs typeface="Open Sans 1"/>
                <a:sym typeface="Open Sans 1"/>
              </a:rPr>
              <a:t>aussitôt</a:t>
            </a:r>
            <a:r>
              <a:rPr lang="en-US" sz="1200" dirty="0">
                <a:solidFill>
                  <a:srgbClr val="FFFFFF"/>
                </a:solidFill>
                <a:ea typeface="Open Sans 1"/>
                <a:cs typeface="Open Sans 1"/>
                <a:sym typeface="Open Sans 1"/>
              </a:rPr>
              <a:t> </a:t>
            </a:r>
            <a:r>
              <a:rPr lang="en-US" sz="1200" dirty="0" err="1">
                <a:solidFill>
                  <a:srgbClr val="FFFFFF"/>
                </a:solidFill>
                <a:ea typeface="Open Sans 1"/>
                <a:cs typeface="Open Sans 1"/>
                <a:sym typeface="Open Sans 1"/>
              </a:rPr>
              <a:t>transmis</a:t>
            </a:r>
            <a:r>
              <a:rPr lang="en-US" sz="1200" dirty="0">
                <a:solidFill>
                  <a:srgbClr val="FFFFFF"/>
                </a:solidFill>
                <a:ea typeface="Open Sans 1"/>
                <a:cs typeface="Open Sans 1"/>
                <a:sym typeface="Open Sans 1"/>
              </a:rPr>
              <a:t> à la </a:t>
            </a:r>
            <a:r>
              <a:rPr lang="en-US" sz="1200" dirty="0" err="1">
                <a:solidFill>
                  <a:srgbClr val="FFFFFF"/>
                </a:solidFill>
                <a:ea typeface="Open Sans 1"/>
                <a:cs typeface="Open Sans 1"/>
                <a:sym typeface="Open Sans 1"/>
              </a:rPr>
              <a:t>préfecture</a:t>
            </a:r>
            <a:r>
              <a:rPr lang="en-US" sz="1200" dirty="0">
                <a:solidFill>
                  <a:srgbClr val="FFFFFF"/>
                </a:solidFill>
                <a:ea typeface="Open Sans 1"/>
                <a:cs typeface="Open Sans 1"/>
                <a:sym typeface="Open Sans 1"/>
              </a:rPr>
              <a:t> pour signature.</a:t>
            </a:r>
          </a:p>
          <a:p>
            <a:pPr>
              <a:lnSpc>
                <a:spcPts val="1586"/>
              </a:lnSpc>
            </a:pPr>
            <a:endParaRPr lang="en-US" sz="1200" dirty="0">
              <a:solidFill>
                <a:srgbClr val="FFFFFF"/>
              </a:solidFill>
              <a:ea typeface="Open Sans 1"/>
              <a:cs typeface="Open Sans 1"/>
              <a:sym typeface="Open Sans 1"/>
            </a:endParaRPr>
          </a:p>
        </p:txBody>
      </p:sp>
      <p:sp>
        <p:nvSpPr>
          <p:cNvPr id="80" name="TextBox 80"/>
          <p:cNvSpPr txBox="1"/>
          <p:nvPr/>
        </p:nvSpPr>
        <p:spPr>
          <a:xfrm>
            <a:off x="9280360" y="5646520"/>
            <a:ext cx="2458016" cy="399725"/>
          </a:xfrm>
          <a:prstGeom prst="rect">
            <a:avLst/>
          </a:prstGeom>
        </p:spPr>
        <p:txBody>
          <a:bodyPr lIns="0" tIns="0" rIns="0" bIns="0" rtlCol="0" anchor="t">
            <a:spAutoFit/>
          </a:bodyPr>
          <a:lstStyle/>
          <a:p>
            <a:pPr>
              <a:lnSpc>
                <a:spcPts val="1586"/>
              </a:lnSpc>
              <a:spcBef>
                <a:spcPct val="0"/>
              </a:spcBef>
            </a:pPr>
            <a:r>
              <a:rPr lang="en-US" sz="1200" i="1">
                <a:solidFill>
                  <a:srgbClr val="FFFFFF"/>
                </a:solidFill>
                <a:ea typeface="Open Sans 1 Italics"/>
                <a:cs typeface="Open Sans 1 Italics"/>
                <a:sym typeface="Open Sans 1 Italics"/>
              </a:rPr>
              <a:t>Porteur de projet, préfecture, service instructeur</a:t>
            </a:r>
          </a:p>
        </p:txBody>
      </p:sp>
      <p:sp>
        <p:nvSpPr>
          <p:cNvPr id="82" name="TextBox 82"/>
          <p:cNvSpPr txBox="1"/>
          <p:nvPr/>
        </p:nvSpPr>
        <p:spPr>
          <a:xfrm>
            <a:off x="11011212" y="6404993"/>
            <a:ext cx="993995" cy="265714"/>
          </a:xfrm>
          <a:prstGeom prst="rect">
            <a:avLst/>
          </a:prstGeom>
        </p:spPr>
        <p:txBody>
          <a:bodyPr lIns="0" tIns="0" rIns="0" bIns="0" rtlCol="0" anchor="t">
            <a:spAutoFit/>
          </a:bodyPr>
          <a:lstStyle/>
          <a:p>
            <a:pPr algn="ctr">
              <a:lnSpc>
                <a:spcPts val="2249"/>
              </a:lnSpc>
              <a:spcBef>
                <a:spcPct val="0"/>
              </a:spcBef>
            </a:pPr>
            <a:r>
              <a:rPr lang="en-US" sz="1600" b="1" dirty="0" err="1">
                <a:solidFill>
                  <a:schemeClr val="bg1"/>
                </a:solidFill>
                <a:latin typeface="Calibri Light" panose="020F0302020204030204" pitchFamily="34" charset="0"/>
                <a:ea typeface="Calibri Light" panose="020F0302020204030204" pitchFamily="34" charset="0"/>
                <a:cs typeface="Calibri Light" panose="020F0302020204030204" pitchFamily="34" charset="0"/>
                <a:sym typeface="Decalotype Bold"/>
                <a:hlinkClick r:id="rId4" action="ppaction://hlinksldjump">
                  <a:extLst>
                    <a:ext uri="{A12FA001-AC4F-418D-AE19-62706E023703}">
                      <ahyp:hlinkClr xmlns:ahyp="http://schemas.microsoft.com/office/drawing/2018/hyperlinkcolor" val="tx"/>
                    </a:ext>
                  </a:extLst>
                </a:hlinkClick>
              </a:rPr>
              <a:t>Glossaire</a:t>
            </a:r>
            <a:r>
              <a:rPr lang="en-US" sz="16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sym typeface="Decalotype Bold"/>
                <a:hlinkClick r:id="rId4" action="ppaction://hlinksldjump">
                  <a:extLst>
                    <a:ext uri="{A12FA001-AC4F-418D-AE19-62706E023703}">
                      <ahyp:hlinkClr xmlns:ahyp="http://schemas.microsoft.com/office/drawing/2018/hyperlinkcolor" val="tx"/>
                    </a:ext>
                  </a:extLst>
                </a:hlinkClick>
              </a:rPr>
              <a:t> &gt;</a:t>
            </a:r>
          </a:p>
        </p:txBody>
      </p:sp>
      <p:sp>
        <p:nvSpPr>
          <p:cNvPr id="83" name="TextBox 83"/>
          <p:cNvSpPr txBox="1"/>
          <p:nvPr/>
        </p:nvSpPr>
        <p:spPr>
          <a:xfrm>
            <a:off x="1554435" y="731893"/>
            <a:ext cx="3534767" cy="545086"/>
          </a:xfrm>
          <a:prstGeom prst="rect">
            <a:avLst/>
          </a:prstGeom>
        </p:spPr>
        <p:txBody>
          <a:bodyPr lIns="0" tIns="0" rIns="0" bIns="0" rtlCol="0" anchor="t">
            <a:spAutoFit/>
          </a:bodyPr>
          <a:lstStyle/>
          <a:p>
            <a:pPr algn="ctr">
              <a:lnSpc>
                <a:spcPts val="4387"/>
              </a:lnSpc>
            </a:pPr>
            <a:r>
              <a:rPr lang="en-US" sz="3600" b="1" dirty="0">
                <a:solidFill>
                  <a:srgbClr val="9CBB23"/>
                </a:solidFill>
                <a:ea typeface="Open Sans 2 Bold"/>
                <a:cs typeface="Open Sans 2 Bold"/>
                <a:sym typeface="Open Sans 2 Bold"/>
              </a:rPr>
              <a:t>ÉTAPE 4 : </a:t>
            </a:r>
            <a:r>
              <a:rPr lang="en-US" sz="3600" b="1" dirty="0" err="1">
                <a:solidFill>
                  <a:srgbClr val="9CBB23"/>
                </a:solidFill>
                <a:ea typeface="Open Sans 2 Bold"/>
                <a:cs typeface="Open Sans 2 Bold"/>
                <a:sym typeface="Open Sans 2 Bold"/>
              </a:rPr>
              <a:t>Décision</a:t>
            </a:r>
            <a:endParaRPr lang="en-US" sz="3600" b="1" dirty="0">
              <a:solidFill>
                <a:srgbClr val="9CBB23"/>
              </a:solidFill>
              <a:ea typeface="Open Sans 2 Bold"/>
              <a:cs typeface="Open Sans 2 Bold"/>
              <a:sym typeface="Open Sans 2 Bold"/>
            </a:endParaRPr>
          </a:p>
        </p:txBody>
      </p:sp>
      <p:sp>
        <p:nvSpPr>
          <p:cNvPr id="84" name="TextBox 84"/>
          <p:cNvSpPr txBox="1"/>
          <p:nvPr/>
        </p:nvSpPr>
        <p:spPr>
          <a:xfrm>
            <a:off x="0" y="-14328"/>
            <a:ext cx="685800" cy="289503"/>
          </a:xfrm>
          <a:prstGeom prst="rect">
            <a:avLst/>
          </a:prstGeom>
        </p:spPr>
        <p:txBody>
          <a:bodyPr lIns="0" tIns="0" rIns="0" bIns="0" rtlCol="0" anchor="t">
            <a:spAutoFit/>
          </a:bodyPr>
          <a:lstStyle/>
          <a:p>
            <a:pPr algn="ctr">
              <a:lnSpc>
                <a:spcPts val="2426"/>
              </a:lnSpc>
              <a:spcBef>
                <a:spcPct val="0"/>
              </a:spcBef>
            </a:pPr>
            <a:r>
              <a:rPr lang="en-US" sz="1733" b="1" dirty="0">
                <a:solidFill>
                  <a:srgbClr val="253647"/>
                </a:solidFill>
                <a:latin typeface="Calibri Light" panose="020F0302020204030204" pitchFamily="34" charset="0"/>
                <a:ea typeface="Calibri Light" panose="020F0302020204030204" pitchFamily="34" charset="0"/>
                <a:cs typeface="Calibri Light" panose="020F0302020204030204" pitchFamily="34" charset="0"/>
                <a:sym typeface="Decalotype Bold"/>
              </a:rPr>
              <a:t>Étape 4</a:t>
            </a:r>
          </a:p>
        </p:txBody>
      </p:sp>
      <p:sp>
        <p:nvSpPr>
          <p:cNvPr id="85" name="TextBox 85"/>
          <p:cNvSpPr txBox="1"/>
          <p:nvPr/>
        </p:nvSpPr>
        <p:spPr>
          <a:xfrm>
            <a:off x="9266264" y="880596"/>
            <a:ext cx="2283697" cy="604909"/>
          </a:xfrm>
          <a:prstGeom prst="rect">
            <a:avLst/>
          </a:prstGeom>
        </p:spPr>
        <p:txBody>
          <a:bodyPr lIns="0" tIns="0" rIns="0" bIns="0" rtlCol="0" anchor="t">
            <a:spAutoFit/>
          </a:bodyPr>
          <a:lstStyle/>
          <a:p>
            <a:pPr>
              <a:lnSpc>
                <a:spcPts val="1586"/>
              </a:lnSpc>
            </a:pPr>
            <a:r>
              <a:rPr lang="en-US" sz="1200" b="1" dirty="0">
                <a:solidFill>
                  <a:srgbClr val="FFFFFF"/>
                </a:solidFill>
                <a:ea typeface="Open Sans 1 Bold"/>
                <a:cs typeface="Open Sans 1 Bold"/>
                <a:sym typeface="Open Sans 1 Bold"/>
              </a:rPr>
              <a:t>2 </a:t>
            </a:r>
            <a:r>
              <a:rPr lang="en-US" sz="1200" b="1" dirty="0" err="1">
                <a:solidFill>
                  <a:srgbClr val="FFFFFF"/>
                </a:solidFill>
                <a:ea typeface="Open Sans 1 Bold"/>
                <a:cs typeface="Open Sans 1 Bold"/>
                <a:sym typeface="Open Sans 1 Bold"/>
              </a:rPr>
              <a:t>mois</a:t>
            </a:r>
            <a:endParaRPr lang="en-US" sz="1200" b="1" dirty="0">
              <a:solidFill>
                <a:srgbClr val="FFFFFF"/>
              </a:solidFill>
              <a:ea typeface="Open Sans 1 Bold"/>
              <a:cs typeface="Open Sans 1 Bold"/>
              <a:sym typeface="Open Sans 1 Bold"/>
            </a:endParaRPr>
          </a:p>
          <a:p>
            <a:pPr>
              <a:lnSpc>
                <a:spcPts val="1586"/>
              </a:lnSpc>
              <a:spcBef>
                <a:spcPct val="0"/>
              </a:spcBef>
            </a:pPr>
            <a:r>
              <a:rPr lang="en-US" sz="1200" b="1" dirty="0">
                <a:solidFill>
                  <a:srgbClr val="FFFFFF"/>
                </a:solidFill>
                <a:ea typeface="Open Sans 1 Bold"/>
                <a:cs typeface="Open Sans 1 Bold"/>
                <a:sym typeface="Open Sans 1 Bold"/>
              </a:rPr>
              <a:t>+ 1 </a:t>
            </a:r>
            <a:r>
              <a:rPr lang="en-US" sz="1200" b="1" dirty="0" err="1">
                <a:solidFill>
                  <a:srgbClr val="FFFFFF"/>
                </a:solidFill>
                <a:ea typeface="Open Sans 1 Bold"/>
                <a:cs typeface="Open Sans 1 Bold"/>
                <a:sym typeface="Open Sans 1 Bold"/>
              </a:rPr>
              <a:t>mois</a:t>
            </a:r>
            <a:r>
              <a:rPr lang="en-US" sz="1200" dirty="0">
                <a:solidFill>
                  <a:srgbClr val="FFFFFF"/>
                </a:solidFill>
                <a:ea typeface="Open Sans 1"/>
                <a:cs typeface="Open Sans 1"/>
                <a:sym typeface="Open Sans 1"/>
              </a:rPr>
              <a:t> </a:t>
            </a:r>
            <a:r>
              <a:rPr lang="en-US" sz="1200" dirty="0" err="1">
                <a:solidFill>
                  <a:srgbClr val="FFFFFF"/>
                </a:solidFill>
                <a:ea typeface="Open Sans 1"/>
                <a:cs typeface="Open Sans 1"/>
                <a:sym typeface="Open Sans 1"/>
              </a:rPr>
              <a:t>si</a:t>
            </a:r>
            <a:r>
              <a:rPr lang="en-US" sz="1200" dirty="0">
                <a:solidFill>
                  <a:srgbClr val="FFFFFF"/>
                </a:solidFill>
                <a:ea typeface="Open Sans 1"/>
                <a:cs typeface="Open Sans 1"/>
                <a:sym typeface="Open Sans 1"/>
              </a:rPr>
              <a:t> </a:t>
            </a:r>
            <a:r>
              <a:rPr lang="en-US" sz="1200" dirty="0" err="1">
                <a:solidFill>
                  <a:srgbClr val="FFFFFF"/>
                </a:solidFill>
                <a:ea typeface="Open Sans 1"/>
                <a:cs typeface="Open Sans 1"/>
                <a:sym typeface="Open Sans 1"/>
              </a:rPr>
              <a:t>sollicitation</a:t>
            </a:r>
            <a:r>
              <a:rPr lang="en-US" sz="1200" dirty="0">
                <a:solidFill>
                  <a:srgbClr val="FFFFFF"/>
                </a:solidFill>
                <a:ea typeface="Open Sans 1"/>
                <a:cs typeface="Open Sans 1"/>
                <a:sym typeface="Open Sans 1"/>
              </a:rPr>
              <a:t> de </a:t>
            </a:r>
            <a:r>
              <a:rPr lang="en-US" sz="1200" dirty="0" err="1">
                <a:solidFill>
                  <a:srgbClr val="FFFFFF"/>
                </a:solidFill>
                <a:ea typeface="Open Sans 1"/>
                <a:cs typeface="Open Sans 1"/>
                <a:sym typeface="Open Sans 1"/>
              </a:rPr>
              <a:t>l’avis</a:t>
            </a:r>
            <a:r>
              <a:rPr lang="en-US" sz="1200" dirty="0">
                <a:solidFill>
                  <a:srgbClr val="FFFFFF"/>
                </a:solidFill>
                <a:ea typeface="Open Sans 1"/>
                <a:cs typeface="Open Sans 1"/>
                <a:sym typeface="Open Sans 1"/>
              </a:rPr>
              <a:t> du CODERST/CDNPS</a:t>
            </a:r>
          </a:p>
        </p:txBody>
      </p:sp>
      <p:sp>
        <p:nvSpPr>
          <p:cNvPr id="86" name="TextBox 86"/>
          <p:cNvSpPr txBox="1"/>
          <p:nvPr/>
        </p:nvSpPr>
        <p:spPr>
          <a:xfrm>
            <a:off x="4320598" y="3728312"/>
            <a:ext cx="1880821" cy="204158"/>
          </a:xfrm>
          <a:prstGeom prst="rect">
            <a:avLst/>
          </a:prstGeom>
        </p:spPr>
        <p:txBody>
          <a:bodyPr lIns="0" tIns="0" rIns="0" bIns="0" rtlCol="0" anchor="t">
            <a:spAutoFit/>
          </a:bodyPr>
          <a:lstStyle/>
          <a:p>
            <a:pPr>
              <a:lnSpc>
                <a:spcPts val="1679"/>
              </a:lnSpc>
            </a:pPr>
            <a:r>
              <a:rPr lang="en-US" sz="1200" b="1">
                <a:solidFill>
                  <a:srgbClr val="253647"/>
                </a:solidFill>
                <a:ea typeface="Open Sans 1 Bold"/>
                <a:cs typeface="Open Sans 1 Bold"/>
                <a:sym typeface="Open Sans 1 Bold"/>
              </a:rPr>
              <a:t>Phase contradictoire</a:t>
            </a:r>
          </a:p>
        </p:txBody>
      </p:sp>
      <p:sp>
        <p:nvSpPr>
          <p:cNvPr id="87" name="TextBox 87"/>
          <p:cNvSpPr txBox="1"/>
          <p:nvPr/>
        </p:nvSpPr>
        <p:spPr>
          <a:xfrm>
            <a:off x="2702755" y="4402576"/>
            <a:ext cx="1006682" cy="350289"/>
          </a:xfrm>
          <a:prstGeom prst="rect">
            <a:avLst/>
          </a:prstGeom>
        </p:spPr>
        <p:txBody>
          <a:bodyPr lIns="0" tIns="0" rIns="0" bIns="0" rtlCol="0" anchor="t">
            <a:spAutoFit/>
          </a:bodyPr>
          <a:lstStyle/>
          <a:p>
            <a:pPr algn="ctr">
              <a:lnSpc>
                <a:spcPts val="1399"/>
              </a:lnSpc>
              <a:spcBef>
                <a:spcPct val="0"/>
              </a:spcBef>
            </a:pPr>
            <a:r>
              <a:rPr lang="en-US" sz="1067" b="1">
                <a:solidFill>
                  <a:srgbClr val="253647"/>
                </a:solidFill>
                <a:ea typeface="Open Sans 1 Bold"/>
                <a:cs typeface="Open Sans 1 Bold"/>
                <a:sym typeface="Open Sans 1 Bold"/>
              </a:rPr>
              <a:t>Avis favorable du préfet</a:t>
            </a:r>
          </a:p>
        </p:txBody>
      </p:sp>
      <p:sp>
        <p:nvSpPr>
          <p:cNvPr id="88" name="TextBox 88"/>
          <p:cNvSpPr txBox="1"/>
          <p:nvPr/>
        </p:nvSpPr>
        <p:spPr>
          <a:xfrm>
            <a:off x="3113864" y="2965502"/>
            <a:ext cx="1722545" cy="474489"/>
          </a:xfrm>
          <a:prstGeom prst="rect">
            <a:avLst/>
          </a:prstGeom>
        </p:spPr>
        <p:txBody>
          <a:bodyPr lIns="0" tIns="0" rIns="0" bIns="0" rtlCol="0" anchor="t">
            <a:spAutoFit/>
          </a:bodyPr>
          <a:lstStyle/>
          <a:p>
            <a:pPr>
              <a:lnSpc>
                <a:spcPts val="1399"/>
              </a:lnSpc>
            </a:pPr>
            <a:r>
              <a:rPr lang="en-US" sz="1067" b="1">
                <a:solidFill>
                  <a:srgbClr val="253647"/>
                </a:solidFill>
                <a:ea typeface="Open Sans 1 Bold"/>
                <a:cs typeface="Open Sans 1 Bold"/>
                <a:sym typeface="Open Sans 1 Bold"/>
              </a:rPr>
              <a:t>Refus du préfet justifié</a:t>
            </a:r>
          </a:p>
          <a:p>
            <a:pPr>
              <a:lnSpc>
                <a:spcPts val="93"/>
              </a:lnSpc>
            </a:pPr>
            <a:endParaRPr lang="en-US" sz="1067" b="1">
              <a:solidFill>
                <a:srgbClr val="253647"/>
              </a:solidFill>
              <a:ea typeface="Open Sans 1 Bold"/>
              <a:cs typeface="Open Sans 1 Bold"/>
              <a:sym typeface="Open Sans 1 Bold"/>
            </a:endParaRPr>
          </a:p>
          <a:p>
            <a:pPr>
              <a:lnSpc>
                <a:spcPts val="1120"/>
              </a:lnSpc>
              <a:spcBef>
                <a:spcPct val="0"/>
              </a:spcBef>
            </a:pPr>
            <a:r>
              <a:rPr lang="en-US" sz="933">
                <a:solidFill>
                  <a:srgbClr val="253647"/>
                </a:solidFill>
                <a:ea typeface="Open Sans 1"/>
                <a:cs typeface="Open Sans 1"/>
                <a:sym typeface="Open Sans 1"/>
              </a:rPr>
              <a:t>En cas d’incompatibilité de projet au regard des intérêts protégés</a:t>
            </a:r>
          </a:p>
        </p:txBody>
      </p:sp>
      <p:sp>
        <p:nvSpPr>
          <p:cNvPr id="90" name="TextBox 74">
            <a:extLst>
              <a:ext uri="{FF2B5EF4-FFF2-40B4-BE49-F238E27FC236}">
                <a16:creationId xmlns:a16="http://schemas.microsoft.com/office/drawing/2014/main" id="{18731069-14A8-A024-B4D2-BDE29AA51C79}"/>
              </a:ext>
            </a:extLst>
          </p:cNvPr>
          <p:cNvSpPr txBox="1"/>
          <p:nvPr/>
        </p:nvSpPr>
        <p:spPr>
          <a:xfrm>
            <a:off x="11011212" y="87290"/>
            <a:ext cx="1079189" cy="265970"/>
          </a:xfrm>
          <a:prstGeom prst="rect">
            <a:avLst/>
          </a:prstGeom>
        </p:spPr>
        <p:txBody>
          <a:bodyPr wrap="square" lIns="0" tIns="0" rIns="0" bIns="0" rtlCol="0" anchor="t">
            <a:spAutoFit/>
          </a:bodyPr>
          <a:lstStyle/>
          <a:p>
            <a:pPr algn="ctr">
              <a:lnSpc>
                <a:spcPts val="2249"/>
              </a:lnSpc>
              <a:spcBef>
                <a:spcPct val="0"/>
              </a:spcBef>
            </a:pPr>
            <a:r>
              <a:rPr lang="en-US" sz="1606"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sym typeface="Decalotype Bold"/>
                <a:hlinkClick r:id="rId21" action="ppaction://hlinksldjump">
                  <a:extLst>
                    <a:ext uri="{A12FA001-AC4F-418D-AE19-62706E023703}">
                      <ahyp:hlinkClr xmlns:ahyp="http://schemas.microsoft.com/office/drawing/2018/hyperlinkcolor" val="tx"/>
                    </a:ext>
                  </a:extLst>
                </a:hlinkClick>
              </a:rPr>
              <a:t>&lt; </a:t>
            </a:r>
            <a:r>
              <a:rPr lang="en-US" sz="1606" b="1" dirty="0" err="1">
                <a:solidFill>
                  <a:schemeClr val="bg1"/>
                </a:solidFill>
                <a:latin typeface="Calibri Light" panose="020F0302020204030204" pitchFamily="34" charset="0"/>
                <a:ea typeface="Calibri Light" panose="020F0302020204030204" pitchFamily="34" charset="0"/>
                <a:cs typeface="Calibri Light" panose="020F0302020204030204" pitchFamily="34" charset="0"/>
                <a:sym typeface="Decalotype Bold"/>
                <a:hlinkClick r:id="rId21" action="ppaction://hlinksldjump">
                  <a:extLst>
                    <a:ext uri="{A12FA001-AC4F-418D-AE19-62706E023703}">
                      <ahyp:hlinkClr xmlns:ahyp="http://schemas.microsoft.com/office/drawing/2018/hyperlinkcolor" val="tx"/>
                    </a:ext>
                  </a:extLst>
                </a:hlinkClick>
              </a:rPr>
              <a:t>Sommaire</a:t>
            </a:r>
            <a:endParaRPr lang="en-US" sz="1606"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sym typeface="Decalotype Bold"/>
              <a:hlinkClick r:id="rId21" action="ppaction://hlinksldjump">
                <a:extLst>
                  <a:ext uri="{A12FA001-AC4F-418D-AE19-62706E023703}">
                    <ahyp:hlinkClr xmlns:ahyp="http://schemas.microsoft.com/office/drawing/2018/hyperlinkcolor" val="tx"/>
                  </a:ext>
                </a:extLst>
              </a:hlinkClick>
            </a:endParaRPr>
          </a:p>
        </p:txBody>
      </p:sp>
      <p:sp>
        <p:nvSpPr>
          <p:cNvPr id="81" name="Espace réservé du numéro de diapositive 80">
            <a:extLst>
              <a:ext uri="{FF2B5EF4-FFF2-40B4-BE49-F238E27FC236}">
                <a16:creationId xmlns:a16="http://schemas.microsoft.com/office/drawing/2014/main" id="{549620DC-80EC-E162-8C94-4FC9CE1109D3}"/>
              </a:ext>
            </a:extLst>
          </p:cNvPr>
          <p:cNvSpPr>
            <a:spLocks noGrp="1"/>
          </p:cNvSpPr>
          <p:nvPr>
            <p:ph type="sldNum" sz="quarter" idx="12"/>
          </p:nvPr>
        </p:nvSpPr>
        <p:spPr>
          <a:xfrm>
            <a:off x="7907148" y="6376605"/>
            <a:ext cx="2743200" cy="365125"/>
          </a:xfrm>
        </p:spPr>
        <p:txBody>
          <a:bodyPr/>
          <a:lstStyle/>
          <a:p>
            <a:fld id="{B89029C3-015E-4F01-859F-E20F5DA51342}" type="slidenum">
              <a:rPr lang="fr-FR" smtClean="0"/>
              <a:t>95</a:t>
            </a:fld>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1000"/>
                                        <p:tgtEl>
                                          <p:spTgt spid="25"/>
                                        </p:tgtEl>
                                      </p:cBhvr>
                                    </p:animEffect>
                                    <p:anim calcmode="lin" valueType="num">
                                      <p:cBhvr>
                                        <p:cTn id="53" dur="1000" fill="hold"/>
                                        <p:tgtEl>
                                          <p:spTgt spid="25"/>
                                        </p:tgtEl>
                                        <p:attrNameLst>
                                          <p:attrName>ppt_x</p:attrName>
                                        </p:attrNameLst>
                                      </p:cBhvr>
                                      <p:tavLst>
                                        <p:tav tm="0">
                                          <p:val>
                                            <p:strVal val="#ppt_x"/>
                                          </p:val>
                                        </p:tav>
                                        <p:tav tm="100000">
                                          <p:val>
                                            <p:strVal val="#ppt_x"/>
                                          </p:val>
                                        </p:tav>
                                      </p:tavLst>
                                    </p:anim>
                                    <p:anim calcmode="lin" valueType="num">
                                      <p:cBhvr>
                                        <p:cTn id="54" dur="1000" fill="hold"/>
                                        <p:tgtEl>
                                          <p:spTgt spid="25"/>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1000"/>
                                        <p:tgtEl>
                                          <p:spTgt spid="30"/>
                                        </p:tgtEl>
                                      </p:cBhvr>
                                    </p:animEffect>
                                    <p:anim calcmode="lin" valueType="num">
                                      <p:cBhvr>
                                        <p:cTn id="58" dur="1000" fill="hold"/>
                                        <p:tgtEl>
                                          <p:spTgt spid="30"/>
                                        </p:tgtEl>
                                        <p:attrNameLst>
                                          <p:attrName>ppt_x</p:attrName>
                                        </p:attrNameLst>
                                      </p:cBhvr>
                                      <p:tavLst>
                                        <p:tav tm="0">
                                          <p:val>
                                            <p:strVal val="#ppt_x"/>
                                          </p:val>
                                        </p:tav>
                                        <p:tav tm="100000">
                                          <p:val>
                                            <p:strVal val="#ppt_x"/>
                                          </p:val>
                                        </p:tav>
                                      </p:tavLst>
                                    </p:anim>
                                    <p:anim calcmode="lin" valueType="num">
                                      <p:cBhvr>
                                        <p:cTn id="59" dur="1000" fill="hold"/>
                                        <p:tgtEl>
                                          <p:spTgt spid="30"/>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1000"/>
                                        <p:tgtEl>
                                          <p:spTgt spid="35"/>
                                        </p:tgtEl>
                                      </p:cBhvr>
                                    </p:animEffect>
                                    <p:anim calcmode="lin" valueType="num">
                                      <p:cBhvr>
                                        <p:cTn id="63" dur="1000" fill="hold"/>
                                        <p:tgtEl>
                                          <p:spTgt spid="35"/>
                                        </p:tgtEl>
                                        <p:attrNameLst>
                                          <p:attrName>ppt_x</p:attrName>
                                        </p:attrNameLst>
                                      </p:cBhvr>
                                      <p:tavLst>
                                        <p:tav tm="0">
                                          <p:val>
                                            <p:strVal val="#ppt_x"/>
                                          </p:val>
                                        </p:tav>
                                        <p:tav tm="100000">
                                          <p:val>
                                            <p:strVal val="#ppt_x"/>
                                          </p:val>
                                        </p:tav>
                                      </p:tavLst>
                                    </p:anim>
                                    <p:anim calcmode="lin" valueType="num">
                                      <p:cBhvr>
                                        <p:cTn id="64" dur="1000" fill="hold"/>
                                        <p:tgtEl>
                                          <p:spTgt spid="35"/>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1000"/>
                                        <p:tgtEl>
                                          <p:spTgt spid="36"/>
                                        </p:tgtEl>
                                      </p:cBhvr>
                                    </p:animEffect>
                                    <p:anim calcmode="lin" valueType="num">
                                      <p:cBhvr>
                                        <p:cTn id="68" dur="1000" fill="hold"/>
                                        <p:tgtEl>
                                          <p:spTgt spid="36"/>
                                        </p:tgtEl>
                                        <p:attrNameLst>
                                          <p:attrName>ppt_x</p:attrName>
                                        </p:attrNameLst>
                                      </p:cBhvr>
                                      <p:tavLst>
                                        <p:tav tm="0">
                                          <p:val>
                                            <p:strVal val="#ppt_x"/>
                                          </p:val>
                                        </p:tav>
                                        <p:tav tm="100000">
                                          <p:val>
                                            <p:strVal val="#ppt_x"/>
                                          </p:val>
                                        </p:tav>
                                      </p:tavLst>
                                    </p:anim>
                                    <p:anim calcmode="lin" valueType="num">
                                      <p:cBhvr>
                                        <p:cTn id="69" dur="1000" fill="hold"/>
                                        <p:tgtEl>
                                          <p:spTgt spid="36"/>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1000"/>
                                        <p:tgtEl>
                                          <p:spTgt spid="41"/>
                                        </p:tgtEl>
                                      </p:cBhvr>
                                    </p:animEffect>
                                    <p:anim calcmode="lin" valueType="num">
                                      <p:cBhvr>
                                        <p:cTn id="73" dur="1000" fill="hold"/>
                                        <p:tgtEl>
                                          <p:spTgt spid="41"/>
                                        </p:tgtEl>
                                        <p:attrNameLst>
                                          <p:attrName>ppt_x</p:attrName>
                                        </p:attrNameLst>
                                      </p:cBhvr>
                                      <p:tavLst>
                                        <p:tav tm="0">
                                          <p:val>
                                            <p:strVal val="#ppt_x"/>
                                          </p:val>
                                        </p:tav>
                                        <p:tav tm="100000">
                                          <p:val>
                                            <p:strVal val="#ppt_x"/>
                                          </p:val>
                                        </p:tav>
                                      </p:tavLst>
                                    </p:anim>
                                    <p:anim calcmode="lin" valueType="num">
                                      <p:cBhvr>
                                        <p:cTn id="74" dur="1000" fill="hold"/>
                                        <p:tgtEl>
                                          <p:spTgt spid="41"/>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44"/>
                                        </p:tgtEl>
                                        <p:attrNameLst>
                                          <p:attrName>style.visibility</p:attrName>
                                        </p:attrNameLst>
                                      </p:cBhvr>
                                      <p:to>
                                        <p:strVal val="visible"/>
                                      </p:to>
                                    </p:set>
                                    <p:animEffect transition="in" filter="fade">
                                      <p:cBhvr>
                                        <p:cTn id="77" dur="1000"/>
                                        <p:tgtEl>
                                          <p:spTgt spid="44"/>
                                        </p:tgtEl>
                                      </p:cBhvr>
                                    </p:animEffect>
                                    <p:anim calcmode="lin" valueType="num">
                                      <p:cBhvr>
                                        <p:cTn id="78" dur="1000" fill="hold"/>
                                        <p:tgtEl>
                                          <p:spTgt spid="44"/>
                                        </p:tgtEl>
                                        <p:attrNameLst>
                                          <p:attrName>ppt_x</p:attrName>
                                        </p:attrNameLst>
                                      </p:cBhvr>
                                      <p:tavLst>
                                        <p:tav tm="0">
                                          <p:val>
                                            <p:strVal val="#ppt_x"/>
                                          </p:val>
                                        </p:tav>
                                        <p:tav tm="100000">
                                          <p:val>
                                            <p:strVal val="#ppt_x"/>
                                          </p:val>
                                        </p:tav>
                                      </p:tavLst>
                                    </p:anim>
                                    <p:anim calcmode="lin" valueType="num">
                                      <p:cBhvr>
                                        <p:cTn id="79" dur="1000" fill="hold"/>
                                        <p:tgtEl>
                                          <p:spTgt spid="44"/>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fade">
                                      <p:cBhvr>
                                        <p:cTn id="82" dur="1000"/>
                                        <p:tgtEl>
                                          <p:spTgt spid="47"/>
                                        </p:tgtEl>
                                      </p:cBhvr>
                                    </p:animEffect>
                                    <p:anim calcmode="lin" valueType="num">
                                      <p:cBhvr>
                                        <p:cTn id="83" dur="1000" fill="hold"/>
                                        <p:tgtEl>
                                          <p:spTgt spid="47"/>
                                        </p:tgtEl>
                                        <p:attrNameLst>
                                          <p:attrName>ppt_x</p:attrName>
                                        </p:attrNameLst>
                                      </p:cBhvr>
                                      <p:tavLst>
                                        <p:tav tm="0">
                                          <p:val>
                                            <p:strVal val="#ppt_x"/>
                                          </p:val>
                                        </p:tav>
                                        <p:tav tm="100000">
                                          <p:val>
                                            <p:strVal val="#ppt_x"/>
                                          </p:val>
                                        </p:tav>
                                      </p:tavLst>
                                    </p:anim>
                                    <p:anim calcmode="lin" valueType="num">
                                      <p:cBhvr>
                                        <p:cTn id="84" dur="1000" fill="hold"/>
                                        <p:tgtEl>
                                          <p:spTgt spid="47"/>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fade">
                                      <p:cBhvr>
                                        <p:cTn id="87" dur="1000"/>
                                        <p:tgtEl>
                                          <p:spTgt spid="48"/>
                                        </p:tgtEl>
                                      </p:cBhvr>
                                    </p:animEffect>
                                    <p:anim calcmode="lin" valueType="num">
                                      <p:cBhvr>
                                        <p:cTn id="88" dur="1000" fill="hold"/>
                                        <p:tgtEl>
                                          <p:spTgt spid="48"/>
                                        </p:tgtEl>
                                        <p:attrNameLst>
                                          <p:attrName>ppt_x</p:attrName>
                                        </p:attrNameLst>
                                      </p:cBhvr>
                                      <p:tavLst>
                                        <p:tav tm="0">
                                          <p:val>
                                            <p:strVal val="#ppt_x"/>
                                          </p:val>
                                        </p:tav>
                                        <p:tav tm="100000">
                                          <p:val>
                                            <p:strVal val="#ppt_x"/>
                                          </p:val>
                                        </p:tav>
                                      </p:tavLst>
                                    </p:anim>
                                    <p:anim calcmode="lin" valueType="num">
                                      <p:cBhvr>
                                        <p:cTn id="89" dur="1000" fill="hold"/>
                                        <p:tgtEl>
                                          <p:spTgt spid="48"/>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1"/>
                                        </p:tgtEl>
                                        <p:attrNameLst>
                                          <p:attrName>style.visibility</p:attrName>
                                        </p:attrNameLst>
                                      </p:cBhvr>
                                      <p:to>
                                        <p:strVal val="visible"/>
                                      </p:to>
                                    </p:set>
                                    <p:animEffect transition="in" filter="fade">
                                      <p:cBhvr>
                                        <p:cTn id="92" dur="1000"/>
                                        <p:tgtEl>
                                          <p:spTgt spid="51"/>
                                        </p:tgtEl>
                                      </p:cBhvr>
                                    </p:animEffect>
                                    <p:anim calcmode="lin" valueType="num">
                                      <p:cBhvr>
                                        <p:cTn id="93" dur="1000" fill="hold"/>
                                        <p:tgtEl>
                                          <p:spTgt spid="51"/>
                                        </p:tgtEl>
                                        <p:attrNameLst>
                                          <p:attrName>ppt_x</p:attrName>
                                        </p:attrNameLst>
                                      </p:cBhvr>
                                      <p:tavLst>
                                        <p:tav tm="0">
                                          <p:val>
                                            <p:strVal val="#ppt_x"/>
                                          </p:val>
                                        </p:tav>
                                        <p:tav tm="100000">
                                          <p:val>
                                            <p:strVal val="#ppt_x"/>
                                          </p:val>
                                        </p:tav>
                                      </p:tavLst>
                                    </p:anim>
                                    <p:anim calcmode="lin" valueType="num">
                                      <p:cBhvr>
                                        <p:cTn id="94" dur="1000" fill="hold"/>
                                        <p:tgtEl>
                                          <p:spTgt spid="51"/>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54"/>
                                        </p:tgtEl>
                                        <p:attrNameLst>
                                          <p:attrName>style.visibility</p:attrName>
                                        </p:attrNameLst>
                                      </p:cBhvr>
                                      <p:to>
                                        <p:strVal val="visible"/>
                                      </p:to>
                                    </p:set>
                                    <p:animEffect transition="in" filter="fade">
                                      <p:cBhvr>
                                        <p:cTn id="97" dur="1000"/>
                                        <p:tgtEl>
                                          <p:spTgt spid="54"/>
                                        </p:tgtEl>
                                      </p:cBhvr>
                                    </p:animEffect>
                                    <p:anim calcmode="lin" valueType="num">
                                      <p:cBhvr>
                                        <p:cTn id="98" dur="1000" fill="hold"/>
                                        <p:tgtEl>
                                          <p:spTgt spid="54"/>
                                        </p:tgtEl>
                                        <p:attrNameLst>
                                          <p:attrName>ppt_x</p:attrName>
                                        </p:attrNameLst>
                                      </p:cBhvr>
                                      <p:tavLst>
                                        <p:tav tm="0">
                                          <p:val>
                                            <p:strVal val="#ppt_x"/>
                                          </p:val>
                                        </p:tav>
                                        <p:tav tm="100000">
                                          <p:val>
                                            <p:strVal val="#ppt_x"/>
                                          </p:val>
                                        </p:tav>
                                      </p:tavLst>
                                    </p:anim>
                                    <p:anim calcmode="lin" valueType="num">
                                      <p:cBhvr>
                                        <p:cTn id="99" dur="1000" fill="hold"/>
                                        <p:tgtEl>
                                          <p:spTgt spid="54"/>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59"/>
                                        </p:tgtEl>
                                        <p:attrNameLst>
                                          <p:attrName>style.visibility</p:attrName>
                                        </p:attrNameLst>
                                      </p:cBhvr>
                                      <p:to>
                                        <p:strVal val="visible"/>
                                      </p:to>
                                    </p:set>
                                    <p:animEffect transition="in" filter="fade">
                                      <p:cBhvr>
                                        <p:cTn id="102" dur="1000"/>
                                        <p:tgtEl>
                                          <p:spTgt spid="59"/>
                                        </p:tgtEl>
                                      </p:cBhvr>
                                    </p:animEffect>
                                    <p:anim calcmode="lin" valueType="num">
                                      <p:cBhvr>
                                        <p:cTn id="103" dur="1000" fill="hold"/>
                                        <p:tgtEl>
                                          <p:spTgt spid="59"/>
                                        </p:tgtEl>
                                        <p:attrNameLst>
                                          <p:attrName>ppt_x</p:attrName>
                                        </p:attrNameLst>
                                      </p:cBhvr>
                                      <p:tavLst>
                                        <p:tav tm="0">
                                          <p:val>
                                            <p:strVal val="#ppt_x"/>
                                          </p:val>
                                        </p:tav>
                                        <p:tav tm="100000">
                                          <p:val>
                                            <p:strVal val="#ppt_x"/>
                                          </p:val>
                                        </p:tav>
                                      </p:tavLst>
                                    </p:anim>
                                    <p:anim calcmode="lin" valueType="num">
                                      <p:cBhvr>
                                        <p:cTn id="104" dur="1000" fill="hold"/>
                                        <p:tgtEl>
                                          <p:spTgt spid="59"/>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63"/>
                                        </p:tgtEl>
                                        <p:attrNameLst>
                                          <p:attrName>style.visibility</p:attrName>
                                        </p:attrNameLst>
                                      </p:cBhvr>
                                      <p:to>
                                        <p:strVal val="visible"/>
                                      </p:to>
                                    </p:set>
                                    <p:animEffect transition="in" filter="fade">
                                      <p:cBhvr>
                                        <p:cTn id="107" dur="1000"/>
                                        <p:tgtEl>
                                          <p:spTgt spid="63"/>
                                        </p:tgtEl>
                                      </p:cBhvr>
                                    </p:animEffect>
                                    <p:anim calcmode="lin" valueType="num">
                                      <p:cBhvr>
                                        <p:cTn id="108" dur="1000" fill="hold"/>
                                        <p:tgtEl>
                                          <p:spTgt spid="63"/>
                                        </p:tgtEl>
                                        <p:attrNameLst>
                                          <p:attrName>ppt_x</p:attrName>
                                        </p:attrNameLst>
                                      </p:cBhvr>
                                      <p:tavLst>
                                        <p:tav tm="0">
                                          <p:val>
                                            <p:strVal val="#ppt_x"/>
                                          </p:val>
                                        </p:tav>
                                        <p:tav tm="100000">
                                          <p:val>
                                            <p:strVal val="#ppt_x"/>
                                          </p:val>
                                        </p:tav>
                                      </p:tavLst>
                                    </p:anim>
                                    <p:anim calcmode="lin" valueType="num">
                                      <p:cBhvr>
                                        <p:cTn id="109" dur="1000" fill="hold"/>
                                        <p:tgtEl>
                                          <p:spTgt spid="63"/>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0"/>
                                  </p:stCondLst>
                                  <p:childTnLst>
                                    <p:set>
                                      <p:cBhvr>
                                        <p:cTn id="111" dur="1" fill="hold">
                                          <p:stCondLst>
                                            <p:cond delay="0"/>
                                          </p:stCondLst>
                                        </p:cTn>
                                        <p:tgtEl>
                                          <p:spTgt spid="66"/>
                                        </p:tgtEl>
                                        <p:attrNameLst>
                                          <p:attrName>style.visibility</p:attrName>
                                        </p:attrNameLst>
                                      </p:cBhvr>
                                      <p:to>
                                        <p:strVal val="visible"/>
                                      </p:to>
                                    </p:set>
                                    <p:animEffect transition="in" filter="fade">
                                      <p:cBhvr>
                                        <p:cTn id="112" dur="1000"/>
                                        <p:tgtEl>
                                          <p:spTgt spid="66"/>
                                        </p:tgtEl>
                                      </p:cBhvr>
                                    </p:animEffect>
                                    <p:anim calcmode="lin" valueType="num">
                                      <p:cBhvr>
                                        <p:cTn id="113" dur="1000" fill="hold"/>
                                        <p:tgtEl>
                                          <p:spTgt spid="66"/>
                                        </p:tgtEl>
                                        <p:attrNameLst>
                                          <p:attrName>ppt_x</p:attrName>
                                        </p:attrNameLst>
                                      </p:cBhvr>
                                      <p:tavLst>
                                        <p:tav tm="0">
                                          <p:val>
                                            <p:strVal val="#ppt_x"/>
                                          </p:val>
                                        </p:tav>
                                        <p:tav tm="100000">
                                          <p:val>
                                            <p:strVal val="#ppt_x"/>
                                          </p:val>
                                        </p:tav>
                                      </p:tavLst>
                                    </p:anim>
                                    <p:anim calcmode="lin" valueType="num">
                                      <p:cBhvr>
                                        <p:cTn id="114" dur="1000" fill="hold"/>
                                        <p:tgtEl>
                                          <p:spTgt spid="66"/>
                                        </p:tgtEl>
                                        <p:attrNameLst>
                                          <p:attrName>ppt_y</p:attrName>
                                        </p:attrNameLst>
                                      </p:cBhvr>
                                      <p:tavLst>
                                        <p:tav tm="0">
                                          <p:val>
                                            <p:strVal val="#ppt_y+.1"/>
                                          </p:val>
                                        </p:tav>
                                        <p:tav tm="100000">
                                          <p:val>
                                            <p:strVal val="#ppt_y"/>
                                          </p:val>
                                        </p:tav>
                                      </p:tavLst>
                                    </p:anim>
                                  </p:childTnLst>
                                </p:cTn>
                              </p:par>
                              <p:par>
                                <p:cTn id="115" presetID="42" presetClass="entr" presetSubtype="0" fill="hold" nodeType="withEffect">
                                  <p:stCondLst>
                                    <p:cond delay="0"/>
                                  </p:stCondLst>
                                  <p:childTnLst>
                                    <p:set>
                                      <p:cBhvr>
                                        <p:cTn id="116" dur="1" fill="hold">
                                          <p:stCondLst>
                                            <p:cond delay="0"/>
                                          </p:stCondLst>
                                        </p:cTn>
                                        <p:tgtEl>
                                          <p:spTgt spid="67"/>
                                        </p:tgtEl>
                                        <p:attrNameLst>
                                          <p:attrName>style.visibility</p:attrName>
                                        </p:attrNameLst>
                                      </p:cBhvr>
                                      <p:to>
                                        <p:strVal val="visible"/>
                                      </p:to>
                                    </p:set>
                                    <p:animEffect transition="in" filter="fade">
                                      <p:cBhvr>
                                        <p:cTn id="117" dur="1000"/>
                                        <p:tgtEl>
                                          <p:spTgt spid="67"/>
                                        </p:tgtEl>
                                      </p:cBhvr>
                                    </p:animEffect>
                                    <p:anim calcmode="lin" valueType="num">
                                      <p:cBhvr>
                                        <p:cTn id="118" dur="1000" fill="hold"/>
                                        <p:tgtEl>
                                          <p:spTgt spid="67"/>
                                        </p:tgtEl>
                                        <p:attrNameLst>
                                          <p:attrName>ppt_x</p:attrName>
                                        </p:attrNameLst>
                                      </p:cBhvr>
                                      <p:tavLst>
                                        <p:tav tm="0">
                                          <p:val>
                                            <p:strVal val="#ppt_x"/>
                                          </p:val>
                                        </p:tav>
                                        <p:tav tm="100000">
                                          <p:val>
                                            <p:strVal val="#ppt_x"/>
                                          </p:val>
                                        </p:tav>
                                      </p:tavLst>
                                    </p:anim>
                                    <p:anim calcmode="lin" valueType="num">
                                      <p:cBhvr>
                                        <p:cTn id="119" dur="1000" fill="hold"/>
                                        <p:tgtEl>
                                          <p:spTgt spid="67"/>
                                        </p:tgtEl>
                                        <p:attrNameLst>
                                          <p:attrName>ppt_y</p:attrName>
                                        </p:attrNameLst>
                                      </p:cBhvr>
                                      <p:tavLst>
                                        <p:tav tm="0">
                                          <p:val>
                                            <p:strVal val="#ppt_y+.1"/>
                                          </p:val>
                                        </p:tav>
                                        <p:tav tm="100000">
                                          <p:val>
                                            <p:strVal val="#ppt_y"/>
                                          </p:val>
                                        </p:tav>
                                      </p:tavLst>
                                    </p:anim>
                                  </p:childTnLst>
                                </p:cTn>
                              </p:par>
                              <p:par>
                                <p:cTn id="120" presetID="42" presetClass="entr" presetSubtype="0" fill="hold" nodeType="withEffect">
                                  <p:stCondLst>
                                    <p:cond delay="0"/>
                                  </p:stCondLst>
                                  <p:childTnLst>
                                    <p:set>
                                      <p:cBhvr>
                                        <p:cTn id="121" dur="1" fill="hold">
                                          <p:stCondLst>
                                            <p:cond delay="0"/>
                                          </p:stCondLst>
                                        </p:cTn>
                                        <p:tgtEl>
                                          <p:spTgt spid="68"/>
                                        </p:tgtEl>
                                        <p:attrNameLst>
                                          <p:attrName>style.visibility</p:attrName>
                                        </p:attrNameLst>
                                      </p:cBhvr>
                                      <p:to>
                                        <p:strVal val="visible"/>
                                      </p:to>
                                    </p:set>
                                    <p:animEffect transition="in" filter="fade">
                                      <p:cBhvr>
                                        <p:cTn id="122" dur="1000"/>
                                        <p:tgtEl>
                                          <p:spTgt spid="68"/>
                                        </p:tgtEl>
                                      </p:cBhvr>
                                    </p:animEffect>
                                    <p:anim calcmode="lin" valueType="num">
                                      <p:cBhvr>
                                        <p:cTn id="123" dur="1000" fill="hold"/>
                                        <p:tgtEl>
                                          <p:spTgt spid="68"/>
                                        </p:tgtEl>
                                        <p:attrNameLst>
                                          <p:attrName>ppt_x</p:attrName>
                                        </p:attrNameLst>
                                      </p:cBhvr>
                                      <p:tavLst>
                                        <p:tav tm="0">
                                          <p:val>
                                            <p:strVal val="#ppt_x"/>
                                          </p:val>
                                        </p:tav>
                                        <p:tav tm="100000">
                                          <p:val>
                                            <p:strVal val="#ppt_x"/>
                                          </p:val>
                                        </p:tav>
                                      </p:tavLst>
                                    </p:anim>
                                    <p:anim calcmode="lin" valueType="num">
                                      <p:cBhvr>
                                        <p:cTn id="124" dur="1000" fill="hold"/>
                                        <p:tgtEl>
                                          <p:spTgt spid="68"/>
                                        </p:tgtEl>
                                        <p:attrNameLst>
                                          <p:attrName>ppt_y</p:attrName>
                                        </p:attrNameLst>
                                      </p:cBhvr>
                                      <p:tavLst>
                                        <p:tav tm="0">
                                          <p:val>
                                            <p:strVal val="#ppt_y+.1"/>
                                          </p:val>
                                        </p:tav>
                                        <p:tav tm="100000">
                                          <p:val>
                                            <p:strVal val="#ppt_y"/>
                                          </p:val>
                                        </p:tav>
                                      </p:tavLst>
                                    </p:anim>
                                  </p:childTnLst>
                                </p:cTn>
                              </p:par>
                              <p:par>
                                <p:cTn id="125" presetID="42" presetClass="entr" presetSubtype="0" fill="hold" nodeType="withEffect">
                                  <p:stCondLst>
                                    <p:cond delay="0"/>
                                  </p:stCondLst>
                                  <p:childTnLst>
                                    <p:set>
                                      <p:cBhvr>
                                        <p:cTn id="126" dur="1" fill="hold">
                                          <p:stCondLst>
                                            <p:cond delay="0"/>
                                          </p:stCondLst>
                                        </p:cTn>
                                        <p:tgtEl>
                                          <p:spTgt spid="69"/>
                                        </p:tgtEl>
                                        <p:attrNameLst>
                                          <p:attrName>style.visibility</p:attrName>
                                        </p:attrNameLst>
                                      </p:cBhvr>
                                      <p:to>
                                        <p:strVal val="visible"/>
                                      </p:to>
                                    </p:set>
                                    <p:animEffect transition="in" filter="fade">
                                      <p:cBhvr>
                                        <p:cTn id="127" dur="1000"/>
                                        <p:tgtEl>
                                          <p:spTgt spid="69"/>
                                        </p:tgtEl>
                                      </p:cBhvr>
                                    </p:animEffect>
                                    <p:anim calcmode="lin" valueType="num">
                                      <p:cBhvr>
                                        <p:cTn id="128" dur="1000" fill="hold"/>
                                        <p:tgtEl>
                                          <p:spTgt spid="69"/>
                                        </p:tgtEl>
                                        <p:attrNameLst>
                                          <p:attrName>ppt_x</p:attrName>
                                        </p:attrNameLst>
                                      </p:cBhvr>
                                      <p:tavLst>
                                        <p:tav tm="0">
                                          <p:val>
                                            <p:strVal val="#ppt_x"/>
                                          </p:val>
                                        </p:tav>
                                        <p:tav tm="100000">
                                          <p:val>
                                            <p:strVal val="#ppt_x"/>
                                          </p:val>
                                        </p:tav>
                                      </p:tavLst>
                                    </p:anim>
                                    <p:anim calcmode="lin" valueType="num">
                                      <p:cBhvr>
                                        <p:cTn id="129" dur="1000" fill="hold"/>
                                        <p:tgtEl>
                                          <p:spTgt spid="69"/>
                                        </p:tgtEl>
                                        <p:attrNameLst>
                                          <p:attrName>ppt_y</p:attrName>
                                        </p:attrNameLst>
                                      </p:cBhvr>
                                      <p:tavLst>
                                        <p:tav tm="0">
                                          <p:val>
                                            <p:strVal val="#ppt_y+.1"/>
                                          </p:val>
                                        </p:tav>
                                        <p:tav tm="100000">
                                          <p:val>
                                            <p:strVal val="#ppt_y"/>
                                          </p:val>
                                        </p:tav>
                                      </p:tavLst>
                                    </p:anim>
                                  </p:childTnLst>
                                </p:cTn>
                              </p:par>
                              <p:par>
                                <p:cTn id="130" presetID="42" presetClass="entr" presetSubtype="0" fill="hold" nodeType="withEffect">
                                  <p:stCondLst>
                                    <p:cond delay="0"/>
                                  </p:stCondLst>
                                  <p:childTnLst>
                                    <p:set>
                                      <p:cBhvr>
                                        <p:cTn id="131" dur="1" fill="hold">
                                          <p:stCondLst>
                                            <p:cond delay="0"/>
                                          </p:stCondLst>
                                        </p:cTn>
                                        <p:tgtEl>
                                          <p:spTgt spid="70"/>
                                        </p:tgtEl>
                                        <p:attrNameLst>
                                          <p:attrName>style.visibility</p:attrName>
                                        </p:attrNameLst>
                                      </p:cBhvr>
                                      <p:to>
                                        <p:strVal val="visible"/>
                                      </p:to>
                                    </p:set>
                                    <p:animEffect transition="in" filter="fade">
                                      <p:cBhvr>
                                        <p:cTn id="132" dur="1000"/>
                                        <p:tgtEl>
                                          <p:spTgt spid="70"/>
                                        </p:tgtEl>
                                      </p:cBhvr>
                                    </p:animEffect>
                                    <p:anim calcmode="lin" valueType="num">
                                      <p:cBhvr>
                                        <p:cTn id="133" dur="1000" fill="hold"/>
                                        <p:tgtEl>
                                          <p:spTgt spid="70"/>
                                        </p:tgtEl>
                                        <p:attrNameLst>
                                          <p:attrName>ppt_x</p:attrName>
                                        </p:attrNameLst>
                                      </p:cBhvr>
                                      <p:tavLst>
                                        <p:tav tm="0">
                                          <p:val>
                                            <p:strVal val="#ppt_x"/>
                                          </p:val>
                                        </p:tav>
                                        <p:tav tm="100000">
                                          <p:val>
                                            <p:strVal val="#ppt_x"/>
                                          </p:val>
                                        </p:tav>
                                      </p:tavLst>
                                    </p:anim>
                                    <p:anim calcmode="lin" valueType="num">
                                      <p:cBhvr>
                                        <p:cTn id="134" dur="1000" fill="hold"/>
                                        <p:tgtEl>
                                          <p:spTgt spid="70"/>
                                        </p:tgtEl>
                                        <p:attrNameLst>
                                          <p:attrName>ppt_y</p:attrName>
                                        </p:attrNameLst>
                                      </p:cBhvr>
                                      <p:tavLst>
                                        <p:tav tm="0">
                                          <p:val>
                                            <p:strVal val="#ppt_y+.1"/>
                                          </p:val>
                                        </p:tav>
                                        <p:tav tm="100000">
                                          <p:val>
                                            <p:strVal val="#ppt_y"/>
                                          </p:val>
                                        </p:tav>
                                      </p:tavLst>
                                    </p:anim>
                                  </p:childTnLst>
                                </p:cTn>
                              </p:par>
                              <p:par>
                                <p:cTn id="135" presetID="42" presetClass="entr" presetSubtype="0" fill="hold" nodeType="withEffect">
                                  <p:stCondLst>
                                    <p:cond delay="0"/>
                                  </p:stCondLst>
                                  <p:childTnLst>
                                    <p:set>
                                      <p:cBhvr>
                                        <p:cTn id="136" dur="1" fill="hold">
                                          <p:stCondLst>
                                            <p:cond delay="0"/>
                                          </p:stCondLst>
                                        </p:cTn>
                                        <p:tgtEl>
                                          <p:spTgt spid="71"/>
                                        </p:tgtEl>
                                        <p:attrNameLst>
                                          <p:attrName>style.visibility</p:attrName>
                                        </p:attrNameLst>
                                      </p:cBhvr>
                                      <p:to>
                                        <p:strVal val="visible"/>
                                      </p:to>
                                    </p:set>
                                    <p:animEffect transition="in" filter="fade">
                                      <p:cBhvr>
                                        <p:cTn id="137" dur="1000"/>
                                        <p:tgtEl>
                                          <p:spTgt spid="71"/>
                                        </p:tgtEl>
                                      </p:cBhvr>
                                    </p:animEffect>
                                    <p:anim calcmode="lin" valueType="num">
                                      <p:cBhvr>
                                        <p:cTn id="138" dur="1000" fill="hold"/>
                                        <p:tgtEl>
                                          <p:spTgt spid="71"/>
                                        </p:tgtEl>
                                        <p:attrNameLst>
                                          <p:attrName>ppt_x</p:attrName>
                                        </p:attrNameLst>
                                      </p:cBhvr>
                                      <p:tavLst>
                                        <p:tav tm="0">
                                          <p:val>
                                            <p:strVal val="#ppt_x"/>
                                          </p:val>
                                        </p:tav>
                                        <p:tav tm="100000">
                                          <p:val>
                                            <p:strVal val="#ppt_x"/>
                                          </p:val>
                                        </p:tav>
                                      </p:tavLst>
                                    </p:anim>
                                    <p:anim calcmode="lin" valueType="num">
                                      <p:cBhvr>
                                        <p:cTn id="139" dur="1000" fill="hold"/>
                                        <p:tgtEl>
                                          <p:spTgt spid="71"/>
                                        </p:tgtEl>
                                        <p:attrNameLst>
                                          <p:attrName>ppt_y</p:attrName>
                                        </p:attrNameLst>
                                      </p:cBhvr>
                                      <p:tavLst>
                                        <p:tav tm="0">
                                          <p:val>
                                            <p:strVal val="#ppt_y+.1"/>
                                          </p:val>
                                        </p:tav>
                                        <p:tav tm="100000">
                                          <p:val>
                                            <p:strVal val="#ppt_y"/>
                                          </p:val>
                                        </p:tav>
                                      </p:tavLst>
                                    </p:anim>
                                  </p:childTnLst>
                                </p:cTn>
                              </p:par>
                              <p:par>
                                <p:cTn id="140" presetID="42" presetClass="entr" presetSubtype="0" fill="hold" nodeType="withEffect">
                                  <p:stCondLst>
                                    <p:cond delay="0"/>
                                  </p:stCondLst>
                                  <p:childTnLst>
                                    <p:set>
                                      <p:cBhvr>
                                        <p:cTn id="141" dur="1" fill="hold">
                                          <p:stCondLst>
                                            <p:cond delay="0"/>
                                          </p:stCondLst>
                                        </p:cTn>
                                        <p:tgtEl>
                                          <p:spTgt spid="76"/>
                                        </p:tgtEl>
                                        <p:attrNameLst>
                                          <p:attrName>style.visibility</p:attrName>
                                        </p:attrNameLst>
                                      </p:cBhvr>
                                      <p:to>
                                        <p:strVal val="visible"/>
                                      </p:to>
                                    </p:set>
                                    <p:animEffect transition="in" filter="fade">
                                      <p:cBhvr>
                                        <p:cTn id="142" dur="1000"/>
                                        <p:tgtEl>
                                          <p:spTgt spid="76"/>
                                        </p:tgtEl>
                                      </p:cBhvr>
                                    </p:animEffect>
                                    <p:anim calcmode="lin" valueType="num">
                                      <p:cBhvr>
                                        <p:cTn id="143" dur="1000" fill="hold"/>
                                        <p:tgtEl>
                                          <p:spTgt spid="76"/>
                                        </p:tgtEl>
                                        <p:attrNameLst>
                                          <p:attrName>ppt_x</p:attrName>
                                        </p:attrNameLst>
                                      </p:cBhvr>
                                      <p:tavLst>
                                        <p:tav tm="0">
                                          <p:val>
                                            <p:strVal val="#ppt_x"/>
                                          </p:val>
                                        </p:tav>
                                        <p:tav tm="100000">
                                          <p:val>
                                            <p:strVal val="#ppt_x"/>
                                          </p:val>
                                        </p:tav>
                                      </p:tavLst>
                                    </p:anim>
                                    <p:anim calcmode="lin" valueType="num">
                                      <p:cBhvr>
                                        <p:cTn id="144" dur="1000" fill="hold"/>
                                        <p:tgtEl>
                                          <p:spTgt spid="76"/>
                                        </p:tgtEl>
                                        <p:attrNameLst>
                                          <p:attrName>ppt_y</p:attrName>
                                        </p:attrNameLst>
                                      </p:cBhvr>
                                      <p:tavLst>
                                        <p:tav tm="0">
                                          <p:val>
                                            <p:strVal val="#ppt_y+.1"/>
                                          </p:val>
                                        </p:tav>
                                        <p:tav tm="100000">
                                          <p:val>
                                            <p:strVal val="#ppt_y"/>
                                          </p:val>
                                        </p:tav>
                                      </p:tavLst>
                                    </p:anim>
                                  </p:childTnLst>
                                </p:cTn>
                              </p:par>
                              <p:par>
                                <p:cTn id="145" presetID="42" presetClass="entr" presetSubtype="0" fill="hold" grpId="0" nodeType="withEffect">
                                  <p:stCondLst>
                                    <p:cond delay="0"/>
                                  </p:stCondLst>
                                  <p:childTnLst>
                                    <p:set>
                                      <p:cBhvr>
                                        <p:cTn id="146" dur="1" fill="hold">
                                          <p:stCondLst>
                                            <p:cond delay="0"/>
                                          </p:stCondLst>
                                        </p:cTn>
                                        <p:tgtEl>
                                          <p:spTgt spid="77"/>
                                        </p:tgtEl>
                                        <p:attrNameLst>
                                          <p:attrName>style.visibility</p:attrName>
                                        </p:attrNameLst>
                                      </p:cBhvr>
                                      <p:to>
                                        <p:strVal val="visible"/>
                                      </p:to>
                                    </p:set>
                                    <p:animEffect transition="in" filter="fade">
                                      <p:cBhvr>
                                        <p:cTn id="147" dur="1000"/>
                                        <p:tgtEl>
                                          <p:spTgt spid="77"/>
                                        </p:tgtEl>
                                      </p:cBhvr>
                                    </p:animEffect>
                                    <p:anim calcmode="lin" valueType="num">
                                      <p:cBhvr>
                                        <p:cTn id="148" dur="1000" fill="hold"/>
                                        <p:tgtEl>
                                          <p:spTgt spid="77"/>
                                        </p:tgtEl>
                                        <p:attrNameLst>
                                          <p:attrName>ppt_x</p:attrName>
                                        </p:attrNameLst>
                                      </p:cBhvr>
                                      <p:tavLst>
                                        <p:tav tm="0">
                                          <p:val>
                                            <p:strVal val="#ppt_x"/>
                                          </p:val>
                                        </p:tav>
                                        <p:tav tm="100000">
                                          <p:val>
                                            <p:strVal val="#ppt_x"/>
                                          </p:val>
                                        </p:tav>
                                      </p:tavLst>
                                    </p:anim>
                                    <p:anim calcmode="lin" valueType="num">
                                      <p:cBhvr>
                                        <p:cTn id="149" dur="1000" fill="hold"/>
                                        <p:tgtEl>
                                          <p:spTgt spid="77"/>
                                        </p:tgtEl>
                                        <p:attrNameLst>
                                          <p:attrName>ppt_y</p:attrName>
                                        </p:attrNameLst>
                                      </p:cBhvr>
                                      <p:tavLst>
                                        <p:tav tm="0">
                                          <p:val>
                                            <p:strVal val="#ppt_y+.1"/>
                                          </p:val>
                                        </p:tav>
                                        <p:tav tm="100000">
                                          <p:val>
                                            <p:strVal val="#ppt_y"/>
                                          </p:val>
                                        </p:tav>
                                      </p:tavLst>
                                    </p:anim>
                                  </p:childTnLst>
                                </p:cTn>
                              </p:par>
                              <p:par>
                                <p:cTn id="150" presetID="42" presetClass="entr" presetSubtype="0" fill="hold" grpId="0" nodeType="withEffect">
                                  <p:stCondLst>
                                    <p:cond delay="0"/>
                                  </p:stCondLst>
                                  <p:childTnLst>
                                    <p:set>
                                      <p:cBhvr>
                                        <p:cTn id="151" dur="1" fill="hold">
                                          <p:stCondLst>
                                            <p:cond delay="0"/>
                                          </p:stCondLst>
                                        </p:cTn>
                                        <p:tgtEl>
                                          <p:spTgt spid="78"/>
                                        </p:tgtEl>
                                        <p:attrNameLst>
                                          <p:attrName>style.visibility</p:attrName>
                                        </p:attrNameLst>
                                      </p:cBhvr>
                                      <p:to>
                                        <p:strVal val="visible"/>
                                      </p:to>
                                    </p:set>
                                    <p:animEffect transition="in" filter="fade">
                                      <p:cBhvr>
                                        <p:cTn id="152" dur="1000"/>
                                        <p:tgtEl>
                                          <p:spTgt spid="78"/>
                                        </p:tgtEl>
                                      </p:cBhvr>
                                    </p:animEffect>
                                    <p:anim calcmode="lin" valueType="num">
                                      <p:cBhvr>
                                        <p:cTn id="153" dur="1000" fill="hold"/>
                                        <p:tgtEl>
                                          <p:spTgt spid="78"/>
                                        </p:tgtEl>
                                        <p:attrNameLst>
                                          <p:attrName>ppt_x</p:attrName>
                                        </p:attrNameLst>
                                      </p:cBhvr>
                                      <p:tavLst>
                                        <p:tav tm="0">
                                          <p:val>
                                            <p:strVal val="#ppt_x"/>
                                          </p:val>
                                        </p:tav>
                                        <p:tav tm="100000">
                                          <p:val>
                                            <p:strVal val="#ppt_x"/>
                                          </p:val>
                                        </p:tav>
                                      </p:tavLst>
                                    </p:anim>
                                    <p:anim calcmode="lin" valueType="num">
                                      <p:cBhvr>
                                        <p:cTn id="154" dur="1000" fill="hold"/>
                                        <p:tgtEl>
                                          <p:spTgt spid="78"/>
                                        </p:tgtEl>
                                        <p:attrNameLst>
                                          <p:attrName>ppt_y</p:attrName>
                                        </p:attrNameLst>
                                      </p:cBhvr>
                                      <p:tavLst>
                                        <p:tav tm="0">
                                          <p:val>
                                            <p:strVal val="#ppt_y+.1"/>
                                          </p:val>
                                        </p:tav>
                                        <p:tav tm="100000">
                                          <p:val>
                                            <p:strVal val="#ppt_y"/>
                                          </p:val>
                                        </p:tav>
                                      </p:tavLst>
                                    </p:anim>
                                  </p:childTnLst>
                                </p:cTn>
                              </p:par>
                              <p:par>
                                <p:cTn id="155" presetID="42" presetClass="entr" presetSubtype="0" fill="hold" grpId="0" nodeType="withEffect">
                                  <p:stCondLst>
                                    <p:cond delay="0"/>
                                  </p:stCondLst>
                                  <p:childTnLst>
                                    <p:set>
                                      <p:cBhvr>
                                        <p:cTn id="156" dur="1" fill="hold">
                                          <p:stCondLst>
                                            <p:cond delay="0"/>
                                          </p:stCondLst>
                                        </p:cTn>
                                        <p:tgtEl>
                                          <p:spTgt spid="79"/>
                                        </p:tgtEl>
                                        <p:attrNameLst>
                                          <p:attrName>style.visibility</p:attrName>
                                        </p:attrNameLst>
                                      </p:cBhvr>
                                      <p:to>
                                        <p:strVal val="visible"/>
                                      </p:to>
                                    </p:set>
                                    <p:animEffect transition="in" filter="fade">
                                      <p:cBhvr>
                                        <p:cTn id="157" dur="1000"/>
                                        <p:tgtEl>
                                          <p:spTgt spid="79"/>
                                        </p:tgtEl>
                                      </p:cBhvr>
                                    </p:animEffect>
                                    <p:anim calcmode="lin" valueType="num">
                                      <p:cBhvr>
                                        <p:cTn id="158" dur="1000" fill="hold"/>
                                        <p:tgtEl>
                                          <p:spTgt spid="79"/>
                                        </p:tgtEl>
                                        <p:attrNameLst>
                                          <p:attrName>ppt_x</p:attrName>
                                        </p:attrNameLst>
                                      </p:cBhvr>
                                      <p:tavLst>
                                        <p:tav tm="0">
                                          <p:val>
                                            <p:strVal val="#ppt_x"/>
                                          </p:val>
                                        </p:tav>
                                        <p:tav tm="100000">
                                          <p:val>
                                            <p:strVal val="#ppt_x"/>
                                          </p:val>
                                        </p:tav>
                                      </p:tavLst>
                                    </p:anim>
                                    <p:anim calcmode="lin" valueType="num">
                                      <p:cBhvr>
                                        <p:cTn id="159" dur="1000" fill="hold"/>
                                        <p:tgtEl>
                                          <p:spTgt spid="79"/>
                                        </p:tgtEl>
                                        <p:attrNameLst>
                                          <p:attrName>ppt_y</p:attrName>
                                        </p:attrNameLst>
                                      </p:cBhvr>
                                      <p:tavLst>
                                        <p:tav tm="0">
                                          <p:val>
                                            <p:strVal val="#ppt_y+.1"/>
                                          </p:val>
                                        </p:tav>
                                        <p:tav tm="100000">
                                          <p:val>
                                            <p:strVal val="#ppt_y"/>
                                          </p:val>
                                        </p:tav>
                                      </p:tavLst>
                                    </p:anim>
                                  </p:childTnLst>
                                </p:cTn>
                              </p:par>
                              <p:par>
                                <p:cTn id="160" presetID="42" presetClass="entr" presetSubtype="0" fill="hold" grpId="0" nodeType="withEffect">
                                  <p:stCondLst>
                                    <p:cond delay="0"/>
                                  </p:stCondLst>
                                  <p:childTnLst>
                                    <p:set>
                                      <p:cBhvr>
                                        <p:cTn id="161" dur="1" fill="hold">
                                          <p:stCondLst>
                                            <p:cond delay="0"/>
                                          </p:stCondLst>
                                        </p:cTn>
                                        <p:tgtEl>
                                          <p:spTgt spid="80"/>
                                        </p:tgtEl>
                                        <p:attrNameLst>
                                          <p:attrName>style.visibility</p:attrName>
                                        </p:attrNameLst>
                                      </p:cBhvr>
                                      <p:to>
                                        <p:strVal val="visible"/>
                                      </p:to>
                                    </p:set>
                                    <p:animEffect transition="in" filter="fade">
                                      <p:cBhvr>
                                        <p:cTn id="162" dur="1000"/>
                                        <p:tgtEl>
                                          <p:spTgt spid="80"/>
                                        </p:tgtEl>
                                      </p:cBhvr>
                                    </p:animEffect>
                                    <p:anim calcmode="lin" valueType="num">
                                      <p:cBhvr>
                                        <p:cTn id="163" dur="1000" fill="hold"/>
                                        <p:tgtEl>
                                          <p:spTgt spid="80"/>
                                        </p:tgtEl>
                                        <p:attrNameLst>
                                          <p:attrName>ppt_x</p:attrName>
                                        </p:attrNameLst>
                                      </p:cBhvr>
                                      <p:tavLst>
                                        <p:tav tm="0">
                                          <p:val>
                                            <p:strVal val="#ppt_x"/>
                                          </p:val>
                                        </p:tav>
                                        <p:tav tm="100000">
                                          <p:val>
                                            <p:strVal val="#ppt_x"/>
                                          </p:val>
                                        </p:tav>
                                      </p:tavLst>
                                    </p:anim>
                                    <p:anim calcmode="lin" valueType="num">
                                      <p:cBhvr>
                                        <p:cTn id="164" dur="1000" fill="hold"/>
                                        <p:tgtEl>
                                          <p:spTgt spid="80"/>
                                        </p:tgtEl>
                                        <p:attrNameLst>
                                          <p:attrName>ppt_y</p:attrName>
                                        </p:attrNameLst>
                                      </p:cBhvr>
                                      <p:tavLst>
                                        <p:tav tm="0">
                                          <p:val>
                                            <p:strVal val="#ppt_y+.1"/>
                                          </p:val>
                                        </p:tav>
                                        <p:tav tm="100000">
                                          <p:val>
                                            <p:strVal val="#ppt_y"/>
                                          </p:val>
                                        </p:tav>
                                      </p:tavLst>
                                    </p:anim>
                                  </p:childTnLst>
                                </p:cTn>
                              </p:par>
                              <p:par>
                                <p:cTn id="165" presetID="42" presetClass="entr" presetSubtype="0" fill="hold" grpId="0" nodeType="withEffect">
                                  <p:stCondLst>
                                    <p:cond delay="0"/>
                                  </p:stCondLst>
                                  <p:childTnLst>
                                    <p:set>
                                      <p:cBhvr>
                                        <p:cTn id="166" dur="1" fill="hold">
                                          <p:stCondLst>
                                            <p:cond delay="0"/>
                                          </p:stCondLst>
                                        </p:cTn>
                                        <p:tgtEl>
                                          <p:spTgt spid="82"/>
                                        </p:tgtEl>
                                        <p:attrNameLst>
                                          <p:attrName>style.visibility</p:attrName>
                                        </p:attrNameLst>
                                      </p:cBhvr>
                                      <p:to>
                                        <p:strVal val="visible"/>
                                      </p:to>
                                    </p:set>
                                    <p:animEffect transition="in" filter="fade">
                                      <p:cBhvr>
                                        <p:cTn id="167" dur="1000"/>
                                        <p:tgtEl>
                                          <p:spTgt spid="82"/>
                                        </p:tgtEl>
                                      </p:cBhvr>
                                    </p:animEffect>
                                    <p:anim calcmode="lin" valueType="num">
                                      <p:cBhvr>
                                        <p:cTn id="168" dur="1000" fill="hold"/>
                                        <p:tgtEl>
                                          <p:spTgt spid="82"/>
                                        </p:tgtEl>
                                        <p:attrNameLst>
                                          <p:attrName>ppt_x</p:attrName>
                                        </p:attrNameLst>
                                      </p:cBhvr>
                                      <p:tavLst>
                                        <p:tav tm="0">
                                          <p:val>
                                            <p:strVal val="#ppt_x"/>
                                          </p:val>
                                        </p:tav>
                                        <p:tav tm="100000">
                                          <p:val>
                                            <p:strVal val="#ppt_x"/>
                                          </p:val>
                                        </p:tav>
                                      </p:tavLst>
                                    </p:anim>
                                    <p:anim calcmode="lin" valueType="num">
                                      <p:cBhvr>
                                        <p:cTn id="169" dur="1000" fill="hold"/>
                                        <p:tgtEl>
                                          <p:spTgt spid="82"/>
                                        </p:tgtEl>
                                        <p:attrNameLst>
                                          <p:attrName>ppt_y</p:attrName>
                                        </p:attrNameLst>
                                      </p:cBhvr>
                                      <p:tavLst>
                                        <p:tav tm="0">
                                          <p:val>
                                            <p:strVal val="#ppt_y+.1"/>
                                          </p:val>
                                        </p:tav>
                                        <p:tav tm="100000">
                                          <p:val>
                                            <p:strVal val="#ppt_y"/>
                                          </p:val>
                                        </p:tav>
                                      </p:tavLst>
                                    </p:anim>
                                  </p:childTnLst>
                                </p:cTn>
                              </p:par>
                              <p:par>
                                <p:cTn id="170" presetID="42" presetClass="entr" presetSubtype="0" fill="hold" grpId="0" nodeType="withEffect">
                                  <p:stCondLst>
                                    <p:cond delay="0"/>
                                  </p:stCondLst>
                                  <p:childTnLst>
                                    <p:set>
                                      <p:cBhvr>
                                        <p:cTn id="171" dur="1" fill="hold">
                                          <p:stCondLst>
                                            <p:cond delay="0"/>
                                          </p:stCondLst>
                                        </p:cTn>
                                        <p:tgtEl>
                                          <p:spTgt spid="83"/>
                                        </p:tgtEl>
                                        <p:attrNameLst>
                                          <p:attrName>style.visibility</p:attrName>
                                        </p:attrNameLst>
                                      </p:cBhvr>
                                      <p:to>
                                        <p:strVal val="visible"/>
                                      </p:to>
                                    </p:set>
                                    <p:animEffect transition="in" filter="fade">
                                      <p:cBhvr>
                                        <p:cTn id="172" dur="1000"/>
                                        <p:tgtEl>
                                          <p:spTgt spid="83"/>
                                        </p:tgtEl>
                                      </p:cBhvr>
                                    </p:animEffect>
                                    <p:anim calcmode="lin" valueType="num">
                                      <p:cBhvr>
                                        <p:cTn id="173" dur="1000" fill="hold"/>
                                        <p:tgtEl>
                                          <p:spTgt spid="83"/>
                                        </p:tgtEl>
                                        <p:attrNameLst>
                                          <p:attrName>ppt_x</p:attrName>
                                        </p:attrNameLst>
                                      </p:cBhvr>
                                      <p:tavLst>
                                        <p:tav tm="0">
                                          <p:val>
                                            <p:strVal val="#ppt_x"/>
                                          </p:val>
                                        </p:tav>
                                        <p:tav tm="100000">
                                          <p:val>
                                            <p:strVal val="#ppt_x"/>
                                          </p:val>
                                        </p:tav>
                                      </p:tavLst>
                                    </p:anim>
                                    <p:anim calcmode="lin" valueType="num">
                                      <p:cBhvr>
                                        <p:cTn id="174" dur="1000" fill="hold"/>
                                        <p:tgtEl>
                                          <p:spTgt spid="83"/>
                                        </p:tgtEl>
                                        <p:attrNameLst>
                                          <p:attrName>ppt_y</p:attrName>
                                        </p:attrNameLst>
                                      </p:cBhvr>
                                      <p:tavLst>
                                        <p:tav tm="0">
                                          <p:val>
                                            <p:strVal val="#ppt_y+.1"/>
                                          </p:val>
                                        </p:tav>
                                        <p:tav tm="100000">
                                          <p:val>
                                            <p:strVal val="#ppt_y"/>
                                          </p:val>
                                        </p:tav>
                                      </p:tavLst>
                                    </p:anim>
                                  </p:childTnLst>
                                </p:cTn>
                              </p:par>
                              <p:par>
                                <p:cTn id="175" presetID="42" presetClass="entr" presetSubtype="0" fill="hold" grpId="0" nodeType="withEffect">
                                  <p:stCondLst>
                                    <p:cond delay="0"/>
                                  </p:stCondLst>
                                  <p:childTnLst>
                                    <p:set>
                                      <p:cBhvr>
                                        <p:cTn id="176" dur="1" fill="hold">
                                          <p:stCondLst>
                                            <p:cond delay="0"/>
                                          </p:stCondLst>
                                        </p:cTn>
                                        <p:tgtEl>
                                          <p:spTgt spid="84"/>
                                        </p:tgtEl>
                                        <p:attrNameLst>
                                          <p:attrName>style.visibility</p:attrName>
                                        </p:attrNameLst>
                                      </p:cBhvr>
                                      <p:to>
                                        <p:strVal val="visible"/>
                                      </p:to>
                                    </p:set>
                                    <p:animEffect transition="in" filter="fade">
                                      <p:cBhvr>
                                        <p:cTn id="177" dur="1000"/>
                                        <p:tgtEl>
                                          <p:spTgt spid="84"/>
                                        </p:tgtEl>
                                      </p:cBhvr>
                                    </p:animEffect>
                                    <p:anim calcmode="lin" valueType="num">
                                      <p:cBhvr>
                                        <p:cTn id="178" dur="1000" fill="hold"/>
                                        <p:tgtEl>
                                          <p:spTgt spid="84"/>
                                        </p:tgtEl>
                                        <p:attrNameLst>
                                          <p:attrName>ppt_x</p:attrName>
                                        </p:attrNameLst>
                                      </p:cBhvr>
                                      <p:tavLst>
                                        <p:tav tm="0">
                                          <p:val>
                                            <p:strVal val="#ppt_x"/>
                                          </p:val>
                                        </p:tav>
                                        <p:tav tm="100000">
                                          <p:val>
                                            <p:strVal val="#ppt_x"/>
                                          </p:val>
                                        </p:tav>
                                      </p:tavLst>
                                    </p:anim>
                                    <p:anim calcmode="lin" valueType="num">
                                      <p:cBhvr>
                                        <p:cTn id="179" dur="1000" fill="hold"/>
                                        <p:tgtEl>
                                          <p:spTgt spid="84"/>
                                        </p:tgtEl>
                                        <p:attrNameLst>
                                          <p:attrName>ppt_y</p:attrName>
                                        </p:attrNameLst>
                                      </p:cBhvr>
                                      <p:tavLst>
                                        <p:tav tm="0">
                                          <p:val>
                                            <p:strVal val="#ppt_y+.1"/>
                                          </p:val>
                                        </p:tav>
                                        <p:tav tm="100000">
                                          <p:val>
                                            <p:strVal val="#ppt_y"/>
                                          </p:val>
                                        </p:tav>
                                      </p:tavLst>
                                    </p:anim>
                                  </p:childTnLst>
                                </p:cTn>
                              </p:par>
                              <p:par>
                                <p:cTn id="180" presetID="42" presetClass="entr" presetSubtype="0" fill="hold" grpId="0" nodeType="withEffect">
                                  <p:stCondLst>
                                    <p:cond delay="0"/>
                                  </p:stCondLst>
                                  <p:childTnLst>
                                    <p:set>
                                      <p:cBhvr>
                                        <p:cTn id="181" dur="1" fill="hold">
                                          <p:stCondLst>
                                            <p:cond delay="0"/>
                                          </p:stCondLst>
                                        </p:cTn>
                                        <p:tgtEl>
                                          <p:spTgt spid="85"/>
                                        </p:tgtEl>
                                        <p:attrNameLst>
                                          <p:attrName>style.visibility</p:attrName>
                                        </p:attrNameLst>
                                      </p:cBhvr>
                                      <p:to>
                                        <p:strVal val="visible"/>
                                      </p:to>
                                    </p:set>
                                    <p:animEffect transition="in" filter="fade">
                                      <p:cBhvr>
                                        <p:cTn id="182" dur="1000"/>
                                        <p:tgtEl>
                                          <p:spTgt spid="85"/>
                                        </p:tgtEl>
                                      </p:cBhvr>
                                    </p:animEffect>
                                    <p:anim calcmode="lin" valueType="num">
                                      <p:cBhvr>
                                        <p:cTn id="183" dur="1000" fill="hold"/>
                                        <p:tgtEl>
                                          <p:spTgt spid="85"/>
                                        </p:tgtEl>
                                        <p:attrNameLst>
                                          <p:attrName>ppt_x</p:attrName>
                                        </p:attrNameLst>
                                      </p:cBhvr>
                                      <p:tavLst>
                                        <p:tav tm="0">
                                          <p:val>
                                            <p:strVal val="#ppt_x"/>
                                          </p:val>
                                        </p:tav>
                                        <p:tav tm="100000">
                                          <p:val>
                                            <p:strVal val="#ppt_x"/>
                                          </p:val>
                                        </p:tav>
                                      </p:tavLst>
                                    </p:anim>
                                    <p:anim calcmode="lin" valueType="num">
                                      <p:cBhvr>
                                        <p:cTn id="184" dur="1000" fill="hold"/>
                                        <p:tgtEl>
                                          <p:spTgt spid="85"/>
                                        </p:tgtEl>
                                        <p:attrNameLst>
                                          <p:attrName>ppt_y</p:attrName>
                                        </p:attrNameLst>
                                      </p:cBhvr>
                                      <p:tavLst>
                                        <p:tav tm="0">
                                          <p:val>
                                            <p:strVal val="#ppt_y+.1"/>
                                          </p:val>
                                        </p:tav>
                                        <p:tav tm="100000">
                                          <p:val>
                                            <p:strVal val="#ppt_y"/>
                                          </p:val>
                                        </p:tav>
                                      </p:tavLst>
                                    </p:anim>
                                  </p:childTnLst>
                                </p:cTn>
                              </p:par>
                              <p:par>
                                <p:cTn id="185" presetID="42" presetClass="entr" presetSubtype="0" fill="hold" grpId="0" nodeType="withEffect">
                                  <p:stCondLst>
                                    <p:cond delay="0"/>
                                  </p:stCondLst>
                                  <p:childTnLst>
                                    <p:set>
                                      <p:cBhvr>
                                        <p:cTn id="186" dur="1" fill="hold">
                                          <p:stCondLst>
                                            <p:cond delay="0"/>
                                          </p:stCondLst>
                                        </p:cTn>
                                        <p:tgtEl>
                                          <p:spTgt spid="86"/>
                                        </p:tgtEl>
                                        <p:attrNameLst>
                                          <p:attrName>style.visibility</p:attrName>
                                        </p:attrNameLst>
                                      </p:cBhvr>
                                      <p:to>
                                        <p:strVal val="visible"/>
                                      </p:to>
                                    </p:set>
                                    <p:animEffect transition="in" filter="fade">
                                      <p:cBhvr>
                                        <p:cTn id="187" dur="1000"/>
                                        <p:tgtEl>
                                          <p:spTgt spid="86"/>
                                        </p:tgtEl>
                                      </p:cBhvr>
                                    </p:animEffect>
                                    <p:anim calcmode="lin" valueType="num">
                                      <p:cBhvr>
                                        <p:cTn id="188" dur="1000" fill="hold"/>
                                        <p:tgtEl>
                                          <p:spTgt spid="86"/>
                                        </p:tgtEl>
                                        <p:attrNameLst>
                                          <p:attrName>ppt_x</p:attrName>
                                        </p:attrNameLst>
                                      </p:cBhvr>
                                      <p:tavLst>
                                        <p:tav tm="0">
                                          <p:val>
                                            <p:strVal val="#ppt_x"/>
                                          </p:val>
                                        </p:tav>
                                        <p:tav tm="100000">
                                          <p:val>
                                            <p:strVal val="#ppt_x"/>
                                          </p:val>
                                        </p:tav>
                                      </p:tavLst>
                                    </p:anim>
                                    <p:anim calcmode="lin" valueType="num">
                                      <p:cBhvr>
                                        <p:cTn id="189" dur="1000" fill="hold"/>
                                        <p:tgtEl>
                                          <p:spTgt spid="86"/>
                                        </p:tgtEl>
                                        <p:attrNameLst>
                                          <p:attrName>ppt_y</p:attrName>
                                        </p:attrNameLst>
                                      </p:cBhvr>
                                      <p:tavLst>
                                        <p:tav tm="0">
                                          <p:val>
                                            <p:strVal val="#ppt_y+.1"/>
                                          </p:val>
                                        </p:tav>
                                        <p:tav tm="100000">
                                          <p:val>
                                            <p:strVal val="#ppt_y"/>
                                          </p:val>
                                        </p:tav>
                                      </p:tavLst>
                                    </p:anim>
                                  </p:childTnLst>
                                </p:cTn>
                              </p:par>
                              <p:par>
                                <p:cTn id="190" presetID="42" presetClass="entr" presetSubtype="0" fill="hold" grpId="0" nodeType="withEffect">
                                  <p:stCondLst>
                                    <p:cond delay="0"/>
                                  </p:stCondLst>
                                  <p:childTnLst>
                                    <p:set>
                                      <p:cBhvr>
                                        <p:cTn id="191" dur="1" fill="hold">
                                          <p:stCondLst>
                                            <p:cond delay="0"/>
                                          </p:stCondLst>
                                        </p:cTn>
                                        <p:tgtEl>
                                          <p:spTgt spid="87"/>
                                        </p:tgtEl>
                                        <p:attrNameLst>
                                          <p:attrName>style.visibility</p:attrName>
                                        </p:attrNameLst>
                                      </p:cBhvr>
                                      <p:to>
                                        <p:strVal val="visible"/>
                                      </p:to>
                                    </p:set>
                                    <p:animEffect transition="in" filter="fade">
                                      <p:cBhvr>
                                        <p:cTn id="192" dur="1000"/>
                                        <p:tgtEl>
                                          <p:spTgt spid="87"/>
                                        </p:tgtEl>
                                      </p:cBhvr>
                                    </p:animEffect>
                                    <p:anim calcmode="lin" valueType="num">
                                      <p:cBhvr>
                                        <p:cTn id="193" dur="1000" fill="hold"/>
                                        <p:tgtEl>
                                          <p:spTgt spid="87"/>
                                        </p:tgtEl>
                                        <p:attrNameLst>
                                          <p:attrName>ppt_x</p:attrName>
                                        </p:attrNameLst>
                                      </p:cBhvr>
                                      <p:tavLst>
                                        <p:tav tm="0">
                                          <p:val>
                                            <p:strVal val="#ppt_x"/>
                                          </p:val>
                                        </p:tav>
                                        <p:tav tm="100000">
                                          <p:val>
                                            <p:strVal val="#ppt_x"/>
                                          </p:val>
                                        </p:tav>
                                      </p:tavLst>
                                    </p:anim>
                                    <p:anim calcmode="lin" valueType="num">
                                      <p:cBhvr>
                                        <p:cTn id="194" dur="1000" fill="hold"/>
                                        <p:tgtEl>
                                          <p:spTgt spid="87"/>
                                        </p:tgtEl>
                                        <p:attrNameLst>
                                          <p:attrName>ppt_y</p:attrName>
                                        </p:attrNameLst>
                                      </p:cBhvr>
                                      <p:tavLst>
                                        <p:tav tm="0">
                                          <p:val>
                                            <p:strVal val="#ppt_y+.1"/>
                                          </p:val>
                                        </p:tav>
                                        <p:tav tm="100000">
                                          <p:val>
                                            <p:strVal val="#ppt_y"/>
                                          </p:val>
                                        </p:tav>
                                      </p:tavLst>
                                    </p:anim>
                                  </p:childTnLst>
                                </p:cTn>
                              </p:par>
                              <p:par>
                                <p:cTn id="195" presetID="42" presetClass="entr" presetSubtype="0" fill="hold" grpId="0" nodeType="withEffect">
                                  <p:stCondLst>
                                    <p:cond delay="0"/>
                                  </p:stCondLst>
                                  <p:childTnLst>
                                    <p:set>
                                      <p:cBhvr>
                                        <p:cTn id="196" dur="1" fill="hold">
                                          <p:stCondLst>
                                            <p:cond delay="0"/>
                                          </p:stCondLst>
                                        </p:cTn>
                                        <p:tgtEl>
                                          <p:spTgt spid="88"/>
                                        </p:tgtEl>
                                        <p:attrNameLst>
                                          <p:attrName>style.visibility</p:attrName>
                                        </p:attrNameLst>
                                      </p:cBhvr>
                                      <p:to>
                                        <p:strVal val="visible"/>
                                      </p:to>
                                    </p:set>
                                    <p:animEffect transition="in" filter="fade">
                                      <p:cBhvr>
                                        <p:cTn id="197" dur="1000"/>
                                        <p:tgtEl>
                                          <p:spTgt spid="88"/>
                                        </p:tgtEl>
                                      </p:cBhvr>
                                    </p:animEffect>
                                    <p:anim calcmode="lin" valueType="num">
                                      <p:cBhvr>
                                        <p:cTn id="198" dur="1000" fill="hold"/>
                                        <p:tgtEl>
                                          <p:spTgt spid="88"/>
                                        </p:tgtEl>
                                        <p:attrNameLst>
                                          <p:attrName>ppt_x</p:attrName>
                                        </p:attrNameLst>
                                      </p:cBhvr>
                                      <p:tavLst>
                                        <p:tav tm="0">
                                          <p:val>
                                            <p:strVal val="#ppt_x"/>
                                          </p:val>
                                        </p:tav>
                                        <p:tav tm="100000">
                                          <p:val>
                                            <p:strVal val="#ppt_x"/>
                                          </p:val>
                                        </p:tav>
                                      </p:tavLst>
                                    </p:anim>
                                    <p:anim calcmode="lin" valueType="num">
                                      <p:cBhvr>
                                        <p:cTn id="199" dur="1000" fill="hold"/>
                                        <p:tgtEl>
                                          <p:spTgt spid="88"/>
                                        </p:tgtEl>
                                        <p:attrNameLst>
                                          <p:attrName>ppt_y</p:attrName>
                                        </p:attrNameLst>
                                      </p:cBhvr>
                                      <p:tavLst>
                                        <p:tav tm="0">
                                          <p:val>
                                            <p:strVal val="#ppt_y+.1"/>
                                          </p:val>
                                        </p:tav>
                                        <p:tav tm="100000">
                                          <p:val>
                                            <p:strVal val="#ppt_y"/>
                                          </p:val>
                                        </p:tav>
                                      </p:tavLst>
                                    </p:anim>
                                  </p:childTnLst>
                                </p:cTn>
                              </p:par>
                              <p:par>
                                <p:cTn id="200" presetID="42" presetClass="entr" presetSubtype="0" fill="hold" grpId="0" nodeType="withEffect">
                                  <p:stCondLst>
                                    <p:cond delay="0"/>
                                  </p:stCondLst>
                                  <p:childTnLst>
                                    <p:set>
                                      <p:cBhvr>
                                        <p:cTn id="201" dur="1" fill="hold">
                                          <p:stCondLst>
                                            <p:cond delay="0"/>
                                          </p:stCondLst>
                                        </p:cTn>
                                        <p:tgtEl>
                                          <p:spTgt spid="90"/>
                                        </p:tgtEl>
                                        <p:attrNameLst>
                                          <p:attrName>style.visibility</p:attrName>
                                        </p:attrNameLst>
                                      </p:cBhvr>
                                      <p:to>
                                        <p:strVal val="visible"/>
                                      </p:to>
                                    </p:set>
                                    <p:animEffect transition="in" filter="fade">
                                      <p:cBhvr>
                                        <p:cTn id="202" dur="1000"/>
                                        <p:tgtEl>
                                          <p:spTgt spid="90"/>
                                        </p:tgtEl>
                                      </p:cBhvr>
                                    </p:animEffect>
                                    <p:anim calcmode="lin" valueType="num">
                                      <p:cBhvr>
                                        <p:cTn id="203" dur="1000" fill="hold"/>
                                        <p:tgtEl>
                                          <p:spTgt spid="90"/>
                                        </p:tgtEl>
                                        <p:attrNameLst>
                                          <p:attrName>ppt_x</p:attrName>
                                        </p:attrNameLst>
                                      </p:cBhvr>
                                      <p:tavLst>
                                        <p:tav tm="0">
                                          <p:val>
                                            <p:strVal val="#ppt_x"/>
                                          </p:val>
                                        </p:tav>
                                        <p:tav tm="100000">
                                          <p:val>
                                            <p:strVal val="#ppt_x"/>
                                          </p:val>
                                        </p:tav>
                                      </p:tavLst>
                                    </p:anim>
                                    <p:anim calcmode="lin" valueType="num">
                                      <p:cBhvr>
                                        <p:cTn id="204" dur="1000" fill="hold"/>
                                        <p:tgtEl>
                                          <p:spTgt spid="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35" grpId="0"/>
      <p:bldP spid="77" grpId="0"/>
      <p:bldP spid="78" grpId="0"/>
      <p:bldP spid="79" grpId="0"/>
      <p:bldP spid="80" grpId="0"/>
      <p:bldP spid="82" grpId="0"/>
      <p:bldP spid="83" grpId="0"/>
      <p:bldP spid="84" grpId="0"/>
      <p:bldP spid="85" grpId="0"/>
      <p:bldP spid="86" grpId="0"/>
      <p:bldP spid="87" grpId="0"/>
      <p:bldP spid="88" grpId="0"/>
      <p:bldP spid="90"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1067</TotalTime>
  <Words>6566</Words>
  <Application>Microsoft Office PowerPoint</Application>
  <PresentationFormat>Grand écran</PresentationFormat>
  <Paragraphs>884</Paragraphs>
  <Slides>95</Slides>
  <Notes>4</Notes>
  <HiddenSlides>0</HiddenSlides>
  <MMClips>0</MMClips>
  <ScaleCrop>false</ScaleCrop>
  <HeadingPairs>
    <vt:vector size="6" baseType="variant">
      <vt:variant>
        <vt:lpstr>Polices utilisées</vt:lpstr>
      </vt:variant>
      <vt:variant>
        <vt:i4>17</vt:i4>
      </vt:variant>
      <vt:variant>
        <vt:lpstr>Thème</vt:lpstr>
      </vt:variant>
      <vt:variant>
        <vt:i4>1</vt:i4>
      </vt:variant>
      <vt:variant>
        <vt:lpstr>Titres des diapositives</vt:lpstr>
      </vt:variant>
      <vt:variant>
        <vt:i4>95</vt:i4>
      </vt:variant>
    </vt:vector>
  </HeadingPairs>
  <TitlesOfParts>
    <vt:vector size="113" baseType="lpstr">
      <vt:lpstr>Aptos</vt:lpstr>
      <vt:lpstr>Aptos Display</vt:lpstr>
      <vt:lpstr>Arial</vt:lpstr>
      <vt:lpstr>Arial Nova</vt:lpstr>
      <vt:lpstr>Calibri</vt:lpstr>
      <vt:lpstr>Calibri Light</vt:lpstr>
      <vt:lpstr>Cambria</vt:lpstr>
      <vt:lpstr>Decalotype Bold</vt:lpstr>
      <vt:lpstr>Google Sans Text</vt:lpstr>
      <vt:lpstr>Impact</vt:lpstr>
      <vt:lpstr>Open Sans 1</vt:lpstr>
      <vt:lpstr>Open Sans 1 Bold</vt:lpstr>
      <vt:lpstr>Open Sans 1 Bold Italics</vt:lpstr>
      <vt:lpstr>Open Sans 1 Italics</vt:lpstr>
      <vt:lpstr>Open Sans 2 Bold</vt:lpstr>
      <vt:lpstr>Symbol</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Licences Arca2e</dc:creator>
  <cp:lastModifiedBy>Licences Arca2e</cp:lastModifiedBy>
  <cp:revision>26</cp:revision>
  <dcterms:created xsi:type="dcterms:W3CDTF">2026-02-03T10:44:56Z</dcterms:created>
  <dcterms:modified xsi:type="dcterms:W3CDTF">2026-02-10T14:08:48Z</dcterms:modified>
</cp:coreProperties>
</file>