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2_C9CBA158.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1" r:id="rId6"/>
    <p:sldId id="262" r:id="rId7"/>
    <p:sldId id="293" r:id="rId8"/>
    <p:sldId id="263" r:id="rId9"/>
    <p:sldId id="265" r:id="rId10"/>
    <p:sldId id="266" r:id="rId11"/>
    <p:sldId id="267" r:id="rId12"/>
    <p:sldId id="264" r:id="rId13"/>
    <p:sldId id="273" r:id="rId14"/>
    <p:sldId id="274" r:id="rId15"/>
    <p:sldId id="275" r:id="rId16"/>
    <p:sldId id="276" r:id="rId17"/>
    <p:sldId id="278" r:id="rId18"/>
    <p:sldId id="284" r:id="rId19"/>
    <p:sldId id="280" r:id="rId20"/>
    <p:sldId id="281" r:id="rId21"/>
    <p:sldId id="282" r:id="rId22"/>
    <p:sldId id="283" r:id="rId23"/>
    <p:sldId id="285" r:id="rId24"/>
    <p:sldId id="286" r:id="rId25"/>
    <p:sldId id="287" r:id="rId26"/>
    <p:sldId id="288" r:id="rId27"/>
    <p:sldId id="289" r:id="rId28"/>
    <p:sldId id="290" r:id="rId29"/>
    <p:sldId id="292"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51" userDrawn="1">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D5A18C-2949-9AE4-D4B1-349596DF215F}" name="MONIQUE SERRES" initials="MS" userId="b131bddb33e7eca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96" d="100"/>
          <a:sy n="96" d="100"/>
        </p:scale>
        <p:origin x="178" y="-619"/>
      </p:cViewPr>
      <p:guideLst>
        <p:guide orient="horz" pos="22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omments/modernComment_102_C9CBA158.xml><?xml version="1.0" encoding="utf-8"?>
<p188:cmLst xmlns:a="http://schemas.openxmlformats.org/drawingml/2006/main" xmlns:r="http://schemas.openxmlformats.org/officeDocument/2006/relationships" xmlns:p188="http://schemas.microsoft.com/office/powerpoint/2018/8/main">
  <p188:cm id="{24C3F175-1C55-40CD-BC30-84DAA5662935}" authorId="{63D5A18C-2949-9AE4-D4B1-349596DF215F}" created="2026-02-13T10:35:41.386">
    <pc:sldMkLst xmlns:pc="http://schemas.microsoft.com/office/powerpoint/2013/main/command">
      <pc:docMk/>
      <pc:sldMk cId="3385565528" sldId="258"/>
    </pc:sldMkLst>
    <p188:txBody>
      <a:bodyPr/>
      <a:lstStyle/>
      <a:p>
        <a:r>
          <a:rPr lang="fr-FR"/>
          <a:t>PRESENTATION REUNION PUBLIQUE DU 17 FVRIER 2026 Monique Serres 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6FDE4-5BFB-412D-A63A-135597F6806E}" type="datetimeFigureOut">
              <a:rPr lang="fr-FR" smtClean="0"/>
              <a:t>17/02/2026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08A29-A46A-4B12-B796-0B7989E953A7}" type="slidenum">
              <a:rPr lang="fr-FR" smtClean="0"/>
              <a:t>‹N°›</a:t>
            </a:fld>
            <a:endParaRPr lang="fr-FR"/>
          </a:p>
        </p:txBody>
      </p:sp>
    </p:spTree>
    <p:extLst>
      <p:ext uri="{BB962C8B-B14F-4D97-AF65-F5344CB8AC3E}">
        <p14:creationId xmlns:p14="http://schemas.microsoft.com/office/powerpoint/2010/main" val="63346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C08A29-A46A-4B12-B796-0B7989E953A7}" type="slidenum">
              <a:rPr lang="fr-FR" smtClean="0"/>
              <a:t>1</a:t>
            </a:fld>
            <a:endParaRPr lang="fr-FR"/>
          </a:p>
        </p:txBody>
      </p:sp>
    </p:spTree>
    <p:extLst>
      <p:ext uri="{BB962C8B-B14F-4D97-AF65-F5344CB8AC3E}">
        <p14:creationId xmlns:p14="http://schemas.microsoft.com/office/powerpoint/2010/main" val="330313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C08A29-A46A-4B12-B796-0B7989E953A7}" type="slidenum">
              <a:rPr lang="fr-FR" smtClean="0"/>
              <a:t>4</a:t>
            </a:fld>
            <a:endParaRPr lang="fr-FR"/>
          </a:p>
        </p:txBody>
      </p:sp>
    </p:spTree>
    <p:extLst>
      <p:ext uri="{BB962C8B-B14F-4D97-AF65-F5344CB8AC3E}">
        <p14:creationId xmlns:p14="http://schemas.microsoft.com/office/powerpoint/2010/main" val="329441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FF80E-907F-C74B-2EF8-EE88EDD367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EBFD037-C52F-82EF-5C05-92F433F21BF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F705CDA-69C2-62D4-2A32-C5772042618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96A1472-13E2-B124-86F3-A18BAC2B41E1}"/>
              </a:ext>
            </a:extLst>
          </p:cNvPr>
          <p:cNvSpPr>
            <a:spLocks noGrp="1"/>
          </p:cNvSpPr>
          <p:nvPr>
            <p:ph type="sldNum" sz="quarter" idx="5"/>
          </p:nvPr>
        </p:nvSpPr>
        <p:spPr/>
        <p:txBody>
          <a:bodyPr/>
          <a:lstStyle/>
          <a:p>
            <a:fld id="{0DC08A29-A46A-4B12-B796-0B7989E953A7}" type="slidenum">
              <a:rPr lang="fr-FR" smtClean="0"/>
              <a:t>5</a:t>
            </a:fld>
            <a:endParaRPr lang="fr-FR"/>
          </a:p>
        </p:txBody>
      </p:sp>
    </p:spTree>
    <p:extLst>
      <p:ext uri="{BB962C8B-B14F-4D97-AF65-F5344CB8AC3E}">
        <p14:creationId xmlns:p14="http://schemas.microsoft.com/office/powerpoint/2010/main" val="375714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C08A29-A46A-4B12-B796-0B7989E953A7}" type="slidenum">
              <a:rPr lang="fr-FR" smtClean="0"/>
              <a:t>8</a:t>
            </a:fld>
            <a:endParaRPr lang="fr-FR"/>
          </a:p>
        </p:txBody>
      </p:sp>
    </p:spTree>
    <p:extLst>
      <p:ext uri="{BB962C8B-B14F-4D97-AF65-F5344CB8AC3E}">
        <p14:creationId xmlns:p14="http://schemas.microsoft.com/office/powerpoint/2010/main" val="156588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C08A29-A46A-4B12-B796-0B7989E953A7}" type="slidenum">
              <a:rPr lang="fr-FR" smtClean="0"/>
              <a:t>16</a:t>
            </a:fld>
            <a:endParaRPr lang="fr-FR"/>
          </a:p>
        </p:txBody>
      </p:sp>
    </p:spTree>
    <p:extLst>
      <p:ext uri="{BB962C8B-B14F-4D97-AF65-F5344CB8AC3E}">
        <p14:creationId xmlns:p14="http://schemas.microsoft.com/office/powerpoint/2010/main" val="214932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C08A29-A46A-4B12-B796-0B7989E953A7}" type="slidenum">
              <a:rPr lang="fr-FR" smtClean="0"/>
              <a:t>18</a:t>
            </a:fld>
            <a:endParaRPr lang="fr-FR"/>
          </a:p>
        </p:txBody>
      </p:sp>
    </p:spTree>
    <p:extLst>
      <p:ext uri="{BB962C8B-B14F-4D97-AF65-F5344CB8AC3E}">
        <p14:creationId xmlns:p14="http://schemas.microsoft.com/office/powerpoint/2010/main" val="80356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C08A29-A46A-4B12-B796-0B7989E953A7}" type="slidenum">
              <a:rPr lang="fr-FR" smtClean="0"/>
              <a:t>21</a:t>
            </a:fld>
            <a:endParaRPr lang="fr-FR"/>
          </a:p>
        </p:txBody>
      </p:sp>
    </p:spTree>
    <p:extLst>
      <p:ext uri="{BB962C8B-B14F-4D97-AF65-F5344CB8AC3E}">
        <p14:creationId xmlns:p14="http://schemas.microsoft.com/office/powerpoint/2010/main" val="397205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1E7232-D916-DC94-A7AB-5245BD2E1C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85A9B03-091F-70F7-1795-D49F57CB91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674E229-71C4-CB6C-5896-F0371DD80A08}"/>
              </a:ext>
            </a:extLst>
          </p:cNvPr>
          <p:cNvSpPr>
            <a:spLocks noGrp="1"/>
          </p:cNvSpPr>
          <p:nvPr>
            <p:ph type="dt" sz="half" idx="10"/>
          </p:nvPr>
        </p:nvSpPr>
        <p:spPr/>
        <p:txBody>
          <a:bodyPr/>
          <a:lstStyle/>
          <a:p>
            <a:fld id="{646A17AC-4FB4-4332-BE63-0349CAA13581}"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83D707C5-CFCD-8EAD-0DAB-25956D6359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404283-9571-9941-4781-C3B3A3BA7A3A}"/>
              </a:ext>
            </a:extLst>
          </p:cNvPr>
          <p:cNvSpPr>
            <a:spLocks noGrp="1"/>
          </p:cNvSpPr>
          <p:nvPr>
            <p:ph type="sldNum" sz="quarter" idx="12"/>
          </p:nvPr>
        </p:nvSpPr>
        <p:spPr/>
        <p:txBody>
          <a:bodyPr/>
          <a:lstStyle/>
          <a:p>
            <a:fld id="{96B22E53-9DE5-4CBF-8339-CDD286819CD7}" type="slidenum">
              <a:rPr lang="fr-FR" smtClean="0"/>
              <a:t>‹N°›</a:t>
            </a:fld>
            <a:endParaRPr lang="fr-FR"/>
          </a:p>
        </p:txBody>
      </p:sp>
    </p:spTree>
    <p:extLst>
      <p:ext uri="{BB962C8B-B14F-4D97-AF65-F5344CB8AC3E}">
        <p14:creationId xmlns:p14="http://schemas.microsoft.com/office/powerpoint/2010/main" val="312552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AC648-20EC-9658-4DD9-DD8544AD402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3432314-6A7C-9B97-36A6-EB5EDB11BFE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6E5EF9-1C8A-1A16-45D6-E54BA8B42F1F}"/>
              </a:ext>
            </a:extLst>
          </p:cNvPr>
          <p:cNvSpPr>
            <a:spLocks noGrp="1"/>
          </p:cNvSpPr>
          <p:nvPr>
            <p:ph type="dt" sz="half" idx="10"/>
          </p:nvPr>
        </p:nvSpPr>
        <p:spPr/>
        <p:txBody>
          <a:bodyPr/>
          <a:lstStyle/>
          <a:p>
            <a:fld id="{646A17AC-4FB4-4332-BE63-0349CAA13581}"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33439D3A-002E-BDE5-D411-A0021CA12D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F7E756-9599-3051-7194-C58FC527FB48}"/>
              </a:ext>
            </a:extLst>
          </p:cNvPr>
          <p:cNvSpPr>
            <a:spLocks noGrp="1"/>
          </p:cNvSpPr>
          <p:nvPr>
            <p:ph type="sldNum" sz="quarter" idx="12"/>
          </p:nvPr>
        </p:nvSpPr>
        <p:spPr/>
        <p:txBody>
          <a:bodyPr/>
          <a:lstStyle/>
          <a:p>
            <a:fld id="{96B22E53-9DE5-4CBF-8339-CDD286819CD7}" type="slidenum">
              <a:rPr lang="fr-FR" smtClean="0"/>
              <a:t>‹N°›</a:t>
            </a:fld>
            <a:endParaRPr lang="fr-FR"/>
          </a:p>
        </p:txBody>
      </p:sp>
    </p:spTree>
    <p:extLst>
      <p:ext uri="{BB962C8B-B14F-4D97-AF65-F5344CB8AC3E}">
        <p14:creationId xmlns:p14="http://schemas.microsoft.com/office/powerpoint/2010/main" val="126078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E0C6A3A-09E6-D6CC-AE39-3C42743A726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F583802-2345-3C48-3391-1599B12C32A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436BB2-C7F7-CE98-AAD4-E135DD64CB84}"/>
              </a:ext>
            </a:extLst>
          </p:cNvPr>
          <p:cNvSpPr>
            <a:spLocks noGrp="1"/>
          </p:cNvSpPr>
          <p:nvPr>
            <p:ph type="dt" sz="half" idx="10"/>
          </p:nvPr>
        </p:nvSpPr>
        <p:spPr/>
        <p:txBody>
          <a:bodyPr/>
          <a:lstStyle/>
          <a:p>
            <a:fld id="{646A17AC-4FB4-4332-BE63-0349CAA13581}"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9B0EDDBE-544B-BDB5-7AA5-BD44A87325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BA7589-3745-64BE-E5F7-F6484162A9EF}"/>
              </a:ext>
            </a:extLst>
          </p:cNvPr>
          <p:cNvSpPr>
            <a:spLocks noGrp="1"/>
          </p:cNvSpPr>
          <p:nvPr>
            <p:ph type="sldNum" sz="quarter" idx="12"/>
          </p:nvPr>
        </p:nvSpPr>
        <p:spPr/>
        <p:txBody>
          <a:bodyPr/>
          <a:lstStyle/>
          <a:p>
            <a:fld id="{96B22E53-9DE5-4CBF-8339-CDD286819CD7}" type="slidenum">
              <a:rPr lang="fr-FR" smtClean="0"/>
              <a:t>‹N°›</a:t>
            </a:fld>
            <a:endParaRPr lang="fr-FR"/>
          </a:p>
        </p:txBody>
      </p:sp>
    </p:spTree>
    <p:extLst>
      <p:ext uri="{BB962C8B-B14F-4D97-AF65-F5344CB8AC3E}">
        <p14:creationId xmlns:p14="http://schemas.microsoft.com/office/powerpoint/2010/main" val="99081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E4F60-FF03-03BF-1BF9-3EE04E60312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CE6D4F5-4971-B82A-290C-6A59FA9F4A6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E713C2-FB2B-DB76-48C2-1436A98BF51C}"/>
              </a:ext>
            </a:extLst>
          </p:cNvPr>
          <p:cNvSpPr>
            <a:spLocks noGrp="1"/>
          </p:cNvSpPr>
          <p:nvPr>
            <p:ph type="dt" sz="half" idx="10"/>
          </p:nvPr>
        </p:nvSpPr>
        <p:spPr/>
        <p:txBody>
          <a:bodyPr/>
          <a:lstStyle/>
          <a:p>
            <a:fld id="{646A17AC-4FB4-4332-BE63-0349CAA13581}"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952FBF09-BBAA-6398-F77D-47437784AD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C53243B-22A4-5B1C-D86E-926D3AFC16AD}"/>
              </a:ext>
            </a:extLst>
          </p:cNvPr>
          <p:cNvSpPr>
            <a:spLocks noGrp="1"/>
          </p:cNvSpPr>
          <p:nvPr>
            <p:ph type="sldNum" sz="quarter" idx="12"/>
          </p:nvPr>
        </p:nvSpPr>
        <p:spPr/>
        <p:txBody>
          <a:bodyPr/>
          <a:lstStyle/>
          <a:p>
            <a:fld id="{96B22E53-9DE5-4CBF-8339-CDD286819CD7}" type="slidenum">
              <a:rPr lang="fr-FR" smtClean="0"/>
              <a:t>‹N°›</a:t>
            </a:fld>
            <a:endParaRPr lang="fr-FR"/>
          </a:p>
        </p:txBody>
      </p:sp>
    </p:spTree>
    <p:extLst>
      <p:ext uri="{BB962C8B-B14F-4D97-AF65-F5344CB8AC3E}">
        <p14:creationId xmlns:p14="http://schemas.microsoft.com/office/powerpoint/2010/main" val="381800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64893-26A9-FF3C-3009-0EFADBD7398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9C1F0E3-11D5-D40E-0AFA-D93BFB2459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61C263E-1166-1027-7A27-3C8427E3222C}"/>
              </a:ext>
            </a:extLst>
          </p:cNvPr>
          <p:cNvSpPr>
            <a:spLocks noGrp="1"/>
          </p:cNvSpPr>
          <p:nvPr>
            <p:ph type="dt" sz="half" idx="10"/>
          </p:nvPr>
        </p:nvSpPr>
        <p:spPr/>
        <p:txBody>
          <a:bodyPr/>
          <a:lstStyle/>
          <a:p>
            <a:fld id="{646A17AC-4FB4-4332-BE63-0349CAA13581}"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99E9D0BD-0A41-9D6E-334E-AC202D735E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DE8A86-94F3-0067-0F90-BA82E56D0256}"/>
              </a:ext>
            </a:extLst>
          </p:cNvPr>
          <p:cNvSpPr>
            <a:spLocks noGrp="1"/>
          </p:cNvSpPr>
          <p:nvPr>
            <p:ph type="sldNum" sz="quarter" idx="12"/>
          </p:nvPr>
        </p:nvSpPr>
        <p:spPr/>
        <p:txBody>
          <a:bodyPr/>
          <a:lstStyle/>
          <a:p>
            <a:fld id="{96B22E53-9DE5-4CBF-8339-CDD286819CD7}" type="slidenum">
              <a:rPr lang="fr-FR" smtClean="0"/>
              <a:t>‹N°›</a:t>
            </a:fld>
            <a:endParaRPr lang="fr-FR"/>
          </a:p>
        </p:txBody>
      </p:sp>
    </p:spTree>
    <p:extLst>
      <p:ext uri="{BB962C8B-B14F-4D97-AF65-F5344CB8AC3E}">
        <p14:creationId xmlns:p14="http://schemas.microsoft.com/office/powerpoint/2010/main" val="363374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2FC99-E88F-A037-ACD6-A97AD7E923D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014DB4-AFDF-5B2A-75C6-7012B912B40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1E77FF7-A47D-6A69-66D2-D63FF399CD3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883BDBD-6806-AD3B-65AC-90B20110935A}"/>
              </a:ext>
            </a:extLst>
          </p:cNvPr>
          <p:cNvSpPr>
            <a:spLocks noGrp="1"/>
          </p:cNvSpPr>
          <p:nvPr>
            <p:ph type="dt" sz="half" idx="10"/>
          </p:nvPr>
        </p:nvSpPr>
        <p:spPr/>
        <p:txBody>
          <a:bodyPr/>
          <a:lstStyle/>
          <a:p>
            <a:fld id="{646A17AC-4FB4-4332-BE63-0349CAA13581}" type="datetimeFigureOut">
              <a:rPr lang="fr-FR" smtClean="0"/>
              <a:t>17/02/2026</a:t>
            </a:fld>
            <a:endParaRPr lang="fr-FR"/>
          </a:p>
        </p:txBody>
      </p:sp>
      <p:sp>
        <p:nvSpPr>
          <p:cNvPr id="6" name="Espace réservé du pied de page 5">
            <a:extLst>
              <a:ext uri="{FF2B5EF4-FFF2-40B4-BE49-F238E27FC236}">
                <a16:creationId xmlns:a16="http://schemas.microsoft.com/office/drawing/2014/main" id="{DEC5A1FC-D47A-CC8D-2FD2-1A9E465BDF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0540FB-90E7-99B6-D380-3831D04EE30B}"/>
              </a:ext>
            </a:extLst>
          </p:cNvPr>
          <p:cNvSpPr>
            <a:spLocks noGrp="1"/>
          </p:cNvSpPr>
          <p:nvPr>
            <p:ph type="sldNum" sz="quarter" idx="12"/>
          </p:nvPr>
        </p:nvSpPr>
        <p:spPr/>
        <p:txBody>
          <a:bodyPr/>
          <a:lstStyle/>
          <a:p>
            <a:fld id="{96B22E53-9DE5-4CBF-8339-CDD286819CD7}" type="slidenum">
              <a:rPr lang="fr-FR" smtClean="0"/>
              <a:t>‹N°›</a:t>
            </a:fld>
            <a:endParaRPr lang="fr-FR"/>
          </a:p>
        </p:txBody>
      </p:sp>
    </p:spTree>
    <p:extLst>
      <p:ext uri="{BB962C8B-B14F-4D97-AF65-F5344CB8AC3E}">
        <p14:creationId xmlns:p14="http://schemas.microsoft.com/office/powerpoint/2010/main" val="160552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888252-5220-8720-4D50-7B15556EBB1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C7FF9C0-6A79-B22E-131F-CD65164E3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76DBABE-4AF9-BE87-3EA4-9F65A519806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0B13EC4-5EBB-6050-B353-16EB45549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18F7BB3-A8F3-1DB3-F5EF-1780291103F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56B3082-05FC-738A-6D65-1E04AFA296B1}"/>
              </a:ext>
            </a:extLst>
          </p:cNvPr>
          <p:cNvSpPr>
            <a:spLocks noGrp="1"/>
          </p:cNvSpPr>
          <p:nvPr>
            <p:ph type="dt" sz="half" idx="10"/>
          </p:nvPr>
        </p:nvSpPr>
        <p:spPr/>
        <p:txBody>
          <a:bodyPr/>
          <a:lstStyle/>
          <a:p>
            <a:fld id="{646A17AC-4FB4-4332-BE63-0349CAA13581}" type="datetimeFigureOut">
              <a:rPr lang="fr-FR" smtClean="0"/>
              <a:t>17/02/2026</a:t>
            </a:fld>
            <a:endParaRPr lang="fr-FR"/>
          </a:p>
        </p:txBody>
      </p:sp>
      <p:sp>
        <p:nvSpPr>
          <p:cNvPr id="8" name="Espace réservé du pied de page 7">
            <a:extLst>
              <a:ext uri="{FF2B5EF4-FFF2-40B4-BE49-F238E27FC236}">
                <a16:creationId xmlns:a16="http://schemas.microsoft.com/office/drawing/2014/main" id="{E205FB87-29BF-2555-52EC-9277723BFDD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04862A9-8044-5A49-AACC-09283E17429A}"/>
              </a:ext>
            </a:extLst>
          </p:cNvPr>
          <p:cNvSpPr>
            <a:spLocks noGrp="1"/>
          </p:cNvSpPr>
          <p:nvPr>
            <p:ph type="sldNum" sz="quarter" idx="12"/>
          </p:nvPr>
        </p:nvSpPr>
        <p:spPr/>
        <p:txBody>
          <a:bodyPr/>
          <a:lstStyle/>
          <a:p>
            <a:fld id="{96B22E53-9DE5-4CBF-8339-CDD286819CD7}" type="slidenum">
              <a:rPr lang="fr-FR" smtClean="0"/>
              <a:t>‹N°›</a:t>
            </a:fld>
            <a:endParaRPr lang="fr-FR"/>
          </a:p>
        </p:txBody>
      </p:sp>
    </p:spTree>
    <p:extLst>
      <p:ext uri="{BB962C8B-B14F-4D97-AF65-F5344CB8AC3E}">
        <p14:creationId xmlns:p14="http://schemas.microsoft.com/office/powerpoint/2010/main" val="340681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BEA2F-5449-E5AB-6282-E58AACA5592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9FE28D0-78FA-B92A-25C4-04EFA85BB629}"/>
              </a:ext>
            </a:extLst>
          </p:cNvPr>
          <p:cNvSpPr>
            <a:spLocks noGrp="1"/>
          </p:cNvSpPr>
          <p:nvPr>
            <p:ph type="dt" sz="half" idx="10"/>
          </p:nvPr>
        </p:nvSpPr>
        <p:spPr/>
        <p:txBody>
          <a:bodyPr/>
          <a:lstStyle/>
          <a:p>
            <a:fld id="{646A17AC-4FB4-4332-BE63-0349CAA13581}" type="datetimeFigureOut">
              <a:rPr lang="fr-FR" smtClean="0"/>
              <a:t>17/02/2026</a:t>
            </a:fld>
            <a:endParaRPr lang="fr-FR"/>
          </a:p>
        </p:txBody>
      </p:sp>
      <p:sp>
        <p:nvSpPr>
          <p:cNvPr id="4" name="Espace réservé du pied de page 3">
            <a:extLst>
              <a:ext uri="{FF2B5EF4-FFF2-40B4-BE49-F238E27FC236}">
                <a16:creationId xmlns:a16="http://schemas.microsoft.com/office/drawing/2014/main" id="{3D851426-581F-1314-BC27-2F91F25875D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7B5E1FA-3D90-FEB7-D514-5C8442D2D170}"/>
              </a:ext>
            </a:extLst>
          </p:cNvPr>
          <p:cNvSpPr>
            <a:spLocks noGrp="1"/>
          </p:cNvSpPr>
          <p:nvPr>
            <p:ph type="sldNum" sz="quarter" idx="12"/>
          </p:nvPr>
        </p:nvSpPr>
        <p:spPr/>
        <p:txBody>
          <a:bodyPr/>
          <a:lstStyle/>
          <a:p>
            <a:fld id="{96B22E53-9DE5-4CBF-8339-CDD286819CD7}" type="slidenum">
              <a:rPr lang="fr-FR" smtClean="0"/>
              <a:t>‹N°›</a:t>
            </a:fld>
            <a:endParaRPr lang="fr-FR"/>
          </a:p>
        </p:txBody>
      </p:sp>
    </p:spTree>
    <p:extLst>
      <p:ext uri="{BB962C8B-B14F-4D97-AF65-F5344CB8AC3E}">
        <p14:creationId xmlns:p14="http://schemas.microsoft.com/office/powerpoint/2010/main" val="265090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EDE7FE2-D28E-5AF9-68F0-670EFE745250}"/>
              </a:ext>
            </a:extLst>
          </p:cNvPr>
          <p:cNvSpPr>
            <a:spLocks noGrp="1"/>
          </p:cNvSpPr>
          <p:nvPr>
            <p:ph type="dt" sz="half" idx="10"/>
          </p:nvPr>
        </p:nvSpPr>
        <p:spPr/>
        <p:txBody>
          <a:bodyPr/>
          <a:lstStyle/>
          <a:p>
            <a:fld id="{646A17AC-4FB4-4332-BE63-0349CAA13581}" type="datetimeFigureOut">
              <a:rPr lang="fr-FR" smtClean="0"/>
              <a:t>17/02/2026</a:t>
            </a:fld>
            <a:endParaRPr lang="fr-FR"/>
          </a:p>
        </p:txBody>
      </p:sp>
      <p:sp>
        <p:nvSpPr>
          <p:cNvPr id="3" name="Espace réservé du pied de page 2">
            <a:extLst>
              <a:ext uri="{FF2B5EF4-FFF2-40B4-BE49-F238E27FC236}">
                <a16:creationId xmlns:a16="http://schemas.microsoft.com/office/drawing/2014/main" id="{D50997BF-F3F2-57C1-49A6-039104CDC98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1D64524-535E-99EF-63C4-6A39EA8C4E94}"/>
              </a:ext>
            </a:extLst>
          </p:cNvPr>
          <p:cNvSpPr>
            <a:spLocks noGrp="1"/>
          </p:cNvSpPr>
          <p:nvPr>
            <p:ph type="sldNum" sz="quarter" idx="12"/>
          </p:nvPr>
        </p:nvSpPr>
        <p:spPr/>
        <p:txBody>
          <a:bodyPr/>
          <a:lstStyle/>
          <a:p>
            <a:fld id="{96B22E53-9DE5-4CBF-8339-CDD286819CD7}" type="slidenum">
              <a:rPr lang="fr-FR" smtClean="0"/>
              <a:t>‹N°›</a:t>
            </a:fld>
            <a:endParaRPr lang="fr-FR"/>
          </a:p>
        </p:txBody>
      </p:sp>
    </p:spTree>
    <p:extLst>
      <p:ext uri="{BB962C8B-B14F-4D97-AF65-F5344CB8AC3E}">
        <p14:creationId xmlns:p14="http://schemas.microsoft.com/office/powerpoint/2010/main" val="185460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16673-FE85-9315-8954-348B79F1EC9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51D26D9-A0AB-AFA9-FB42-AEE10A4240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E34BD70-D49C-4626-190A-61B749261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2627279-41A1-5093-77C0-35972FEB2F11}"/>
              </a:ext>
            </a:extLst>
          </p:cNvPr>
          <p:cNvSpPr>
            <a:spLocks noGrp="1"/>
          </p:cNvSpPr>
          <p:nvPr>
            <p:ph type="dt" sz="half" idx="10"/>
          </p:nvPr>
        </p:nvSpPr>
        <p:spPr/>
        <p:txBody>
          <a:bodyPr/>
          <a:lstStyle/>
          <a:p>
            <a:fld id="{646A17AC-4FB4-4332-BE63-0349CAA13581}" type="datetimeFigureOut">
              <a:rPr lang="fr-FR" smtClean="0"/>
              <a:t>17/02/2026</a:t>
            </a:fld>
            <a:endParaRPr lang="fr-FR"/>
          </a:p>
        </p:txBody>
      </p:sp>
      <p:sp>
        <p:nvSpPr>
          <p:cNvPr id="6" name="Espace réservé du pied de page 5">
            <a:extLst>
              <a:ext uri="{FF2B5EF4-FFF2-40B4-BE49-F238E27FC236}">
                <a16:creationId xmlns:a16="http://schemas.microsoft.com/office/drawing/2014/main" id="{42C48980-8983-E7D9-8D4C-E9CAF6EAD0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7C21495-4B8E-4B08-AF1C-C0CC35AED263}"/>
              </a:ext>
            </a:extLst>
          </p:cNvPr>
          <p:cNvSpPr>
            <a:spLocks noGrp="1"/>
          </p:cNvSpPr>
          <p:nvPr>
            <p:ph type="sldNum" sz="quarter" idx="12"/>
          </p:nvPr>
        </p:nvSpPr>
        <p:spPr/>
        <p:txBody>
          <a:bodyPr/>
          <a:lstStyle/>
          <a:p>
            <a:fld id="{96B22E53-9DE5-4CBF-8339-CDD286819CD7}" type="slidenum">
              <a:rPr lang="fr-FR" smtClean="0"/>
              <a:t>‹N°›</a:t>
            </a:fld>
            <a:endParaRPr lang="fr-FR"/>
          </a:p>
        </p:txBody>
      </p:sp>
    </p:spTree>
    <p:extLst>
      <p:ext uri="{BB962C8B-B14F-4D97-AF65-F5344CB8AC3E}">
        <p14:creationId xmlns:p14="http://schemas.microsoft.com/office/powerpoint/2010/main" val="72003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9AA6B2-0AD5-0597-D059-00E327CF4E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90563D4-AB3C-33E8-1271-CF9248E588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73AC53F-1972-C2ED-964E-E587E3B72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778350-D144-E18A-E9EE-B582FED5862F}"/>
              </a:ext>
            </a:extLst>
          </p:cNvPr>
          <p:cNvSpPr>
            <a:spLocks noGrp="1"/>
          </p:cNvSpPr>
          <p:nvPr>
            <p:ph type="dt" sz="half" idx="10"/>
          </p:nvPr>
        </p:nvSpPr>
        <p:spPr/>
        <p:txBody>
          <a:bodyPr/>
          <a:lstStyle/>
          <a:p>
            <a:fld id="{646A17AC-4FB4-4332-BE63-0349CAA13581}" type="datetimeFigureOut">
              <a:rPr lang="fr-FR" smtClean="0"/>
              <a:t>17/02/2026</a:t>
            </a:fld>
            <a:endParaRPr lang="fr-FR"/>
          </a:p>
        </p:txBody>
      </p:sp>
      <p:sp>
        <p:nvSpPr>
          <p:cNvPr id="6" name="Espace réservé du pied de page 5">
            <a:extLst>
              <a:ext uri="{FF2B5EF4-FFF2-40B4-BE49-F238E27FC236}">
                <a16:creationId xmlns:a16="http://schemas.microsoft.com/office/drawing/2014/main" id="{B3247C82-E216-A607-7D7D-4F7EC20705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BF6C60-03ED-06D0-87B9-4E0B68C19C18}"/>
              </a:ext>
            </a:extLst>
          </p:cNvPr>
          <p:cNvSpPr>
            <a:spLocks noGrp="1"/>
          </p:cNvSpPr>
          <p:nvPr>
            <p:ph type="sldNum" sz="quarter" idx="12"/>
          </p:nvPr>
        </p:nvSpPr>
        <p:spPr/>
        <p:txBody>
          <a:bodyPr/>
          <a:lstStyle/>
          <a:p>
            <a:fld id="{96B22E53-9DE5-4CBF-8339-CDD286819CD7}" type="slidenum">
              <a:rPr lang="fr-FR" smtClean="0"/>
              <a:t>‹N°›</a:t>
            </a:fld>
            <a:endParaRPr lang="fr-FR"/>
          </a:p>
        </p:txBody>
      </p:sp>
    </p:spTree>
    <p:extLst>
      <p:ext uri="{BB962C8B-B14F-4D97-AF65-F5344CB8AC3E}">
        <p14:creationId xmlns:p14="http://schemas.microsoft.com/office/powerpoint/2010/main" val="249560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81251F7-F84F-5F62-62D8-D006CE4B56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106874E-C44D-DC31-A65C-989F9DF1C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0B1DB5-B56D-04DC-6D26-3C6C2C5A84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A17AC-4FB4-4332-BE63-0349CAA13581}" type="datetimeFigureOut">
              <a:rPr lang="fr-FR" smtClean="0"/>
              <a:t>17/02/2026</a:t>
            </a:fld>
            <a:endParaRPr lang="fr-FR"/>
          </a:p>
        </p:txBody>
      </p:sp>
      <p:sp>
        <p:nvSpPr>
          <p:cNvPr id="5" name="Espace réservé du pied de page 4">
            <a:extLst>
              <a:ext uri="{FF2B5EF4-FFF2-40B4-BE49-F238E27FC236}">
                <a16:creationId xmlns:a16="http://schemas.microsoft.com/office/drawing/2014/main" id="{288B4154-8ACA-3720-7CE9-E77AD52D8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83DBFEE-E342-4326-D64F-DD014B4378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22E53-9DE5-4CBF-8339-CDD286819CD7}" type="slidenum">
              <a:rPr lang="fr-FR" smtClean="0"/>
              <a:t>‹N°›</a:t>
            </a:fld>
            <a:endParaRPr lang="fr-FR"/>
          </a:p>
        </p:txBody>
      </p:sp>
    </p:spTree>
    <p:extLst>
      <p:ext uri="{BB962C8B-B14F-4D97-AF65-F5344CB8AC3E}">
        <p14:creationId xmlns:p14="http://schemas.microsoft.com/office/powerpoint/2010/main" val="791026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2_C9CBA15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8B466C-7699-BFAD-A276-3F933EF7E81D}"/>
              </a:ext>
            </a:extLst>
          </p:cNvPr>
          <p:cNvSpPr>
            <a:spLocks noGrp="1"/>
          </p:cNvSpPr>
          <p:nvPr>
            <p:ph type="ctrTitle"/>
          </p:nvPr>
        </p:nvSpPr>
        <p:spPr>
          <a:xfrm>
            <a:off x="957262" y="165239"/>
            <a:ext cx="9696450" cy="3778112"/>
          </a:xfrm>
          <a:solidFill>
            <a:srgbClr val="FFC000"/>
          </a:solidFill>
        </p:spPr>
        <p:txBody>
          <a:bodyPr>
            <a:normAutofit fontScale="90000"/>
          </a:bodyPr>
          <a:lstStyle/>
          <a:p>
            <a:br>
              <a:rPr lang="fr-FR" dirty="0"/>
            </a:br>
            <a:br>
              <a:rPr lang="fr-FR" dirty="0"/>
            </a:br>
            <a:br>
              <a:rPr lang="fr-FR" dirty="0"/>
            </a:br>
            <a:r>
              <a:rPr lang="fr-FR" dirty="0"/>
              <a:t> </a:t>
            </a:r>
            <a:br>
              <a:rPr lang="fr-FR" dirty="0"/>
            </a:br>
            <a:br>
              <a:rPr lang="fr-FR" dirty="0"/>
            </a:br>
            <a:br>
              <a:rPr lang="fr-FR" dirty="0"/>
            </a:br>
            <a:br>
              <a:rPr lang="fr-FR" dirty="0"/>
            </a:br>
            <a:br>
              <a:rPr lang="fr-FR" dirty="0"/>
            </a:br>
            <a:br>
              <a:rPr lang="fr-FR" dirty="0"/>
            </a:br>
            <a:br>
              <a:rPr lang="fr-FR" dirty="0"/>
            </a:br>
            <a:r>
              <a:rPr lang="fr-FR" b="1" u="sng" dirty="0"/>
              <a:t>ENQUETE  PUBLIQUE </a:t>
            </a:r>
            <a:br>
              <a:rPr lang="fr-FR" dirty="0"/>
            </a:br>
            <a:r>
              <a:rPr lang="fr-FR" dirty="0"/>
              <a:t>Projet de renouvellement et d’extension de la carrière de calcaire sur le territoire de la commune de Taussac Aveyron</a:t>
            </a:r>
          </a:p>
        </p:txBody>
      </p:sp>
      <p:sp>
        <p:nvSpPr>
          <p:cNvPr id="3" name="Sous-titre 2">
            <a:extLst>
              <a:ext uri="{FF2B5EF4-FFF2-40B4-BE49-F238E27FC236}">
                <a16:creationId xmlns:a16="http://schemas.microsoft.com/office/drawing/2014/main" id="{68F53F2C-752C-B820-B680-80BEE18358F2}"/>
              </a:ext>
            </a:extLst>
          </p:cNvPr>
          <p:cNvSpPr>
            <a:spLocks noGrp="1"/>
          </p:cNvSpPr>
          <p:nvPr>
            <p:ph type="subTitle" idx="1"/>
          </p:nvPr>
        </p:nvSpPr>
        <p:spPr>
          <a:xfrm>
            <a:off x="1609725" y="4086225"/>
            <a:ext cx="8391525" cy="1076325"/>
          </a:xfrm>
        </p:spPr>
        <p:txBody>
          <a:bodyPr>
            <a:noAutofit/>
          </a:bodyPr>
          <a:lstStyle/>
          <a:p>
            <a:endParaRPr lang="fr-FR" sz="2800" dirty="0"/>
          </a:p>
          <a:p>
            <a:r>
              <a:rPr lang="fr-FR" sz="2800" b="1" dirty="0"/>
              <a:t>PORTEUR DU PROJET</a:t>
            </a:r>
            <a:r>
              <a:rPr lang="fr-FR" sz="2800" dirty="0"/>
              <a:t> </a:t>
            </a:r>
          </a:p>
          <a:p>
            <a:r>
              <a:rPr lang="fr-FR" sz="2800" b="1" dirty="0">
                <a:solidFill>
                  <a:srgbClr val="FF0000"/>
                </a:solidFill>
              </a:rPr>
              <a:t>CADAC </a:t>
            </a:r>
          </a:p>
          <a:p>
            <a:r>
              <a:rPr lang="fr-FR" sz="2800" b="1" dirty="0">
                <a:solidFill>
                  <a:srgbClr val="FF0000"/>
                </a:solidFill>
              </a:rPr>
              <a:t>C</a:t>
            </a:r>
            <a:r>
              <a:rPr lang="fr-FR" sz="2800" dirty="0"/>
              <a:t>oopérative </a:t>
            </a:r>
            <a:r>
              <a:rPr lang="fr-FR" sz="2800" b="1" dirty="0">
                <a:solidFill>
                  <a:srgbClr val="FF0000"/>
                </a:solidFill>
              </a:rPr>
              <a:t>A</a:t>
            </a:r>
            <a:r>
              <a:rPr lang="fr-FR" sz="2800" dirty="0"/>
              <a:t>gricole </a:t>
            </a:r>
            <a:r>
              <a:rPr lang="fr-FR" sz="2800" b="1" dirty="0">
                <a:solidFill>
                  <a:srgbClr val="FF0000"/>
                </a:solidFill>
              </a:rPr>
              <a:t>D</a:t>
            </a:r>
            <a:r>
              <a:rPr lang="fr-FR" sz="2800" dirty="0"/>
              <a:t>épartementale d’</a:t>
            </a:r>
            <a:r>
              <a:rPr lang="fr-FR" sz="2800" b="1" dirty="0">
                <a:solidFill>
                  <a:srgbClr val="FF0000"/>
                </a:solidFill>
              </a:rPr>
              <a:t>A</a:t>
            </a:r>
            <a:r>
              <a:rPr lang="fr-FR" sz="2800" dirty="0"/>
              <a:t>mendements </a:t>
            </a:r>
            <a:r>
              <a:rPr lang="fr-FR" sz="2800" b="1" dirty="0">
                <a:solidFill>
                  <a:srgbClr val="FF0000"/>
                </a:solidFill>
              </a:rPr>
              <a:t>C</a:t>
            </a:r>
            <a:r>
              <a:rPr lang="fr-FR" sz="2800" dirty="0"/>
              <a:t>alcaires</a:t>
            </a:r>
          </a:p>
        </p:txBody>
      </p:sp>
    </p:spTree>
    <p:extLst>
      <p:ext uri="{BB962C8B-B14F-4D97-AF65-F5344CB8AC3E}">
        <p14:creationId xmlns:p14="http://schemas.microsoft.com/office/powerpoint/2010/main" val="2087176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0557E-D8B7-88D2-F1AC-C50C368F70AE}"/>
              </a:ext>
            </a:extLst>
          </p:cNvPr>
          <p:cNvSpPr>
            <a:spLocks noGrp="1"/>
          </p:cNvSpPr>
          <p:nvPr>
            <p:ph type="title"/>
          </p:nvPr>
        </p:nvSpPr>
        <p:spPr>
          <a:solidFill>
            <a:srgbClr val="FFC000"/>
          </a:solidFill>
        </p:spPr>
        <p:txBody>
          <a:bodyPr/>
          <a:lstStyle/>
          <a:p>
            <a:r>
              <a:rPr lang="fr-FR" dirty="0"/>
              <a:t>            </a:t>
            </a:r>
            <a:r>
              <a:rPr lang="fr-FR" b="1" dirty="0"/>
              <a:t>COMMENT S’INFORMER?</a:t>
            </a:r>
          </a:p>
        </p:txBody>
      </p:sp>
      <p:sp>
        <p:nvSpPr>
          <p:cNvPr id="3" name="Espace réservé du contenu 2">
            <a:extLst>
              <a:ext uri="{FF2B5EF4-FFF2-40B4-BE49-F238E27FC236}">
                <a16:creationId xmlns:a16="http://schemas.microsoft.com/office/drawing/2014/main" id="{06BDA5C1-3BFE-42AA-5166-507903AA325E}"/>
              </a:ext>
            </a:extLst>
          </p:cNvPr>
          <p:cNvSpPr>
            <a:spLocks noGrp="1"/>
          </p:cNvSpPr>
          <p:nvPr>
            <p:ph idx="1"/>
          </p:nvPr>
        </p:nvSpPr>
        <p:spPr>
          <a:xfrm>
            <a:off x="1219200" y="1863725"/>
            <a:ext cx="10515600" cy="4351338"/>
          </a:xfrm>
        </p:spPr>
        <p:txBody>
          <a:bodyPr>
            <a:normAutofit fontScale="40000" lnSpcReduction="20000"/>
          </a:bodyPr>
          <a:lstStyle/>
          <a:p>
            <a:r>
              <a:rPr lang="fr-FR" sz="4200" b="1" dirty="0"/>
              <a:t>Consultation du dossier </a:t>
            </a:r>
            <a:r>
              <a:rPr lang="fr-FR" sz="4200" dirty="0"/>
              <a:t>: toute personne peut consulter le dossier format papier en mairie aux heures d'ouverture, pendant toute la durée de l'enquête, même en l'absence du commissaire-enquêteur.</a:t>
            </a:r>
          </a:p>
          <a:p>
            <a:endParaRPr lang="fr-FR" sz="4200" dirty="0"/>
          </a:p>
          <a:p>
            <a:r>
              <a:rPr lang="fr-FR" sz="4200" dirty="0"/>
              <a:t>Ce dossier CARRIERE DE TAUSSAC  est consultable </a:t>
            </a:r>
            <a:r>
              <a:rPr lang="fr-FR" sz="4200" dirty="0">
                <a:solidFill>
                  <a:srgbClr val="FF0000"/>
                </a:solidFill>
              </a:rPr>
              <a:t>en mairie de Taussac</a:t>
            </a:r>
          </a:p>
          <a:p>
            <a:endParaRPr lang="fr-FR" sz="3200" dirty="0"/>
          </a:p>
          <a:p>
            <a:endParaRPr lang="fr-FR" sz="3200" dirty="0"/>
          </a:p>
          <a:p>
            <a:endParaRPr lang="fr-FR" sz="3200" dirty="0"/>
          </a:p>
          <a:p>
            <a:r>
              <a:rPr lang="fr-FR" sz="4200" dirty="0"/>
              <a:t>Ce dossier CARRIERE DE TAUSSAC est consultable sur le site internet </a:t>
            </a:r>
            <a:r>
              <a:rPr lang="fr-FR" sz="4200" dirty="0">
                <a:solidFill>
                  <a:srgbClr val="0070C0"/>
                </a:solidFill>
              </a:rPr>
              <a:t>https//www.registre-dematerialise.fr/7023/</a:t>
            </a:r>
          </a:p>
          <a:p>
            <a:endParaRPr lang="fr-FR" sz="4200" dirty="0">
              <a:solidFill>
                <a:srgbClr val="0070C0"/>
              </a:solidFill>
            </a:endParaRPr>
          </a:p>
          <a:p>
            <a:r>
              <a:rPr lang="fr-FR" sz="4200" dirty="0"/>
              <a:t>Sur le site internet de la préfecture de l’Aveyron </a:t>
            </a:r>
            <a:r>
              <a:rPr lang="fr-FR" sz="4200" dirty="0">
                <a:solidFill>
                  <a:srgbClr val="0070C0"/>
                </a:solidFill>
              </a:rPr>
              <a:t>www.aveyron.gouv.fr</a:t>
            </a:r>
          </a:p>
          <a:p>
            <a:endParaRPr lang="fr-FR" sz="4200" dirty="0">
              <a:solidFill>
                <a:srgbClr val="0070C0"/>
              </a:solidFill>
            </a:endParaRPr>
          </a:p>
          <a:p>
            <a:r>
              <a:rPr lang="fr-FR" sz="4200" b="1" dirty="0"/>
              <a:t>Droits du public</a:t>
            </a:r>
            <a:r>
              <a:rPr lang="fr-FR" sz="4200" dirty="0"/>
              <a:t> : toute personne peut présenter des observations orales ou écrites, favorables ou non au projet et proposer des suggestions ou des contre-propositions, car la décision de réaliser le projet intervient après l'enquête publique.</a:t>
            </a:r>
          </a:p>
          <a:p>
            <a:r>
              <a:rPr lang="fr-FR" sz="4200" dirty="0"/>
              <a:t> Le public a également accès aux observations portées aux registres papier et numérisé.</a:t>
            </a:r>
          </a:p>
          <a:p>
            <a:endParaRPr lang="fr-FR" dirty="0"/>
          </a:p>
        </p:txBody>
      </p:sp>
    </p:spTree>
    <p:extLst>
      <p:ext uri="{BB962C8B-B14F-4D97-AF65-F5344CB8AC3E}">
        <p14:creationId xmlns:p14="http://schemas.microsoft.com/office/powerpoint/2010/main" val="85805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9BF380-C0D9-C5A3-DF91-FAE3C668C660}"/>
              </a:ext>
            </a:extLst>
          </p:cNvPr>
          <p:cNvSpPr>
            <a:spLocks noGrp="1"/>
          </p:cNvSpPr>
          <p:nvPr>
            <p:ph type="ctrTitle"/>
          </p:nvPr>
        </p:nvSpPr>
        <p:spPr>
          <a:xfrm>
            <a:off x="1524000" y="304800"/>
            <a:ext cx="9144000" cy="2479674"/>
          </a:xfrm>
          <a:solidFill>
            <a:srgbClr val="FFC000"/>
          </a:solidFill>
        </p:spPr>
        <p:txBody>
          <a:bodyPr/>
          <a:lstStyle/>
          <a:p>
            <a:r>
              <a:rPr lang="fr-FR" b="1" dirty="0"/>
              <a:t>COMMENT DEPOSER SES OBSERVATIONS?</a:t>
            </a:r>
          </a:p>
        </p:txBody>
      </p:sp>
      <p:sp>
        <p:nvSpPr>
          <p:cNvPr id="3" name="Sous-titre 2">
            <a:extLst>
              <a:ext uri="{FF2B5EF4-FFF2-40B4-BE49-F238E27FC236}">
                <a16:creationId xmlns:a16="http://schemas.microsoft.com/office/drawing/2014/main" id="{22FB8A75-7EA4-EE53-BEBD-62498B2F74CF}"/>
              </a:ext>
            </a:extLst>
          </p:cNvPr>
          <p:cNvSpPr>
            <a:spLocks noGrp="1"/>
          </p:cNvSpPr>
          <p:nvPr>
            <p:ph type="subTitle" idx="1"/>
          </p:nvPr>
        </p:nvSpPr>
        <p:spPr>
          <a:xfrm>
            <a:off x="1524000" y="3602038"/>
            <a:ext cx="9144000" cy="2951162"/>
          </a:xfrm>
        </p:spPr>
        <p:txBody>
          <a:bodyPr>
            <a:normAutofit lnSpcReduction="10000"/>
          </a:bodyPr>
          <a:lstStyle/>
          <a:p>
            <a:r>
              <a:rPr lang="fr-FR" dirty="0"/>
              <a:t>Sur le registre papier dédié déposé en mairie de Taussac</a:t>
            </a:r>
          </a:p>
          <a:p>
            <a:r>
              <a:rPr lang="fr-FR" dirty="0"/>
              <a:t>Par courrier postal ou pose directe en mairie de Taussac</a:t>
            </a:r>
          </a:p>
          <a:p>
            <a:r>
              <a:rPr lang="fr-FR" dirty="0"/>
              <a:t> Lors des permanences en mairie de Taussac du commissaire enquêteur </a:t>
            </a:r>
          </a:p>
          <a:p>
            <a:r>
              <a:rPr lang="fr-FR" dirty="0"/>
              <a:t>Le  vendredi 13 février 2026 de 10h à 13h</a:t>
            </a:r>
          </a:p>
          <a:p>
            <a:r>
              <a:rPr lang="fr-FR" dirty="0"/>
              <a:t>Le Lundi 11 mai 2026 de 14h à 17h </a:t>
            </a:r>
          </a:p>
          <a:p>
            <a:r>
              <a:rPr lang="fr-FR" dirty="0"/>
              <a:t>Sur le registre numérisé en ligne </a:t>
            </a:r>
            <a:r>
              <a:rPr lang="fr-FR" dirty="0">
                <a:solidFill>
                  <a:srgbClr val="0070C0"/>
                </a:solidFill>
              </a:rPr>
              <a:t>https//www.registre-dematerialise.fr/7023/</a:t>
            </a:r>
          </a:p>
          <a:p>
            <a:endParaRPr lang="fr-FR" dirty="0"/>
          </a:p>
        </p:txBody>
      </p:sp>
    </p:spTree>
    <p:extLst>
      <p:ext uri="{BB962C8B-B14F-4D97-AF65-F5344CB8AC3E}">
        <p14:creationId xmlns:p14="http://schemas.microsoft.com/office/powerpoint/2010/main" val="60239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ED131-E52F-C924-8EE1-89989BAA0984}"/>
              </a:ext>
            </a:extLst>
          </p:cNvPr>
          <p:cNvSpPr>
            <a:spLocks noGrp="1"/>
          </p:cNvSpPr>
          <p:nvPr>
            <p:ph type="ctrTitle"/>
          </p:nvPr>
        </p:nvSpPr>
        <p:spPr>
          <a:xfrm>
            <a:off x="1524000" y="596349"/>
            <a:ext cx="9144000" cy="1948068"/>
          </a:xfrm>
          <a:solidFill>
            <a:srgbClr val="FFC000"/>
          </a:solidFill>
        </p:spPr>
        <p:txBody>
          <a:bodyPr/>
          <a:lstStyle/>
          <a:p>
            <a:r>
              <a:rPr lang="fr-FR" b="1" dirty="0"/>
              <a:t>Qui est le ou la commissaire enquêteur?</a:t>
            </a:r>
          </a:p>
        </p:txBody>
      </p:sp>
      <p:sp>
        <p:nvSpPr>
          <p:cNvPr id="3" name="Sous-titre 2">
            <a:extLst>
              <a:ext uri="{FF2B5EF4-FFF2-40B4-BE49-F238E27FC236}">
                <a16:creationId xmlns:a16="http://schemas.microsoft.com/office/drawing/2014/main" id="{78A576C2-D159-80E9-B504-A5384C591941}"/>
              </a:ext>
            </a:extLst>
          </p:cNvPr>
          <p:cNvSpPr>
            <a:spLocks noGrp="1"/>
          </p:cNvSpPr>
          <p:nvPr>
            <p:ph type="subTitle" idx="1"/>
          </p:nvPr>
        </p:nvSpPr>
        <p:spPr>
          <a:xfrm>
            <a:off x="1524000" y="3810760"/>
            <a:ext cx="9144000" cy="2222292"/>
          </a:xfrm>
        </p:spPr>
        <p:txBody>
          <a:bodyPr>
            <a:normAutofit fontScale="55000" lnSpcReduction="20000"/>
          </a:bodyPr>
          <a:lstStyle/>
          <a:p>
            <a:r>
              <a:rPr lang="fr-FR" sz="3800" dirty="0"/>
              <a:t>Le commissaire-enquêteur est une </a:t>
            </a:r>
            <a:r>
              <a:rPr lang="fr-FR" sz="3800" b="1" dirty="0">
                <a:solidFill>
                  <a:srgbClr val="FF0000"/>
                </a:solidFill>
              </a:rPr>
              <a:t>personne indépendante</a:t>
            </a:r>
            <a:r>
              <a:rPr lang="fr-FR" sz="3800" dirty="0"/>
              <a:t> désignée par le président du Tribunal administratif ou le préfet, ou un maire, selon les cas, pour conduire l’enquête publique.</a:t>
            </a:r>
          </a:p>
          <a:p>
            <a:endParaRPr lang="fr-FR" sz="3800" dirty="0"/>
          </a:p>
          <a:p>
            <a:r>
              <a:rPr lang="fr-FR" sz="3800" b="1" dirty="0">
                <a:solidFill>
                  <a:srgbClr val="FF0000"/>
                </a:solidFill>
              </a:rPr>
              <a:t>IL EST UN COLLABORATEUR OCCASIONNEL DU SERVICE PUBLIC</a:t>
            </a:r>
          </a:p>
          <a:p>
            <a:endParaRPr lang="fr-FR" sz="3800" dirty="0"/>
          </a:p>
          <a:p>
            <a:r>
              <a:rPr lang="fr-FR" sz="3800" dirty="0"/>
              <a:t>Il apparait à plusieurs étapes de la procédure de l’enquête publique</a:t>
            </a:r>
          </a:p>
          <a:p>
            <a:endParaRPr lang="fr-FR" dirty="0"/>
          </a:p>
        </p:txBody>
      </p:sp>
    </p:spTree>
    <p:extLst>
      <p:ext uri="{BB962C8B-B14F-4D97-AF65-F5344CB8AC3E}">
        <p14:creationId xmlns:p14="http://schemas.microsoft.com/office/powerpoint/2010/main" val="374370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F44B08-EC4F-8EF1-28A1-7FE28931BB62}"/>
              </a:ext>
            </a:extLst>
          </p:cNvPr>
          <p:cNvSpPr>
            <a:spLocks noGrp="1"/>
          </p:cNvSpPr>
          <p:nvPr>
            <p:ph type="title"/>
          </p:nvPr>
        </p:nvSpPr>
        <p:spPr>
          <a:solidFill>
            <a:srgbClr val="FFC000"/>
          </a:solidFill>
        </p:spPr>
        <p:txBody>
          <a:bodyPr/>
          <a:lstStyle/>
          <a:p>
            <a:r>
              <a:rPr lang="fr-FR" dirty="0"/>
              <a:t>                            </a:t>
            </a:r>
            <a:r>
              <a:rPr lang="fr-FR" b="1" dirty="0"/>
              <a:t>SON RÔLE</a:t>
            </a:r>
          </a:p>
        </p:txBody>
      </p:sp>
      <p:sp>
        <p:nvSpPr>
          <p:cNvPr id="3" name="Espace réservé du contenu 2">
            <a:extLst>
              <a:ext uri="{FF2B5EF4-FFF2-40B4-BE49-F238E27FC236}">
                <a16:creationId xmlns:a16="http://schemas.microsoft.com/office/drawing/2014/main" id="{DB66026D-B644-CD6A-C9AE-B2BFC1E8D5EE}"/>
              </a:ext>
            </a:extLst>
          </p:cNvPr>
          <p:cNvSpPr>
            <a:spLocks noGrp="1"/>
          </p:cNvSpPr>
          <p:nvPr>
            <p:ph idx="1"/>
          </p:nvPr>
        </p:nvSpPr>
        <p:spPr>
          <a:xfrm>
            <a:off x="838200" y="1815465"/>
            <a:ext cx="10515600" cy="4351338"/>
          </a:xfrm>
        </p:spPr>
        <p:txBody>
          <a:bodyPr>
            <a:normAutofit fontScale="77500" lnSpcReduction="20000"/>
          </a:bodyPr>
          <a:lstStyle/>
          <a:p>
            <a:pPr marL="0" indent="0">
              <a:buNone/>
            </a:pPr>
            <a:r>
              <a:rPr lang="fr-FR" dirty="0"/>
              <a:t>     </a:t>
            </a:r>
          </a:p>
          <a:p>
            <a:pPr marL="0" indent="0">
              <a:buNone/>
            </a:pPr>
            <a:r>
              <a:rPr lang="fr-FR" dirty="0"/>
              <a:t>        -</a:t>
            </a:r>
            <a:r>
              <a:rPr lang="fr-FR" b="1" dirty="0">
                <a:solidFill>
                  <a:srgbClr val="FF0000"/>
                </a:solidFill>
              </a:rPr>
              <a:t>Il VEILLE</a:t>
            </a:r>
            <a:r>
              <a:rPr lang="fr-FR" b="1" dirty="0"/>
              <a:t> </a:t>
            </a:r>
            <a:r>
              <a:rPr lang="fr-FR" dirty="0"/>
              <a:t>A CE QUE LE PUBLIC SOIT PARFAITEMENT INFORME DU PROJET</a:t>
            </a:r>
          </a:p>
          <a:p>
            <a:pPr marL="0" indent="0">
              <a:buNone/>
            </a:pPr>
            <a:endParaRPr lang="fr-FR" dirty="0"/>
          </a:p>
          <a:p>
            <a:pPr marL="0" indent="0">
              <a:buNone/>
            </a:pPr>
            <a:r>
              <a:rPr lang="fr-FR" dirty="0"/>
              <a:t>        -</a:t>
            </a:r>
            <a:r>
              <a:rPr lang="fr-FR" b="1" dirty="0">
                <a:solidFill>
                  <a:srgbClr val="FF0000"/>
                </a:solidFill>
              </a:rPr>
              <a:t>Il DEPOSE </a:t>
            </a:r>
            <a:r>
              <a:rPr lang="fr-FR" dirty="0">
                <a:solidFill>
                  <a:schemeClr val="tx1">
                    <a:lumMod val="95000"/>
                    <a:lumOff val="5000"/>
                  </a:schemeClr>
                </a:solidFill>
              </a:rPr>
              <a:t>DES DOCUMENTS </a:t>
            </a:r>
            <a:r>
              <a:rPr lang="fr-FR" dirty="0"/>
              <a:t>SUR LE SITE INTERNET DEDIE A LA CONSULTATION</a:t>
            </a:r>
          </a:p>
          <a:p>
            <a:pPr marL="0" indent="0">
              <a:buNone/>
            </a:pPr>
            <a:endParaRPr lang="fr-FR" dirty="0"/>
          </a:p>
          <a:p>
            <a:pPr marL="0" indent="0">
              <a:buNone/>
            </a:pPr>
            <a:r>
              <a:rPr lang="fr-FR" dirty="0"/>
              <a:t>▪ les avis (requis réglementairement) des services / organismes / instances / entités) consultés (dont l’avis de l’autorité environnementale si le projet est soumis à évaluation environnementale) </a:t>
            </a:r>
          </a:p>
          <a:p>
            <a:pPr marL="0" indent="0">
              <a:buNone/>
            </a:pPr>
            <a:r>
              <a:rPr lang="fr-FR" dirty="0"/>
              <a:t>▪  les avis des collectivités territoriales (dont les conseils municipaux) concernées </a:t>
            </a:r>
          </a:p>
          <a:p>
            <a:pPr marL="0" indent="0">
              <a:buNone/>
            </a:pPr>
            <a:r>
              <a:rPr lang="fr-FR" dirty="0"/>
              <a:t>▪ les observations et propositions du public </a:t>
            </a:r>
          </a:p>
          <a:p>
            <a:pPr marL="0" indent="0">
              <a:buNone/>
            </a:pPr>
            <a:r>
              <a:rPr lang="fr-FR" dirty="0"/>
              <a:t>▪ les réponses du pétitionnaire aux observations du public, aux avis reçus et, le cas échéant, aux demandes d’informations complémentaires formulées par le service  coordonnateur </a:t>
            </a:r>
          </a:p>
        </p:txBody>
      </p:sp>
    </p:spTree>
    <p:extLst>
      <p:ext uri="{BB962C8B-B14F-4D97-AF65-F5344CB8AC3E}">
        <p14:creationId xmlns:p14="http://schemas.microsoft.com/office/powerpoint/2010/main" val="878449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E1A9C-A8EA-CD96-4DDF-74926A473A6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F52D8E-DACB-4076-FED5-E43D15EBF3A5}"/>
              </a:ext>
            </a:extLst>
          </p:cNvPr>
          <p:cNvSpPr>
            <a:spLocks noGrp="1"/>
          </p:cNvSpPr>
          <p:nvPr>
            <p:ph type="title"/>
          </p:nvPr>
        </p:nvSpPr>
        <p:spPr>
          <a:solidFill>
            <a:srgbClr val="FFC000"/>
          </a:solidFill>
        </p:spPr>
        <p:txBody>
          <a:bodyPr/>
          <a:lstStyle/>
          <a:p>
            <a:r>
              <a:rPr lang="fr-FR" dirty="0"/>
              <a:t>            </a:t>
            </a:r>
            <a:r>
              <a:rPr lang="fr-FR" b="1" dirty="0"/>
              <a:t>EN FIN DE LA CONSULTATION </a:t>
            </a:r>
          </a:p>
        </p:txBody>
      </p:sp>
      <p:sp>
        <p:nvSpPr>
          <p:cNvPr id="3" name="Espace réservé du contenu 2">
            <a:extLst>
              <a:ext uri="{FF2B5EF4-FFF2-40B4-BE49-F238E27FC236}">
                <a16:creationId xmlns:a16="http://schemas.microsoft.com/office/drawing/2014/main" id="{C9A8621E-1DCE-9460-1134-2EC93DD053C6}"/>
              </a:ext>
            </a:extLst>
          </p:cNvPr>
          <p:cNvSpPr>
            <a:spLocks noGrp="1"/>
          </p:cNvSpPr>
          <p:nvPr>
            <p:ph idx="1"/>
          </p:nvPr>
        </p:nvSpPr>
        <p:spPr/>
        <p:txBody>
          <a:bodyPr>
            <a:normAutofit fontScale="92500" lnSpcReduction="10000"/>
          </a:bodyPr>
          <a:lstStyle/>
          <a:p>
            <a:r>
              <a:rPr lang="fr-FR" dirty="0"/>
              <a:t>Le commissaire enquêteur rencontre et communique au pétitionnaire les observations et propositions du public </a:t>
            </a:r>
          </a:p>
          <a:p>
            <a:r>
              <a:rPr lang="fr-FR" dirty="0"/>
              <a:t> A l’issue de cette transmission, le pétitionnaire dispose de 5 jours pour formuler ses réponses </a:t>
            </a:r>
          </a:p>
          <a:p>
            <a:r>
              <a:rPr lang="fr-FR" dirty="0"/>
              <a:t> Puis, le commissaire enquêteur communique </a:t>
            </a:r>
            <a:r>
              <a:rPr lang="fr-FR" dirty="0">
                <a:solidFill>
                  <a:srgbClr val="FF0000"/>
                </a:solidFill>
              </a:rPr>
              <a:t>simultanément </a:t>
            </a:r>
            <a:r>
              <a:rPr lang="fr-FR" dirty="0"/>
              <a:t>dans un délai de trois semaines au préfet et au président du tribunal administratif le rapport de l’enquête publique et les conclusions motivées qui seront publiées pendant un an sur le registre dématérialisé </a:t>
            </a:r>
            <a:r>
              <a:rPr lang="fr-FR" dirty="0">
                <a:solidFill>
                  <a:srgbClr val="0070C0"/>
                </a:solidFill>
              </a:rPr>
              <a:t>https//www.registre-dematerialise.fr/7023</a:t>
            </a:r>
          </a:p>
          <a:p>
            <a:r>
              <a:rPr lang="fr-FR" dirty="0"/>
              <a:t>In fine un Arrêté Préfectoral validant le projet avec prescriptions s’il y a lieu ou un Arrêté refusant le projet sera pris et publié, arrêté qui sera mis en ligne sur le site de la préfecture de l’Aveyron.</a:t>
            </a:r>
          </a:p>
          <a:p>
            <a:endParaRPr lang="fr-FR" dirty="0"/>
          </a:p>
        </p:txBody>
      </p:sp>
    </p:spTree>
    <p:extLst>
      <p:ext uri="{BB962C8B-B14F-4D97-AF65-F5344CB8AC3E}">
        <p14:creationId xmlns:p14="http://schemas.microsoft.com/office/powerpoint/2010/main" val="275480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60740A-65AF-4661-ED2D-9924C4EF5D9A}"/>
              </a:ext>
            </a:extLst>
          </p:cNvPr>
          <p:cNvSpPr>
            <a:spLocks noGrp="1"/>
          </p:cNvSpPr>
          <p:nvPr>
            <p:ph type="title"/>
          </p:nvPr>
        </p:nvSpPr>
        <p:spPr>
          <a:solidFill>
            <a:srgbClr val="FFC000"/>
          </a:solidFill>
        </p:spPr>
        <p:txBody>
          <a:bodyPr/>
          <a:lstStyle/>
          <a:p>
            <a:r>
              <a:rPr lang="fr-FR" b="1" dirty="0"/>
              <a:t>   ETHIQUE DU COMMISSAIRE ENQUÊTEUR</a:t>
            </a:r>
          </a:p>
        </p:txBody>
      </p:sp>
      <p:sp>
        <p:nvSpPr>
          <p:cNvPr id="3" name="Espace réservé du contenu 2">
            <a:extLst>
              <a:ext uri="{FF2B5EF4-FFF2-40B4-BE49-F238E27FC236}">
                <a16:creationId xmlns:a16="http://schemas.microsoft.com/office/drawing/2014/main" id="{10F60861-BE8E-648A-2F95-D208929AE140}"/>
              </a:ext>
            </a:extLst>
          </p:cNvPr>
          <p:cNvSpPr>
            <a:spLocks noGrp="1"/>
          </p:cNvSpPr>
          <p:nvPr>
            <p:ph idx="1"/>
          </p:nvPr>
        </p:nvSpPr>
        <p:spPr/>
        <p:txBody>
          <a:bodyPr>
            <a:normAutofit/>
          </a:bodyPr>
          <a:lstStyle/>
          <a:p>
            <a:pPr marL="0" indent="0">
              <a:buNone/>
            </a:pPr>
            <a:r>
              <a:rPr lang="fr-FR" sz="3200" dirty="0"/>
              <a:t>-Le commissaire enquêteur a la responsabilité de conduire, de manière impartiale, l'enquête publique. </a:t>
            </a:r>
          </a:p>
          <a:p>
            <a:pPr marL="0" indent="0">
              <a:buNone/>
            </a:pPr>
            <a:r>
              <a:rPr lang="fr-FR" sz="3200" dirty="0"/>
              <a:t>-</a:t>
            </a:r>
            <a:r>
              <a:rPr lang="fr-FR" sz="3200" dirty="0">
                <a:solidFill>
                  <a:srgbClr val="FF0000"/>
                </a:solidFill>
              </a:rPr>
              <a:t>Toutes</a:t>
            </a:r>
            <a:r>
              <a:rPr lang="fr-FR" sz="3200" dirty="0"/>
              <a:t> les requêtes , observations , contributions sont prises en compte et analysées par le commissaire enquêteur</a:t>
            </a:r>
          </a:p>
        </p:txBody>
      </p:sp>
      <p:sp>
        <p:nvSpPr>
          <p:cNvPr id="5" name="ZoneTexte 4">
            <a:extLst>
              <a:ext uri="{FF2B5EF4-FFF2-40B4-BE49-F238E27FC236}">
                <a16:creationId xmlns:a16="http://schemas.microsoft.com/office/drawing/2014/main" id="{D0D064DD-FCEF-2731-E2C5-D33B1A72E873}"/>
              </a:ext>
            </a:extLst>
          </p:cNvPr>
          <p:cNvSpPr txBox="1"/>
          <p:nvPr/>
        </p:nvSpPr>
        <p:spPr>
          <a:xfrm>
            <a:off x="3047172" y="-4629970"/>
            <a:ext cx="6097656" cy="1015663"/>
          </a:xfrm>
          <a:prstGeom prst="rect">
            <a:avLst/>
          </a:prstGeom>
          <a:noFill/>
        </p:spPr>
        <p:txBody>
          <a:bodyPr wrap="square">
            <a:spAutoFit/>
          </a:bodyPr>
          <a:lstStyle/>
          <a:p>
            <a:r>
              <a:rPr lang="fr-FR" sz="2000" dirty="0"/>
              <a:t>TOUTES les REQUETES, CONTRIBUTIONS ou OBSERVATIONS SONT PRISES EN COMPTE ET ANALYSEES par le C.E</a:t>
            </a:r>
          </a:p>
        </p:txBody>
      </p:sp>
      <p:sp>
        <p:nvSpPr>
          <p:cNvPr id="7" name="ZoneTexte 6">
            <a:extLst>
              <a:ext uri="{FF2B5EF4-FFF2-40B4-BE49-F238E27FC236}">
                <a16:creationId xmlns:a16="http://schemas.microsoft.com/office/drawing/2014/main" id="{B7BE92B8-522D-4256-40FC-2C36ACC7C1BF}"/>
              </a:ext>
            </a:extLst>
          </p:cNvPr>
          <p:cNvSpPr txBox="1"/>
          <p:nvPr/>
        </p:nvSpPr>
        <p:spPr>
          <a:xfrm>
            <a:off x="3048828" y="-6021448"/>
            <a:ext cx="6097656" cy="1015663"/>
          </a:xfrm>
          <a:prstGeom prst="rect">
            <a:avLst/>
          </a:prstGeom>
          <a:noFill/>
        </p:spPr>
        <p:txBody>
          <a:bodyPr wrap="square">
            <a:spAutoFit/>
          </a:bodyPr>
          <a:lstStyle/>
          <a:p>
            <a:r>
              <a:rPr lang="fr-FR" sz="2000" dirty="0"/>
              <a:t>TOUTES les REQUETES, CONTRIBUTIONS ou OBSERVATIONS SONT PRISES EN COMPTE ET ANALYSEES par le C.E</a:t>
            </a:r>
          </a:p>
        </p:txBody>
      </p:sp>
    </p:spTree>
    <p:extLst>
      <p:ext uri="{BB962C8B-B14F-4D97-AF65-F5344CB8AC3E}">
        <p14:creationId xmlns:p14="http://schemas.microsoft.com/office/powerpoint/2010/main" val="213396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D705D-24FF-2F0F-8736-BA10F54832D5}"/>
              </a:ext>
            </a:extLst>
          </p:cNvPr>
          <p:cNvSpPr>
            <a:spLocks noGrp="1"/>
          </p:cNvSpPr>
          <p:nvPr>
            <p:ph type="ctrTitle"/>
          </p:nvPr>
        </p:nvSpPr>
        <p:spPr>
          <a:xfrm>
            <a:off x="1457325" y="319296"/>
            <a:ext cx="9144000" cy="2484782"/>
          </a:xfrm>
          <a:solidFill>
            <a:srgbClr val="FFC000"/>
          </a:solidFill>
        </p:spPr>
        <p:txBody>
          <a:bodyPr>
            <a:normAutofit fontScale="90000"/>
          </a:bodyPr>
          <a:lstStyle/>
          <a:p>
            <a:r>
              <a:rPr lang="fr-FR" b="1" dirty="0"/>
              <a:t>QUEL AGREMENT POUR DEVENIR COMMISSAIRE ENQUETEUR?</a:t>
            </a:r>
          </a:p>
        </p:txBody>
      </p:sp>
      <p:sp>
        <p:nvSpPr>
          <p:cNvPr id="3" name="Sous-titre 2">
            <a:extLst>
              <a:ext uri="{FF2B5EF4-FFF2-40B4-BE49-F238E27FC236}">
                <a16:creationId xmlns:a16="http://schemas.microsoft.com/office/drawing/2014/main" id="{75D6A43F-B1FF-8004-7B3D-68D710F90A58}"/>
              </a:ext>
            </a:extLst>
          </p:cNvPr>
          <p:cNvSpPr>
            <a:spLocks noGrp="1"/>
          </p:cNvSpPr>
          <p:nvPr>
            <p:ph type="subTitle" idx="1"/>
          </p:nvPr>
        </p:nvSpPr>
        <p:spPr>
          <a:xfrm>
            <a:off x="977347" y="3076574"/>
            <a:ext cx="9328703" cy="3462129"/>
          </a:xfrm>
        </p:spPr>
        <p:txBody>
          <a:bodyPr>
            <a:normAutofit fontScale="25000" lnSpcReduction="20000"/>
          </a:bodyPr>
          <a:lstStyle/>
          <a:p>
            <a:r>
              <a:rPr lang="fr-FR" sz="9600" b="1" dirty="0">
                <a:solidFill>
                  <a:srgbClr val="FF0000"/>
                </a:solidFill>
              </a:rPr>
              <a:t>Les Commissaires enquêteurs sont inscrits sur une liste d'aptitude établie par une commission départementale, présidée par un magistrat.</a:t>
            </a:r>
          </a:p>
          <a:p>
            <a:br>
              <a:rPr lang="fr-FR" sz="8600" dirty="0"/>
            </a:br>
            <a:r>
              <a:rPr lang="fr-FR" sz="8600" dirty="0"/>
              <a:t>Elle comprend un représentant du préfet, des représentants des services de l'Etat (DREAL, DDT, DDETSPP), un maire du département, désigné par l'association départementale des maires, un conseiller général du département désigné par le conseil général et deux personnalités qualifiées en matière de protection de l'environnement.</a:t>
            </a:r>
          </a:p>
          <a:p>
            <a:r>
              <a:rPr lang="fr-FR" sz="8600" dirty="0"/>
              <a:t>Les commissaires enquêteurs ont obligation de se former et de suivre les formations pluriannuelles dispensées par la DREAL, par le  Tribunal Administratif par  l’ACEMIP, par la CNCE</a:t>
            </a:r>
          </a:p>
          <a:p>
            <a:endParaRPr lang="fr-FR" sz="8600" dirty="0"/>
          </a:p>
          <a:p>
            <a:endParaRPr lang="fr-FR" dirty="0"/>
          </a:p>
          <a:p>
            <a:endParaRPr lang="fr-FR" dirty="0"/>
          </a:p>
        </p:txBody>
      </p:sp>
    </p:spTree>
    <p:extLst>
      <p:ext uri="{BB962C8B-B14F-4D97-AF65-F5344CB8AC3E}">
        <p14:creationId xmlns:p14="http://schemas.microsoft.com/office/powerpoint/2010/main" val="418114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5301B9-4DCD-618D-7017-5BD0D846D055}"/>
              </a:ext>
            </a:extLst>
          </p:cNvPr>
          <p:cNvSpPr>
            <a:spLocks noGrp="1"/>
          </p:cNvSpPr>
          <p:nvPr>
            <p:ph type="ctrTitle"/>
          </p:nvPr>
        </p:nvSpPr>
        <p:spPr>
          <a:xfrm>
            <a:off x="1524000" y="1028700"/>
            <a:ext cx="9144000" cy="4010659"/>
          </a:xfrm>
          <a:solidFill>
            <a:srgbClr val="FFC000"/>
          </a:solidFill>
        </p:spPr>
        <p:txBody>
          <a:bodyPr>
            <a:normAutofit fontScale="90000"/>
          </a:bodyPr>
          <a:lstStyle/>
          <a:p>
            <a:br>
              <a:rPr lang="fr-FR" dirty="0"/>
            </a:br>
            <a:br>
              <a:rPr lang="fr-FR" dirty="0"/>
            </a:br>
            <a:r>
              <a:rPr lang="fr-FR" b="1" dirty="0"/>
              <a:t>ARRETE PREFECTORAL</a:t>
            </a:r>
            <a:br>
              <a:rPr lang="fr-FR" b="1" dirty="0"/>
            </a:br>
            <a:r>
              <a:rPr lang="fr-FR" b="1" dirty="0"/>
              <a:t> AVIS AU PUBLIC</a:t>
            </a:r>
            <a:br>
              <a:rPr lang="fr-FR" b="1" dirty="0"/>
            </a:br>
            <a:r>
              <a:rPr lang="fr-FR" b="1" dirty="0"/>
              <a:t>PUBLICITE ET INFORMATION</a:t>
            </a:r>
            <a:br>
              <a:rPr lang="fr-FR" b="1" dirty="0"/>
            </a:br>
            <a:r>
              <a:rPr lang="fr-FR" b="1" dirty="0"/>
              <a:t>ECHEANCIER</a:t>
            </a:r>
          </a:p>
        </p:txBody>
      </p:sp>
      <p:sp>
        <p:nvSpPr>
          <p:cNvPr id="3" name="Sous-titre 2">
            <a:extLst>
              <a:ext uri="{FF2B5EF4-FFF2-40B4-BE49-F238E27FC236}">
                <a16:creationId xmlns:a16="http://schemas.microsoft.com/office/drawing/2014/main" id="{B8EE192E-8A80-1B30-0389-99857B82F994}"/>
              </a:ext>
            </a:extLst>
          </p:cNvPr>
          <p:cNvSpPr>
            <a:spLocks noGrp="1"/>
          </p:cNvSpPr>
          <p:nvPr>
            <p:ph type="subTitle" idx="1"/>
          </p:nvPr>
        </p:nvSpPr>
        <p:spPr>
          <a:xfrm>
            <a:off x="1524000" y="3602038"/>
            <a:ext cx="9144000" cy="2067242"/>
          </a:xfrm>
        </p:spPr>
        <p:txBody>
          <a:bodyPr/>
          <a:lstStyle/>
          <a:p>
            <a:endParaRPr lang="fr-FR" dirty="0"/>
          </a:p>
        </p:txBody>
      </p:sp>
    </p:spTree>
    <p:extLst>
      <p:ext uri="{BB962C8B-B14F-4D97-AF65-F5344CB8AC3E}">
        <p14:creationId xmlns:p14="http://schemas.microsoft.com/office/powerpoint/2010/main" val="2895903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ocument, lettre&#10;&#10;Le contenu généré par l’IA peut être incorrect.">
            <a:extLst>
              <a:ext uri="{FF2B5EF4-FFF2-40B4-BE49-F238E27FC236}">
                <a16:creationId xmlns:a16="http://schemas.microsoft.com/office/drawing/2014/main" id="{475B99EA-6270-AC84-9F40-C14D3B82212F}"/>
              </a:ext>
            </a:extLst>
          </p:cNvPr>
          <p:cNvPicPr>
            <a:picLocks noChangeAspect="1"/>
          </p:cNvPicPr>
          <p:nvPr/>
        </p:nvPicPr>
        <p:blipFill>
          <a:blip r:embed="rId3"/>
          <a:stretch>
            <a:fillRect/>
          </a:stretch>
        </p:blipFill>
        <p:spPr>
          <a:xfrm>
            <a:off x="2171700" y="-4543426"/>
            <a:ext cx="8391525" cy="12392025"/>
          </a:xfrm>
          <a:prstGeom prst="rect">
            <a:avLst/>
          </a:prstGeom>
        </p:spPr>
      </p:pic>
    </p:spTree>
    <p:extLst>
      <p:ext uri="{BB962C8B-B14F-4D97-AF65-F5344CB8AC3E}">
        <p14:creationId xmlns:p14="http://schemas.microsoft.com/office/powerpoint/2010/main" val="174145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reçu, lettre, Police&#10;&#10;Le contenu généré par l’IA peut être incorrect.">
            <a:extLst>
              <a:ext uri="{FF2B5EF4-FFF2-40B4-BE49-F238E27FC236}">
                <a16:creationId xmlns:a16="http://schemas.microsoft.com/office/drawing/2014/main" id="{1AD9FDA0-DBF9-FBF9-E7CF-E034015D45B3}"/>
              </a:ext>
            </a:extLst>
          </p:cNvPr>
          <p:cNvPicPr>
            <a:picLocks noChangeAspect="1"/>
          </p:cNvPicPr>
          <p:nvPr/>
        </p:nvPicPr>
        <p:blipFill>
          <a:blip r:embed="rId2"/>
          <a:stretch>
            <a:fillRect/>
          </a:stretch>
        </p:blipFill>
        <p:spPr>
          <a:xfrm>
            <a:off x="3686432" y="0"/>
            <a:ext cx="4819135" cy="6858000"/>
          </a:xfrm>
          <a:prstGeom prst="rect">
            <a:avLst/>
          </a:prstGeom>
        </p:spPr>
      </p:pic>
    </p:spTree>
    <p:extLst>
      <p:ext uri="{BB962C8B-B14F-4D97-AF65-F5344CB8AC3E}">
        <p14:creationId xmlns:p14="http://schemas.microsoft.com/office/powerpoint/2010/main" val="42543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CA0B16-F024-0B7D-FB63-063D063D71EE}"/>
              </a:ext>
            </a:extLst>
          </p:cNvPr>
          <p:cNvSpPr>
            <a:spLocks noGrp="1"/>
          </p:cNvSpPr>
          <p:nvPr>
            <p:ph type="ctrTitle"/>
          </p:nvPr>
        </p:nvSpPr>
        <p:spPr>
          <a:xfrm>
            <a:off x="1685925" y="155989"/>
            <a:ext cx="9144000" cy="2787235"/>
          </a:xfrm>
          <a:solidFill>
            <a:srgbClr val="FFC000"/>
          </a:solidFill>
        </p:spPr>
        <p:txBody>
          <a:bodyPr/>
          <a:lstStyle/>
          <a:p>
            <a:r>
              <a:rPr lang="fr-FR" b="1" dirty="0"/>
              <a:t>CARACTERISTIQUES</a:t>
            </a:r>
          </a:p>
        </p:txBody>
      </p:sp>
      <p:sp>
        <p:nvSpPr>
          <p:cNvPr id="3" name="Sous-titre 2">
            <a:extLst>
              <a:ext uri="{FF2B5EF4-FFF2-40B4-BE49-F238E27FC236}">
                <a16:creationId xmlns:a16="http://schemas.microsoft.com/office/drawing/2014/main" id="{9E30FCE9-9F70-7223-CC49-F5AD9FFF6389}"/>
              </a:ext>
            </a:extLst>
          </p:cNvPr>
          <p:cNvSpPr>
            <a:spLocks noGrp="1"/>
          </p:cNvSpPr>
          <p:nvPr>
            <p:ph type="subTitle" idx="1"/>
          </p:nvPr>
        </p:nvSpPr>
        <p:spPr>
          <a:xfrm>
            <a:off x="1524000" y="4333460"/>
            <a:ext cx="9144000" cy="1705390"/>
          </a:xfrm>
        </p:spPr>
        <p:txBody>
          <a:bodyPr>
            <a:normAutofit fontScale="92500" lnSpcReduction="10000"/>
          </a:bodyPr>
          <a:lstStyle/>
          <a:p>
            <a:r>
              <a:rPr lang="fr-FR" b="1" dirty="0">
                <a:solidFill>
                  <a:srgbClr val="002060"/>
                </a:solidFill>
              </a:rPr>
              <a:t>CARRIERE A CIEL OUVERT AU LIEU DIT LES CROZES SUR LE TERRITOIRE DE LA COMMUNE DE TAUSSAC </a:t>
            </a:r>
          </a:p>
          <a:p>
            <a:r>
              <a:rPr lang="fr-FR" b="1" dirty="0">
                <a:solidFill>
                  <a:srgbClr val="002060"/>
                </a:solidFill>
              </a:rPr>
              <a:t>COMMUNES CONCERNEES DANS LE RAYON DE 3KMS TAUSSAC /MUR DE BARRES /BROMAT DANS L’AVEYRON </a:t>
            </a:r>
          </a:p>
          <a:p>
            <a:r>
              <a:rPr lang="fr-FR" b="1" dirty="0">
                <a:solidFill>
                  <a:srgbClr val="002060"/>
                </a:solidFill>
              </a:rPr>
              <a:t>RAUIHAC ET  CROS –DE- RONESQUE DANS LE CANTAL</a:t>
            </a:r>
          </a:p>
        </p:txBody>
      </p:sp>
    </p:spTree>
    <p:extLst>
      <p:ext uri="{BB962C8B-B14F-4D97-AF65-F5344CB8AC3E}">
        <p14:creationId xmlns:p14="http://schemas.microsoft.com/office/powerpoint/2010/main" val="2888481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lettre, papier, Police&#10;&#10;Le contenu généré par l’IA peut être incorrect.">
            <a:extLst>
              <a:ext uri="{FF2B5EF4-FFF2-40B4-BE49-F238E27FC236}">
                <a16:creationId xmlns:a16="http://schemas.microsoft.com/office/drawing/2014/main" id="{D54D3C39-9A37-4451-8AF7-4B8DCA1A0DE0}"/>
              </a:ext>
            </a:extLst>
          </p:cNvPr>
          <p:cNvPicPr>
            <a:picLocks noChangeAspect="1"/>
          </p:cNvPicPr>
          <p:nvPr/>
        </p:nvPicPr>
        <p:blipFill>
          <a:blip r:embed="rId2"/>
          <a:stretch>
            <a:fillRect/>
          </a:stretch>
        </p:blipFill>
        <p:spPr>
          <a:xfrm>
            <a:off x="3643419" y="0"/>
            <a:ext cx="4905161" cy="6858000"/>
          </a:xfrm>
          <a:prstGeom prst="rect">
            <a:avLst/>
          </a:prstGeom>
        </p:spPr>
      </p:pic>
    </p:spTree>
    <p:extLst>
      <p:ext uri="{BB962C8B-B14F-4D97-AF65-F5344CB8AC3E}">
        <p14:creationId xmlns:p14="http://schemas.microsoft.com/office/powerpoint/2010/main" val="2833257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lettre, papier, reçu&#10;&#10;Le contenu généré par l’IA peut être incorrect.">
            <a:extLst>
              <a:ext uri="{FF2B5EF4-FFF2-40B4-BE49-F238E27FC236}">
                <a16:creationId xmlns:a16="http://schemas.microsoft.com/office/drawing/2014/main" id="{E6F08337-20C5-92A1-F56B-EB0B7B5EB3A6}"/>
              </a:ext>
            </a:extLst>
          </p:cNvPr>
          <p:cNvPicPr>
            <a:picLocks noChangeAspect="1"/>
          </p:cNvPicPr>
          <p:nvPr/>
        </p:nvPicPr>
        <p:blipFill>
          <a:blip r:embed="rId3"/>
          <a:stretch>
            <a:fillRect/>
          </a:stretch>
        </p:blipFill>
        <p:spPr>
          <a:xfrm>
            <a:off x="1847851" y="-188912"/>
            <a:ext cx="7286624" cy="7696199"/>
          </a:xfrm>
          <a:prstGeom prst="rect">
            <a:avLst/>
          </a:prstGeom>
        </p:spPr>
      </p:pic>
    </p:spTree>
    <p:extLst>
      <p:ext uri="{BB962C8B-B14F-4D97-AF65-F5344CB8AC3E}">
        <p14:creationId xmlns:p14="http://schemas.microsoft.com/office/powerpoint/2010/main" val="273384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ettre, document&#10;&#10;Le contenu généré par l’IA peut être incorrect.">
            <a:extLst>
              <a:ext uri="{FF2B5EF4-FFF2-40B4-BE49-F238E27FC236}">
                <a16:creationId xmlns:a16="http://schemas.microsoft.com/office/drawing/2014/main" id="{956AD8E5-7EF5-B573-C470-AB4F2939F462}"/>
              </a:ext>
            </a:extLst>
          </p:cNvPr>
          <p:cNvPicPr>
            <a:picLocks noChangeAspect="1"/>
          </p:cNvPicPr>
          <p:nvPr/>
        </p:nvPicPr>
        <p:blipFill>
          <a:blip r:embed="rId2"/>
          <a:stretch>
            <a:fillRect/>
          </a:stretch>
        </p:blipFill>
        <p:spPr>
          <a:xfrm>
            <a:off x="3171826" y="0"/>
            <a:ext cx="6381750" cy="6858000"/>
          </a:xfrm>
          <a:prstGeom prst="rect">
            <a:avLst/>
          </a:prstGeom>
        </p:spPr>
      </p:pic>
    </p:spTree>
    <p:extLst>
      <p:ext uri="{BB962C8B-B14F-4D97-AF65-F5344CB8AC3E}">
        <p14:creationId xmlns:p14="http://schemas.microsoft.com/office/powerpoint/2010/main" val="2836678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lettre, capture d’écran, Police&#10;&#10;Le contenu généré par l’IA peut être incorrect.">
            <a:extLst>
              <a:ext uri="{FF2B5EF4-FFF2-40B4-BE49-F238E27FC236}">
                <a16:creationId xmlns:a16="http://schemas.microsoft.com/office/drawing/2014/main" id="{660ACD87-1E98-136D-40D4-C090C5CC39E9}"/>
              </a:ext>
            </a:extLst>
          </p:cNvPr>
          <p:cNvPicPr>
            <a:picLocks noChangeAspect="1"/>
          </p:cNvPicPr>
          <p:nvPr/>
        </p:nvPicPr>
        <p:blipFill>
          <a:blip r:embed="rId2"/>
          <a:stretch>
            <a:fillRect/>
          </a:stretch>
        </p:blipFill>
        <p:spPr>
          <a:xfrm>
            <a:off x="2114550" y="-504826"/>
            <a:ext cx="7353300" cy="8305801"/>
          </a:xfrm>
          <a:prstGeom prst="rect">
            <a:avLst/>
          </a:prstGeom>
        </p:spPr>
      </p:pic>
    </p:spTree>
    <p:extLst>
      <p:ext uri="{BB962C8B-B14F-4D97-AF65-F5344CB8AC3E}">
        <p14:creationId xmlns:p14="http://schemas.microsoft.com/office/powerpoint/2010/main" val="3646679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lettre, capture d’écran, document&#10;&#10;Le contenu généré par l’IA peut être incorrect.">
            <a:extLst>
              <a:ext uri="{FF2B5EF4-FFF2-40B4-BE49-F238E27FC236}">
                <a16:creationId xmlns:a16="http://schemas.microsoft.com/office/drawing/2014/main" id="{EF747DEE-C1CC-736A-F2B3-9B7202BAB60B}"/>
              </a:ext>
            </a:extLst>
          </p:cNvPr>
          <p:cNvPicPr>
            <a:picLocks noChangeAspect="1"/>
          </p:cNvPicPr>
          <p:nvPr/>
        </p:nvPicPr>
        <p:blipFill>
          <a:blip r:embed="rId2"/>
          <a:stretch>
            <a:fillRect/>
          </a:stretch>
        </p:blipFill>
        <p:spPr>
          <a:xfrm>
            <a:off x="2000250" y="0"/>
            <a:ext cx="7258050" cy="6858000"/>
          </a:xfrm>
          <a:prstGeom prst="rect">
            <a:avLst/>
          </a:prstGeom>
        </p:spPr>
      </p:pic>
    </p:spTree>
    <p:extLst>
      <p:ext uri="{BB962C8B-B14F-4D97-AF65-F5344CB8AC3E}">
        <p14:creationId xmlns:p14="http://schemas.microsoft.com/office/powerpoint/2010/main" val="2506679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journal, document, capture d’écran&#10;&#10;Le contenu généré par l’IA peut être incorrect.">
            <a:extLst>
              <a:ext uri="{FF2B5EF4-FFF2-40B4-BE49-F238E27FC236}">
                <a16:creationId xmlns:a16="http://schemas.microsoft.com/office/drawing/2014/main" id="{E6BBE3F1-FD50-DD60-088B-48A30042BA48}"/>
              </a:ext>
            </a:extLst>
          </p:cNvPr>
          <p:cNvPicPr>
            <a:picLocks noChangeAspect="1"/>
          </p:cNvPicPr>
          <p:nvPr/>
        </p:nvPicPr>
        <p:blipFill>
          <a:blip r:embed="rId2"/>
          <a:stretch>
            <a:fillRect/>
          </a:stretch>
        </p:blipFill>
        <p:spPr>
          <a:xfrm>
            <a:off x="1685926" y="-66675"/>
            <a:ext cx="8572500" cy="7496175"/>
          </a:xfrm>
          <a:prstGeom prst="rect">
            <a:avLst/>
          </a:prstGeom>
        </p:spPr>
      </p:pic>
    </p:spTree>
    <p:extLst>
      <p:ext uri="{BB962C8B-B14F-4D97-AF65-F5344CB8AC3E}">
        <p14:creationId xmlns:p14="http://schemas.microsoft.com/office/powerpoint/2010/main" val="2873363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journal, Site web&#10;&#10;Le contenu généré par l’IA peut être incorrect.">
            <a:extLst>
              <a:ext uri="{FF2B5EF4-FFF2-40B4-BE49-F238E27FC236}">
                <a16:creationId xmlns:a16="http://schemas.microsoft.com/office/drawing/2014/main" id="{0C9BA10A-AFB5-7D73-8080-A9FDBAC69B63}"/>
              </a:ext>
            </a:extLst>
          </p:cNvPr>
          <p:cNvPicPr>
            <a:picLocks noChangeAspect="1"/>
          </p:cNvPicPr>
          <p:nvPr/>
        </p:nvPicPr>
        <p:blipFill>
          <a:blip r:embed="rId2"/>
          <a:stretch>
            <a:fillRect/>
          </a:stretch>
        </p:blipFill>
        <p:spPr>
          <a:xfrm>
            <a:off x="1743076" y="0"/>
            <a:ext cx="8239124" cy="7410450"/>
          </a:xfrm>
          <a:prstGeom prst="rect">
            <a:avLst/>
          </a:prstGeom>
        </p:spPr>
      </p:pic>
    </p:spTree>
    <p:extLst>
      <p:ext uri="{BB962C8B-B14F-4D97-AF65-F5344CB8AC3E}">
        <p14:creationId xmlns:p14="http://schemas.microsoft.com/office/powerpoint/2010/main" val="1069063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47DAA6F-ABBB-95FB-65BB-A7211B6F9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10847" y="984801"/>
            <a:ext cx="6858000" cy="5703405"/>
          </a:xfrm>
          <a:prstGeom prst="rect">
            <a:avLst/>
          </a:prstGeom>
        </p:spPr>
      </p:pic>
    </p:spTree>
    <p:extLst>
      <p:ext uri="{BB962C8B-B14F-4D97-AF65-F5344CB8AC3E}">
        <p14:creationId xmlns:p14="http://schemas.microsoft.com/office/powerpoint/2010/main" val="3723560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9F623F6-3E98-215A-6449-03A606EA0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322225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15158-4605-91BB-6F75-D529937D5A35}"/>
              </a:ext>
            </a:extLst>
          </p:cNvPr>
          <p:cNvSpPr>
            <a:spLocks noGrp="1"/>
          </p:cNvSpPr>
          <p:nvPr>
            <p:ph type="ctrTitle"/>
          </p:nvPr>
        </p:nvSpPr>
        <p:spPr>
          <a:xfrm>
            <a:off x="1523999" y="590550"/>
            <a:ext cx="9144000" cy="1438275"/>
          </a:xfrm>
          <a:solidFill>
            <a:srgbClr val="FFC000"/>
          </a:solidFill>
        </p:spPr>
        <p:txBody>
          <a:bodyPr>
            <a:normAutofit fontScale="90000"/>
          </a:bodyPr>
          <a:lstStyle/>
          <a:p>
            <a:r>
              <a:rPr lang="fr-FR" b="1" dirty="0"/>
              <a:t>RECAPITULATIF ET ECHEANCIER</a:t>
            </a:r>
          </a:p>
        </p:txBody>
      </p:sp>
      <p:sp>
        <p:nvSpPr>
          <p:cNvPr id="3" name="Sous-titre 2">
            <a:extLst>
              <a:ext uri="{FF2B5EF4-FFF2-40B4-BE49-F238E27FC236}">
                <a16:creationId xmlns:a16="http://schemas.microsoft.com/office/drawing/2014/main" id="{6C04A6B6-2770-1517-3070-4897C6537765}"/>
              </a:ext>
            </a:extLst>
          </p:cNvPr>
          <p:cNvSpPr>
            <a:spLocks noGrp="1"/>
          </p:cNvSpPr>
          <p:nvPr>
            <p:ph type="subTitle" idx="1"/>
          </p:nvPr>
        </p:nvSpPr>
        <p:spPr>
          <a:xfrm>
            <a:off x="1523999" y="2647949"/>
            <a:ext cx="9420226" cy="3400425"/>
          </a:xfrm>
        </p:spPr>
        <p:txBody>
          <a:bodyPr>
            <a:normAutofit fontScale="62500" lnSpcReduction="20000"/>
          </a:bodyPr>
          <a:lstStyle/>
          <a:p>
            <a:r>
              <a:rPr lang="fr-FR" dirty="0"/>
              <a:t>AUTORITE ORGANISATRICE: Préfecture de l’AVEYRON</a:t>
            </a:r>
          </a:p>
          <a:p>
            <a:r>
              <a:rPr lang="fr-FR" dirty="0"/>
              <a:t>PORTEUR DU PROJET: </a:t>
            </a:r>
            <a:r>
              <a:rPr lang="fr-FR" b="1" dirty="0">
                <a:solidFill>
                  <a:srgbClr val="002060"/>
                </a:solidFill>
              </a:rPr>
              <a:t>CADAC</a:t>
            </a:r>
            <a:endParaRPr lang="fr-FR" b="1" dirty="0">
              <a:solidFill>
                <a:srgbClr val="FF0000"/>
              </a:solidFill>
            </a:endParaRPr>
          </a:p>
          <a:p>
            <a:r>
              <a:rPr lang="fr-FR" sz="1800" b="1" dirty="0">
                <a:solidFill>
                  <a:srgbClr val="FF0000"/>
                </a:solidFill>
              </a:rPr>
              <a:t>C</a:t>
            </a:r>
            <a:r>
              <a:rPr lang="fr-FR" sz="1800" dirty="0"/>
              <a:t>oopérative </a:t>
            </a:r>
            <a:r>
              <a:rPr lang="fr-FR" sz="1800" b="1" dirty="0">
                <a:solidFill>
                  <a:srgbClr val="FF0000"/>
                </a:solidFill>
              </a:rPr>
              <a:t>A</a:t>
            </a:r>
            <a:r>
              <a:rPr lang="fr-FR" sz="1800" dirty="0"/>
              <a:t>gricole </a:t>
            </a:r>
            <a:r>
              <a:rPr lang="fr-FR" sz="1800" b="1" dirty="0">
                <a:solidFill>
                  <a:srgbClr val="FF0000"/>
                </a:solidFill>
              </a:rPr>
              <a:t>D</a:t>
            </a:r>
            <a:r>
              <a:rPr lang="fr-FR" sz="1800" dirty="0"/>
              <a:t>épartementale d’</a:t>
            </a:r>
            <a:r>
              <a:rPr lang="fr-FR" sz="1800" b="1" dirty="0">
                <a:solidFill>
                  <a:srgbClr val="FF0000"/>
                </a:solidFill>
              </a:rPr>
              <a:t>A</a:t>
            </a:r>
            <a:r>
              <a:rPr lang="fr-FR" sz="1800" dirty="0"/>
              <a:t>mendements </a:t>
            </a:r>
            <a:r>
              <a:rPr lang="fr-FR" sz="1800" b="1" dirty="0">
                <a:solidFill>
                  <a:srgbClr val="FF0000"/>
                </a:solidFill>
              </a:rPr>
              <a:t>C</a:t>
            </a:r>
            <a:r>
              <a:rPr lang="fr-FR" sz="1800" dirty="0"/>
              <a:t>alcaires</a:t>
            </a:r>
          </a:p>
          <a:p>
            <a:r>
              <a:rPr lang="fr-FR" dirty="0"/>
              <a:t>Représentée par Monsieur Timothé OLS</a:t>
            </a:r>
          </a:p>
          <a:p>
            <a:r>
              <a:rPr lang="fr-FR" dirty="0"/>
              <a:t>COMMISSAIRE ENQUETEUR : Madame Monique Serres (Lot)</a:t>
            </a:r>
          </a:p>
          <a:p>
            <a:r>
              <a:rPr lang="fr-FR" dirty="0"/>
              <a:t>COMMISSAIRE ENQUETEUR SUPPLEANT: Monsieur Didier Guichard (Aveyron)</a:t>
            </a:r>
          </a:p>
          <a:p>
            <a:r>
              <a:rPr lang="fr-FR" dirty="0"/>
              <a:t>DESIGNATION : Tribunal Administratif de Toulouse</a:t>
            </a:r>
          </a:p>
          <a:p>
            <a:r>
              <a:rPr lang="fr-FR" dirty="0"/>
              <a:t>REGISTRE DEMATERIALISE : Prestataire / Préambules </a:t>
            </a:r>
          </a:p>
          <a:p>
            <a:r>
              <a:rPr lang="fr-FR" dirty="0"/>
              <a:t>BUREAU D’ETUDE: Arca2e spécialisé industries extractives carrières et environnement</a:t>
            </a:r>
          </a:p>
          <a:p>
            <a:r>
              <a:rPr lang="fr-FR" dirty="0"/>
              <a:t>DUREE DE L’ENQUÊTE: 3 MOIS</a:t>
            </a:r>
          </a:p>
          <a:p>
            <a:r>
              <a:rPr lang="fr-FR" dirty="0"/>
              <a:t>Du LUNDI 9 FEVRIER 2026 à 9h au Lundi 11 mai 2026 17h</a:t>
            </a:r>
          </a:p>
          <a:p>
            <a:r>
              <a:rPr lang="fr-FR" dirty="0"/>
              <a:t>DECISION FINALE : Madame la Préfète de l’AVEYRON </a:t>
            </a:r>
          </a:p>
          <a:p>
            <a:endParaRPr lang="fr-FR" dirty="0"/>
          </a:p>
          <a:p>
            <a:endParaRPr lang="fr-FR" dirty="0"/>
          </a:p>
          <a:p>
            <a:endParaRPr lang="fr-FR" dirty="0"/>
          </a:p>
        </p:txBody>
      </p:sp>
    </p:spTree>
    <p:extLst>
      <p:ext uri="{BB962C8B-B14F-4D97-AF65-F5344CB8AC3E}">
        <p14:creationId xmlns:p14="http://schemas.microsoft.com/office/powerpoint/2010/main" val="245929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497A8-A730-A3D0-B00C-A40BEE81C2E2}"/>
              </a:ext>
            </a:extLst>
          </p:cNvPr>
          <p:cNvSpPr>
            <a:spLocks noGrp="1"/>
          </p:cNvSpPr>
          <p:nvPr>
            <p:ph type="ctrTitle"/>
          </p:nvPr>
        </p:nvSpPr>
        <p:spPr>
          <a:xfrm>
            <a:off x="1623391" y="1038917"/>
            <a:ext cx="9144000" cy="2566987"/>
          </a:xfrm>
        </p:spPr>
        <p:txBody>
          <a:bodyPr/>
          <a:lstStyle/>
          <a:p>
            <a:r>
              <a:rPr lang="fr-FR" dirty="0"/>
              <a:t>F</a:t>
            </a:r>
          </a:p>
        </p:txBody>
      </p:sp>
      <p:sp>
        <p:nvSpPr>
          <p:cNvPr id="3" name="Sous-titre 2">
            <a:extLst>
              <a:ext uri="{FF2B5EF4-FFF2-40B4-BE49-F238E27FC236}">
                <a16:creationId xmlns:a16="http://schemas.microsoft.com/office/drawing/2014/main" id="{20C73847-5F6D-2774-EF68-0496D9440FE2}"/>
              </a:ext>
            </a:extLst>
          </p:cNvPr>
          <p:cNvSpPr>
            <a:spLocks noGrp="1"/>
          </p:cNvSpPr>
          <p:nvPr>
            <p:ph type="subTitle" idx="1"/>
          </p:nvPr>
        </p:nvSpPr>
        <p:spPr>
          <a:xfrm>
            <a:off x="1524000" y="1699591"/>
            <a:ext cx="9144000" cy="4870174"/>
          </a:xfrm>
        </p:spPr>
        <p:txBody>
          <a:bodyPr>
            <a:normAutofit/>
          </a:bodyPr>
          <a:lstStyle/>
          <a:p>
            <a:endParaRPr lang="fr-FR" sz="4000" dirty="0"/>
          </a:p>
        </p:txBody>
      </p:sp>
      <p:pic>
        <p:nvPicPr>
          <p:cNvPr id="1026" name="Picture 2" descr="image de présentation">
            <a:extLst>
              <a:ext uri="{FF2B5EF4-FFF2-40B4-BE49-F238E27FC236}">
                <a16:creationId xmlns:a16="http://schemas.microsoft.com/office/drawing/2014/main" id="{12159C35-E8D9-DF05-1CB9-602A6BF8A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670" y="2643809"/>
            <a:ext cx="6553200" cy="415852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0E5496C1-65E6-0D3E-21F5-3405D7B61E07}"/>
              </a:ext>
            </a:extLst>
          </p:cNvPr>
          <p:cNvSpPr txBox="1"/>
          <p:nvPr/>
        </p:nvSpPr>
        <p:spPr>
          <a:xfrm>
            <a:off x="3466272" y="259455"/>
            <a:ext cx="6097656" cy="707886"/>
          </a:xfrm>
          <a:prstGeom prst="rect">
            <a:avLst/>
          </a:prstGeom>
          <a:solidFill>
            <a:srgbClr val="FFC000"/>
          </a:solidFill>
        </p:spPr>
        <p:txBody>
          <a:bodyPr wrap="square">
            <a:spAutoFit/>
          </a:bodyPr>
          <a:lstStyle/>
          <a:p>
            <a:r>
              <a:rPr lang="fr-FR" sz="4000" dirty="0"/>
              <a:t>FRONT DE TAILLE ACTUEL </a:t>
            </a:r>
          </a:p>
        </p:txBody>
      </p:sp>
    </p:spTree>
    <p:extLst>
      <p:ext uri="{BB962C8B-B14F-4D97-AF65-F5344CB8AC3E}">
        <p14:creationId xmlns:p14="http://schemas.microsoft.com/office/powerpoint/2010/main" val="3385565528"/>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6A0166-DCC2-5B8F-103C-850CD14036F1}"/>
              </a:ext>
            </a:extLst>
          </p:cNvPr>
          <p:cNvSpPr>
            <a:spLocks noGrp="1"/>
          </p:cNvSpPr>
          <p:nvPr>
            <p:ph type="ctrTitle"/>
          </p:nvPr>
        </p:nvSpPr>
        <p:spPr>
          <a:solidFill>
            <a:srgbClr val="FFC000"/>
          </a:solidFill>
        </p:spPr>
        <p:txBody>
          <a:bodyPr>
            <a:normAutofit fontScale="90000"/>
          </a:bodyPr>
          <a:lstStyle/>
          <a:p>
            <a:r>
              <a:rPr lang="fr-FR" b="1" dirty="0"/>
              <a:t>PREMIERE REUNION PUBLIQUE D’INFORMATIONS</a:t>
            </a:r>
            <a:br>
              <a:rPr lang="fr-FR" b="1" dirty="0"/>
            </a:br>
            <a:r>
              <a:rPr lang="fr-FR" b="1" dirty="0"/>
              <a:t> ET D’ECHANGES</a:t>
            </a:r>
          </a:p>
        </p:txBody>
      </p:sp>
      <p:sp>
        <p:nvSpPr>
          <p:cNvPr id="3" name="Sous-titre 2">
            <a:extLst>
              <a:ext uri="{FF2B5EF4-FFF2-40B4-BE49-F238E27FC236}">
                <a16:creationId xmlns:a16="http://schemas.microsoft.com/office/drawing/2014/main" id="{E9797B1D-F00F-3645-D5A1-45ACEF203481}"/>
              </a:ext>
            </a:extLst>
          </p:cNvPr>
          <p:cNvSpPr>
            <a:spLocks noGrp="1"/>
          </p:cNvSpPr>
          <p:nvPr>
            <p:ph type="subTitle" idx="1"/>
          </p:nvPr>
        </p:nvSpPr>
        <p:spPr>
          <a:xfrm>
            <a:off x="1666875" y="3602038"/>
            <a:ext cx="9144000" cy="1655762"/>
          </a:xfrm>
        </p:spPr>
        <p:txBody>
          <a:bodyPr>
            <a:normAutofit lnSpcReduction="10000"/>
          </a:bodyPr>
          <a:lstStyle/>
          <a:p>
            <a:endParaRPr lang="fr-FR" dirty="0"/>
          </a:p>
          <a:p>
            <a:r>
              <a:rPr lang="fr-FR" dirty="0"/>
              <a:t>SALLE DES FETES 11 RUE DE LA PARRO </a:t>
            </a:r>
          </a:p>
          <a:p>
            <a:r>
              <a:rPr lang="fr-FR" dirty="0"/>
              <a:t>MUR DE BARRES </a:t>
            </a:r>
          </a:p>
          <a:p>
            <a:r>
              <a:rPr lang="fr-FR" dirty="0"/>
              <a:t>Mardi 17 février 2026</a:t>
            </a:r>
          </a:p>
        </p:txBody>
      </p:sp>
    </p:spTree>
    <p:extLst>
      <p:ext uri="{BB962C8B-B14F-4D97-AF65-F5344CB8AC3E}">
        <p14:creationId xmlns:p14="http://schemas.microsoft.com/office/powerpoint/2010/main" val="62596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AF917-5486-2F20-CE03-E25AA016538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FF2831-D978-D4E4-09B1-F8C08AA9BE39}"/>
              </a:ext>
            </a:extLst>
          </p:cNvPr>
          <p:cNvSpPr>
            <a:spLocks noGrp="1"/>
          </p:cNvSpPr>
          <p:nvPr>
            <p:ph type="ctrTitle"/>
          </p:nvPr>
        </p:nvSpPr>
        <p:spPr>
          <a:solidFill>
            <a:srgbClr val="FFC000"/>
          </a:solidFill>
        </p:spPr>
        <p:txBody>
          <a:bodyPr>
            <a:normAutofit fontScale="90000"/>
          </a:bodyPr>
          <a:lstStyle/>
          <a:p>
            <a:r>
              <a:rPr lang="fr-FR" b="1" dirty="0"/>
              <a:t>DEUXIEME REUNION PUBLIQUE D’INFORMATIONS</a:t>
            </a:r>
            <a:br>
              <a:rPr lang="fr-FR" b="1" dirty="0"/>
            </a:br>
            <a:r>
              <a:rPr lang="fr-FR" b="1" dirty="0"/>
              <a:t> ET D’ECHANGES</a:t>
            </a:r>
          </a:p>
        </p:txBody>
      </p:sp>
      <p:sp>
        <p:nvSpPr>
          <p:cNvPr id="3" name="Sous-titre 2">
            <a:extLst>
              <a:ext uri="{FF2B5EF4-FFF2-40B4-BE49-F238E27FC236}">
                <a16:creationId xmlns:a16="http://schemas.microsoft.com/office/drawing/2014/main" id="{505DC967-23E1-5F9D-7AF4-1D302B08462F}"/>
              </a:ext>
            </a:extLst>
          </p:cNvPr>
          <p:cNvSpPr>
            <a:spLocks noGrp="1"/>
          </p:cNvSpPr>
          <p:nvPr>
            <p:ph type="subTitle" idx="1"/>
          </p:nvPr>
        </p:nvSpPr>
        <p:spPr>
          <a:xfrm>
            <a:off x="1666875" y="3602038"/>
            <a:ext cx="9144000" cy="1655762"/>
          </a:xfrm>
        </p:spPr>
        <p:txBody>
          <a:bodyPr>
            <a:normAutofit lnSpcReduction="10000"/>
          </a:bodyPr>
          <a:lstStyle/>
          <a:p>
            <a:endParaRPr lang="fr-FR" dirty="0"/>
          </a:p>
          <a:p>
            <a:r>
              <a:rPr lang="fr-FR" dirty="0"/>
              <a:t>SALLE DES FETES RUE DE L’EGLISE DE TAUSSAC</a:t>
            </a:r>
          </a:p>
          <a:p>
            <a:r>
              <a:rPr lang="fr-FR" dirty="0"/>
              <a:t>TAUSSAC</a:t>
            </a:r>
          </a:p>
          <a:p>
            <a:r>
              <a:rPr lang="fr-FR" dirty="0"/>
              <a:t>Mardi 28 avril 2026 a 17h</a:t>
            </a:r>
          </a:p>
        </p:txBody>
      </p:sp>
    </p:spTree>
    <p:extLst>
      <p:ext uri="{BB962C8B-B14F-4D97-AF65-F5344CB8AC3E}">
        <p14:creationId xmlns:p14="http://schemas.microsoft.com/office/powerpoint/2010/main" val="229048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3D5109-F7E0-49C2-9355-0F6CAF4CBB9B}"/>
              </a:ext>
            </a:extLst>
          </p:cNvPr>
          <p:cNvSpPr>
            <a:spLocks noGrp="1"/>
          </p:cNvSpPr>
          <p:nvPr>
            <p:ph type="ctrTitle"/>
          </p:nvPr>
        </p:nvSpPr>
        <p:spPr>
          <a:xfrm>
            <a:off x="1533525" y="571500"/>
            <a:ext cx="9144000" cy="2505075"/>
          </a:xfrm>
          <a:solidFill>
            <a:srgbClr val="FFC000"/>
          </a:solidFill>
        </p:spPr>
        <p:txBody>
          <a:bodyPr/>
          <a:lstStyle/>
          <a:p>
            <a:r>
              <a:rPr lang="fr-FR" b="1" dirty="0"/>
              <a:t>QU’EST-CE QU’UNE ENQUETE PUBLIQUE?</a:t>
            </a:r>
          </a:p>
        </p:txBody>
      </p:sp>
      <p:sp>
        <p:nvSpPr>
          <p:cNvPr id="3" name="Sous-titre 2">
            <a:extLst>
              <a:ext uri="{FF2B5EF4-FFF2-40B4-BE49-F238E27FC236}">
                <a16:creationId xmlns:a16="http://schemas.microsoft.com/office/drawing/2014/main" id="{07755CCE-3124-655E-3718-7DB53A5B37DE}"/>
              </a:ext>
            </a:extLst>
          </p:cNvPr>
          <p:cNvSpPr>
            <a:spLocks noGrp="1"/>
          </p:cNvSpPr>
          <p:nvPr>
            <p:ph type="subTitle" idx="1"/>
          </p:nvPr>
        </p:nvSpPr>
        <p:spPr>
          <a:xfrm>
            <a:off x="1171575" y="3529012"/>
            <a:ext cx="9639300" cy="3224213"/>
          </a:xfrm>
          <a:solidFill>
            <a:srgbClr val="00B050"/>
          </a:solidFill>
        </p:spPr>
        <p:txBody>
          <a:bodyPr>
            <a:normAutofit fontScale="25000" lnSpcReduction="20000"/>
          </a:bodyPr>
          <a:lstStyle/>
          <a:p>
            <a:endParaRPr lang="fr-FR" sz="9600" b="1" dirty="0"/>
          </a:p>
          <a:p>
            <a:r>
              <a:rPr lang="fr-FR" sz="9600" b="1" dirty="0"/>
              <a:t>Plusieurs procédures sont possibles</a:t>
            </a:r>
          </a:p>
          <a:p>
            <a:endParaRPr lang="fr-FR" sz="8000" b="1" dirty="0"/>
          </a:p>
          <a:p>
            <a:r>
              <a:rPr lang="fr-FR" sz="8000" dirty="0"/>
              <a:t>DANS LE CAS DE LA CARRIERE DE TAUSSAC</a:t>
            </a:r>
          </a:p>
          <a:p>
            <a:r>
              <a:rPr lang="fr-FR" sz="8000" dirty="0"/>
              <a:t>PROCEDURE QUI RELEVE DE LA LOI INDUSTRIE VERTE </a:t>
            </a:r>
          </a:p>
          <a:p>
            <a:r>
              <a:rPr lang="fr-FR" sz="8000" dirty="0"/>
              <a:t>INITIEE PAR LE LEGISLATEUR  loi n° 2023-973 du 23 octobre 2023 </a:t>
            </a:r>
          </a:p>
          <a:p>
            <a:r>
              <a:rPr lang="fr-FR" sz="8000" dirty="0"/>
              <a:t>Et le décret d’application  2024-742 du 6 juillet 2024  </a:t>
            </a:r>
          </a:p>
          <a:p>
            <a:r>
              <a:rPr lang="fr-FR" sz="8000" dirty="0"/>
              <a:t>ENQUÊTE dite PARALLELISEE D’UNE DUREE DE TROIS MOIS</a:t>
            </a:r>
          </a:p>
          <a:p>
            <a:endParaRPr lang="fr-FR" sz="8000" dirty="0"/>
          </a:p>
          <a:p>
            <a:endParaRPr lang="fr-FR" sz="8000" dirty="0"/>
          </a:p>
          <a:p>
            <a:endParaRPr lang="fr-FR" dirty="0"/>
          </a:p>
          <a:p>
            <a:r>
              <a:rPr lang="fr-FR" dirty="0"/>
              <a:t> </a:t>
            </a:r>
          </a:p>
        </p:txBody>
      </p:sp>
    </p:spTree>
    <p:extLst>
      <p:ext uri="{BB962C8B-B14F-4D97-AF65-F5344CB8AC3E}">
        <p14:creationId xmlns:p14="http://schemas.microsoft.com/office/powerpoint/2010/main" val="128231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91C10DC-CF10-ECCB-C275-EF5BB687BCFB}"/>
              </a:ext>
            </a:extLst>
          </p:cNvPr>
          <p:cNvSpPr>
            <a:spLocks noGrp="1"/>
          </p:cNvSpPr>
          <p:nvPr>
            <p:ph type="title"/>
          </p:nvPr>
        </p:nvSpPr>
        <p:spPr>
          <a:solidFill>
            <a:srgbClr val="FFC000"/>
          </a:solidFill>
        </p:spPr>
        <p:txBody>
          <a:bodyPr/>
          <a:lstStyle/>
          <a:p>
            <a:r>
              <a:rPr lang="fr-FR" b="1" dirty="0"/>
              <a:t>QUE SIGNIFIE ENQUETE PARALLELISEE?</a:t>
            </a:r>
          </a:p>
        </p:txBody>
      </p:sp>
      <p:sp>
        <p:nvSpPr>
          <p:cNvPr id="5" name="Espace réservé du contenu 4">
            <a:extLst>
              <a:ext uri="{FF2B5EF4-FFF2-40B4-BE49-F238E27FC236}">
                <a16:creationId xmlns:a16="http://schemas.microsoft.com/office/drawing/2014/main" id="{A597518C-0D55-B973-826C-A9516B318B81}"/>
              </a:ext>
            </a:extLst>
          </p:cNvPr>
          <p:cNvSpPr>
            <a:spLocks noGrp="1"/>
          </p:cNvSpPr>
          <p:nvPr>
            <p:ph idx="1"/>
          </p:nvPr>
        </p:nvSpPr>
        <p:spPr>
          <a:xfrm>
            <a:off x="981074" y="1690687"/>
            <a:ext cx="10372725" cy="4510087"/>
          </a:xfrm>
        </p:spPr>
        <p:txBody>
          <a:bodyPr>
            <a:normAutofit fontScale="25000" lnSpcReduction="20000"/>
          </a:bodyPr>
          <a:lstStyle/>
          <a:p>
            <a:endParaRPr lang="fr-FR" dirty="0"/>
          </a:p>
          <a:p>
            <a:pPr marL="0" indent="0">
              <a:buNone/>
            </a:pPr>
            <a:r>
              <a:rPr lang="fr-FR" sz="8000" dirty="0"/>
              <a:t>Une fois que le dossier déposé par le pétitionnaire  est jugé, complet  recevable et validé par les services instructeurs</a:t>
            </a:r>
          </a:p>
          <a:p>
            <a:pPr marL="0" indent="0">
              <a:buNone/>
            </a:pPr>
            <a:endParaRPr lang="fr-FR" sz="8000" dirty="0"/>
          </a:p>
          <a:p>
            <a:pPr marL="0" indent="0">
              <a:buNone/>
            </a:pPr>
            <a:r>
              <a:rPr lang="fr-FR" sz="8000" dirty="0"/>
              <a:t>Il s’agit d’une procédure qui </a:t>
            </a:r>
            <a:r>
              <a:rPr lang="fr-FR" sz="8000" dirty="0">
                <a:solidFill>
                  <a:srgbClr val="FF0000"/>
                </a:solidFill>
              </a:rPr>
              <a:t>conduit en parallèle la phase d’examen du projet et la phase de consultation </a:t>
            </a:r>
            <a:r>
              <a:rPr lang="fr-FR" sz="8000" dirty="0"/>
              <a:t>relative au projet  </a:t>
            </a:r>
          </a:p>
          <a:p>
            <a:pPr marL="0" indent="0">
              <a:buNone/>
            </a:pPr>
            <a:endParaRPr lang="fr-FR" sz="8000" dirty="0"/>
          </a:p>
          <a:p>
            <a:pPr marL="0" indent="0">
              <a:buNone/>
            </a:pPr>
            <a:r>
              <a:rPr lang="fr-FR" sz="8000" dirty="0"/>
              <a:t>Consultation qui appelle des réponses de la part du porteur de projet au cours de l’enquête publique </a:t>
            </a:r>
          </a:p>
          <a:p>
            <a:pPr marL="0" indent="0">
              <a:buNone/>
            </a:pPr>
            <a:endParaRPr lang="fr-FR" sz="8000" dirty="0"/>
          </a:p>
          <a:p>
            <a:pPr marL="0" indent="0">
              <a:buNone/>
            </a:pPr>
            <a:r>
              <a:rPr lang="fr-FR" sz="8000" dirty="0"/>
              <a:t>Consultations obligatoires de différentes instances, les communes dont les conseils municipaux, </a:t>
            </a:r>
          </a:p>
          <a:p>
            <a:pPr marL="0" indent="0">
              <a:buNone/>
            </a:pPr>
            <a:r>
              <a:rPr lang="fr-FR" sz="8000" dirty="0"/>
              <a:t>les communautés de communes, le Parc régional, l’Autorité environnementale, l’ARS, le SIDIS, la</a:t>
            </a:r>
          </a:p>
          <a:p>
            <a:pPr marL="0" indent="0">
              <a:buNone/>
            </a:pPr>
            <a:r>
              <a:rPr lang="fr-FR" sz="8000" dirty="0"/>
              <a:t>DREAL, les observations du public sont menées de concert. </a:t>
            </a:r>
          </a:p>
          <a:p>
            <a:pPr marL="0" indent="0">
              <a:buNone/>
            </a:pPr>
            <a:r>
              <a:rPr lang="fr-FR" sz="8000" dirty="0"/>
              <a:t>Procédure de transparence et d’évolution possible du projet au cours des trois mois d’enquête </a:t>
            </a:r>
          </a:p>
          <a:p>
            <a:pPr marL="0" indent="0">
              <a:buNone/>
            </a:pPr>
            <a:endParaRPr lang="fr-FR" sz="8000" dirty="0"/>
          </a:p>
          <a:p>
            <a:pPr marL="0" indent="0">
              <a:buNone/>
            </a:pPr>
            <a:r>
              <a:rPr lang="fr-FR" sz="8000" dirty="0"/>
              <a:t>                          </a:t>
            </a:r>
          </a:p>
          <a:p>
            <a:endParaRPr lang="fr-FR" dirty="0"/>
          </a:p>
        </p:txBody>
      </p:sp>
    </p:spTree>
    <p:extLst>
      <p:ext uri="{BB962C8B-B14F-4D97-AF65-F5344CB8AC3E}">
        <p14:creationId xmlns:p14="http://schemas.microsoft.com/office/powerpoint/2010/main" val="356194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A56B35-EB74-EBE7-3E14-081B29C1CB6F}"/>
              </a:ext>
            </a:extLst>
          </p:cNvPr>
          <p:cNvSpPr>
            <a:spLocks noGrp="1"/>
          </p:cNvSpPr>
          <p:nvPr>
            <p:ph type="ctrTitle"/>
          </p:nvPr>
        </p:nvSpPr>
        <p:spPr>
          <a:xfrm>
            <a:off x="1524000" y="318053"/>
            <a:ext cx="9144000" cy="2445025"/>
          </a:xfrm>
          <a:solidFill>
            <a:srgbClr val="FFC000"/>
          </a:solidFill>
        </p:spPr>
        <p:txBody>
          <a:bodyPr>
            <a:normAutofit/>
          </a:bodyPr>
          <a:lstStyle/>
          <a:p>
            <a:r>
              <a:rPr lang="fr-FR" sz="4000" b="1" dirty="0"/>
              <a:t>QU’EST-CE QU’UNE ENQUETE PUBLIQUE?</a:t>
            </a:r>
            <a:br>
              <a:rPr lang="fr-FR" sz="4000" b="1" dirty="0"/>
            </a:br>
            <a:r>
              <a:rPr lang="fr-FR" b="1" dirty="0"/>
              <a:t>Une procédure spécifiquement française</a:t>
            </a:r>
            <a:endParaRPr lang="fr-FR" sz="3200" b="1" dirty="0"/>
          </a:p>
        </p:txBody>
      </p:sp>
      <p:sp>
        <p:nvSpPr>
          <p:cNvPr id="3" name="Sous-titre 2">
            <a:extLst>
              <a:ext uri="{FF2B5EF4-FFF2-40B4-BE49-F238E27FC236}">
                <a16:creationId xmlns:a16="http://schemas.microsoft.com/office/drawing/2014/main" id="{FA045640-C97B-EA0A-EBAD-D25B6FC9F33B}"/>
              </a:ext>
            </a:extLst>
          </p:cNvPr>
          <p:cNvSpPr>
            <a:spLocks noGrp="1"/>
          </p:cNvSpPr>
          <p:nvPr>
            <p:ph type="subTitle" idx="1"/>
          </p:nvPr>
        </p:nvSpPr>
        <p:spPr>
          <a:xfrm>
            <a:off x="-1" y="3602038"/>
            <a:ext cx="11229975" cy="6523037"/>
          </a:xfrm>
        </p:spPr>
        <p:txBody>
          <a:bodyPr>
            <a:normAutofit fontScale="25000" lnSpcReduction="20000"/>
          </a:bodyPr>
          <a:lstStyle/>
          <a:p>
            <a:r>
              <a:rPr lang="fr-FR" sz="16600" dirty="0"/>
              <a:t>L’enquête publique est la seule procédure de participation qui permette au public de s’informer sur le projet et de </a:t>
            </a:r>
            <a:r>
              <a:rPr lang="fr-FR" sz="16600" b="1" dirty="0"/>
              <a:t>formuler des observations auprès d’un tiers indépendant : le commissaire enquêteur</a:t>
            </a:r>
            <a:r>
              <a:rPr lang="fr-FR" sz="16600" dirty="0"/>
              <a:t>, préalablement à la décision. Elle est juridiquement encadrée</a:t>
            </a:r>
          </a:p>
          <a:p>
            <a:endParaRPr lang="fr-FR" sz="16600" dirty="0"/>
          </a:p>
          <a:p>
            <a:br>
              <a:rPr lang="fr-FR" sz="16600" dirty="0"/>
            </a:br>
            <a:r>
              <a:rPr lang="fr-FR" sz="16600" dirty="0"/>
              <a:t>De par la loi, l’autorité décisionnaire et le maître d’ouvrage sont obligés de tenir compte des observations du public (loi du 12 juillet 2010 – article L.123-1 du Code de l’environnement)</a:t>
            </a:r>
          </a:p>
          <a:p>
            <a:endParaRPr lang="fr-FR" sz="16600" dirty="0"/>
          </a:p>
          <a:p>
            <a:endParaRPr lang="fr-FR" sz="16600" dirty="0"/>
          </a:p>
          <a:p>
            <a:endParaRPr lang="fr-FR" sz="16600" dirty="0"/>
          </a:p>
          <a:p>
            <a:endParaRPr lang="fr-FR" dirty="0"/>
          </a:p>
          <a:p>
            <a:endParaRPr lang="fr-FR" dirty="0"/>
          </a:p>
        </p:txBody>
      </p:sp>
    </p:spTree>
    <p:extLst>
      <p:ext uri="{BB962C8B-B14F-4D97-AF65-F5344CB8AC3E}">
        <p14:creationId xmlns:p14="http://schemas.microsoft.com/office/powerpoint/2010/main" val="2932567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ECC94C-429A-E16A-0771-D46F5EC8242A}"/>
              </a:ext>
            </a:extLst>
          </p:cNvPr>
          <p:cNvSpPr>
            <a:spLocks noGrp="1"/>
          </p:cNvSpPr>
          <p:nvPr>
            <p:ph type="ctrTitle"/>
          </p:nvPr>
        </p:nvSpPr>
        <p:spPr/>
        <p:txBody>
          <a:bodyPr>
            <a:normAutofit fontScale="90000"/>
          </a:bodyPr>
          <a:lstStyle/>
          <a:p>
            <a:br>
              <a:rPr lang="fr-FR" sz="3200" dirty="0">
                <a:solidFill>
                  <a:srgbClr val="262626"/>
                </a:solidFill>
                <a:latin typeface="open sans" panose="020B0606030504020204" pitchFamily="34" charset="0"/>
              </a:rPr>
            </a:br>
            <a:br>
              <a:rPr lang="fr-FR" sz="3200" dirty="0">
                <a:solidFill>
                  <a:srgbClr val="262626"/>
                </a:solidFill>
                <a:latin typeface="open sans" panose="020B0606030504020204" pitchFamily="34" charset="0"/>
              </a:rPr>
            </a:br>
            <a:r>
              <a:rPr lang="fr-FR" sz="3200" dirty="0">
                <a:solidFill>
                  <a:srgbClr val="262626"/>
                </a:solidFill>
                <a:latin typeface="open sans" panose="020B0606030504020204" pitchFamily="34" charset="0"/>
              </a:rPr>
              <a:t>Il émane soit de l’État, soit d’une collectivité territoriale, soit d’une société publique ou d’une entreprise privée.</a:t>
            </a:r>
            <a:br>
              <a:rPr lang="fr-FR" sz="1600" dirty="0"/>
            </a:br>
            <a:br>
              <a:rPr lang="fr-FR" sz="1600" dirty="0"/>
            </a:br>
            <a:endParaRPr lang="fr-FR" sz="1600" dirty="0"/>
          </a:p>
        </p:txBody>
      </p:sp>
      <p:sp>
        <p:nvSpPr>
          <p:cNvPr id="3" name="Sous-titre 2">
            <a:extLst>
              <a:ext uri="{FF2B5EF4-FFF2-40B4-BE49-F238E27FC236}">
                <a16:creationId xmlns:a16="http://schemas.microsoft.com/office/drawing/2014/main" id="{840A2986-1AB0-AD36-ECC4-106D674F96DA}"/>
              </a:ext>
            </a:extLst>
          </p:cNvPr>
          <p:cNvSpPr>
            <a:spLocks noGrp="1"/>
          </p:cNvSpPr>
          <p:nvPr>
            <p:ph type="subTitle" idx="1"/>
          </p:nvPr>
        </p:nvSpPr>
        <p:spPr/>
        <p:txBody>
          <a:bodyPr>
            <a:normAutofit fontScale="92500" lnSpcReduction="20000"/>
          </a:bodyPr>
          <a:lstStyle/>
          <a:p>
            <a:r>
              <a:rPr lang="fr-FR" sz="2800" dirty="0"/>
              <a:t>Le public est informé réglementairement par annonces légales dans les journaux et par des affiches dans la ou les communes concernées. </a:t>
            </a:r>
          </a:p>
          <a:p>
            <a:r>
              <a:rPr lang="fr-FR" sz="2800" dirty="0"/>
              <a:t>Tout autre mode d'information est souhaitable (site internet, bulletins municipaux, panneaux lumineux...).</a:t>
            </a:r>
          </a:p>
        </p:txBody>
      </p:sp>
      <p:sp>
        <p:nvSpPr>
          <p:cNvPr id="5" name="ZoneTexte 4">
            <a:extLst>
              <a:ext uri="{FF2B5EF4-FFF2-40B4-BE49-F238E27FC236}">
                <a16:creationId xmlns:a16="http://schemas.microsoft.com/office/drawing/2014/main" id="{6277618F-1EDD-3D10-52BF-4AB74284CBFA}"/>
              </a:ext>
            </a:extLst>
          </p:cNvPr>
          <p:cNvSpPr txBox="1"/>
          <p:nvPr/>
        </p:nvSpPr>
        <p:spPr>
          <a:xfrm>
            <a:off x="1524000" y="409811"/>
            <a:ext cx="8991599" cy="1231106"/>
          </a:xfrm>
          <a:prstGeom prst="rect">
            <a:avLst/>
          </a:prstGeom>
          <a:solidFill>
            <a:srgbClr val="FFC000"/>
          </a:solidFill>
        </p:spPr>
        <p:txBody>
          <a:bodyPr wrap="square">
            <a:spAutoFit/>
          </a:bodyPr>
          <a:lstStyle/>
          <a:p>
            <a:r>
              <a:rPr lang="fr-FR" sz="2800" b="1" i="0" dirty="0">
                <a:solidFill>
                  <a:srgbClr val="262626"/>
                </a:solidFill>
                <a:effectLst/>
                <a:latin typeface="open sans" panose="020B0606030504020204" pitchFamily="34" charset="0"/>
              </a:rPr>
              <a:t>LE PROJET SOUMIS A L’</a:t>
            </a:r>
            <a:r>
              <a:rPr lang="fr-FR" sz="2800" b="1" dirty="0">
                <a:solidFill>
                  <a:srgbClr val="262626"/>
                </a:solidFill>
                <a:latin typeface="open sans" panose="020B0606030504020204" pitchFamily="34" charset="0"/>
              </a:rPr>
              <a:t>ENQUETE PUBLIQUE N’EST JAMAIS CELUI DU COMMISSAIRE ENQUÊTEUR</a:t>
            </a:r>
            <a:r>
              <a:rPr lang="fr-FR" b="0" i="0" dirty="0">
                <a:solidFill>
                  <a:srgbClr val="262626"/>
                </a:solidFill>
                <a:effectLst/>
                <a:latin typeface="open sans" panose="020B0606030504020204" pitchFamily="34" charset="0"/>
              </a:rPr>
              <a:t>: </a:t>
            </a:r>
          </a:p>
          <a:p>
            <a:endParaRPr lang="fr-FR" dirty="0">
              <a:solidFill>
                <a:srgbClr val="262626"/>
              </a:solidFill>
              <a:latin typeface="open sans" panose="020B0606030504020204" pitchFamily="34" charset="0"/>
            </a:endParaRPr>
          </a:p>
        </p:txBody>
      </p:sp>
    </p:spTree>
    <p:extLst>
      <p:ext uri="{BB962C8B-B14F-4D97-AF65-F5344CB8AC3E}">
        <p14:creationId xmlns:p14="http://schemas.microsoft.com/office/powerpoint/2010/main" val="33610509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873</TotalTime>
  <Words>1276</Words>
  <Application>Microsoft Office PowerPoint</Application>
  <PresentationFormat>Grand écran</PresentationFormat>
  <Paragraphs>132</Paragraphs>
  <Slides>29</Slides>
  <Notes>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Arial</vt:lpstr>
      <vt:lpstr>Calibri</vt:lpstr>
      <vt:lpstr>Calibri Light</vt:lpstr>
      <vt:lpstr>open sans</vt:lpstr>
      <vt:lpstr>Thème Office</vt:lpstr>
      <vt:lpstr>           ENQUETE  PUBLIQUE  Projet de renouvellement et d’extension de la carrière de calcaire sur le territoire de la commune de Taussac Aveyron</vt:lpstr>
      <vt:lpstr>CARACTERISTIQUES</vt:lpstr>
      <vt:lpstr>F</vt:lpstr>
      <vt:lpstr>PREMIERE REUNION PUBLIQUE D’INFORMATIONS  ET D’ECHANGES</vt:lpstr>
      <vt:lpstr>DEUXIEME REUNION PUBLIQUE D’INFORMATIONS  ET D’ECHANGES</vt:lpstr>
      <vt:lpstr>QU’EST-CE QU’UNE ENQUETE PUBLIQUE?</vt:lpstr>
      <vt:lpstr>QUE SIGNIFIE ENQUETE PARALLELISEE?</vt:lpstr>
      <vt:lpstr>QU’EST-CE QU’UNE ENQUETE PUBLIQUE? Une procédure spécifiquement française</vt:lpstr>
      <vt:lpstr>  Il émane soit de l’État, soit d’une collectivité territoriale, soit d’une société publique ou d’une entreprise privée.  </vt:lpstr>
      <vt:lpstr>            COMMENT S’INFORMER?</vt:lpstr>
      <vt:lpstr>COMMENT DEPOSER SES OBSERVATIONS?</vt:lpstr>
      <vt:lpstr>Qui est le ou la commissaire enquêteur?</vt:lpstr>
      <vt:lpstr>                            SON RÔLE</vt:lpstr>
      <vt:lpstr>            EN FIN DE LA CONSULTATION </vt:lpstr>
      <vt:lpstr>   ETHIQUE DU COMMISSAIRE ENQUÊTEUR</vt:lpstr>
      <vt:lpstr>QUEL AGREMENT POUR DEVENIR COMMISSAIRE ENQUETEUR?</vt:lpstr>
      <vt:lpstr>  ARRETE PREFECTORAL  AVIS AU PUBLIC PUBLICITE ET INFORMATION ECHEANCIER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RECAPITULATIF ET ECHEANCIER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MONIQUE SERRES</dc:creator>
  <cp:lastModifiedBy>MONIQUE SERRES</cp:lastModifiedBy>
  <cp:revision>69</cp:revision>
  <dcterms:created xsi:type="dcterms:W3CDTF">2026-02-11T15:32:17Z</dcterms:created>
  <dcterms:modified xsi:type="dcterms:W3CDTF">2026-02-17T12:22:45Z</dcterms:modified>
</cp:coreProperties>
</file>