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308" r:id="rId3"/>
    <p:sldId id="301" r:id="rId4"/>
    <p:sldId id="300" r:id="rId5"/>
    <p:sldId id="272" r:id="rId6"/>
    <p:sldId id="305" r:id="rId7"/>
    <p:sldId id="256" r:id="rId8"/>
    <p:sldId id="312" r:id="rId9"/>
    <p:sldId id="267" r:id="rId10"/>
    <p:sldId id="269" r:id="rId11"/>
    <p:sldId id="270" r:id="rId12"/>
    <p:sldId id="310" r:id="rId13"/>
    <p:sldId id="311" r:id="rId14"/>
    <p:sldId id="302" r:id="rId15"/>
    <p:sldId id="303" r:id="rId16"/>
    <p:sldId id="304" r:id="rId17"/>
    <p:sldId id="257" r:id="rId18"/>
    <p:sldId id="306" r:id="rId19"/>
  </p:sldIdLst>
  <p:sldSz cx="9144000" cy="6858000" type="screen4x3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7" autoAdjust="0"/>
    <p:restoredTop sz="95033" autoAdjust="0"/>
  </p:normalViewPr>
  <p:slideViewPr>
    <p:cSldViewPr snapToGrid="0">
      <p:cViewPr varScale="1">
        <p:scale>
          <a:sx n="82" d="100"/>
          <a:sy n="82" d="100"/>
        </p:scale>
        <p:origin x="12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9797-D297-4A99-9E3B-259B9456EA08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C8A3-699D-4D7B-A080-DFF5CA164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418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9797-D297-4A99-9E3B-259B9456EA08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C8A3-699D-4D7B-A080-DFF5CA164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15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9797-D297-4A99-9E3B-259B9456EA08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C8A3-699D-4D7B-A080-DFF5CA164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77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9797-D297-4A99-9E3B-259B9456EA08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C8A3-699D-4D7B-A080-DFF5CA164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68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9797-D297-4A99-9E3B-259B9456EA08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C8A3-699D-4D7B-A080-DFF5CA164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80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9797-D297-4A99-9E3B-259B9456EA08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C8A3-699D-4D7B-A080-DFF5CA164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3833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9797-D297-4A99-9E3B-259B9456EA08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C8A3-699D-4D7B-A080-DFF5CA164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10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9797-D297-4A99-9E3B-259B9456EA08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C8A3-699D-4D7B-A080-DFF5CA164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46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9797-D297-4A99-9E3B-259B9456EA08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C8A3-699D-4D7B-A080-DFF5CA164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95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9797-D297-4A99-9E3B-259B9456EA08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C8A3-699D-4D7B-A080-DFF5CA164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167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9797-D297-4A99-9E3B-259B9456EA08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C8A3-699D-4D7B-A080-DFF5CA164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924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9797-D297-4A99-9E3B-259B9456EA08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C8A3-699D-4D7B-A080-DFF5CA164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33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A7A23D44-A62A-454E-B193-2BC89FEAA6F3}"/>
              </a:ext>
            </a:extLst>
          </p:cNvPr>
          <p:cNvSpPr txBox="1"/>
          <p:nvPr/>
        </p:nvSpPr>
        <p:spPr>
          <a:xfrm>
            <a:off x="2514193" y="153961"/>
            <a:ext cx="5368637" cy="2246769"/>
          </a:xfrm>
          <a:prstGeom prst="rect">
            <a:avLst/>
          </a:prstGeom>
          <a:noFill/>
          <a:ln w="34925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/>
              <a:t>Projet de carrière de pouzzolane</a:t>
            </a:r>
          </a:p>
          <a:p>
            <a:pPr algn="ctr"/>
            <a:r>
              <a:rPr lang="fr-FR" sz="2800" b="1" i="1" dirty="0"/>
              <a:t>LA CHAPELLE MARCOUSSE – RENTIERES</a:t>
            </a:r>
          </a:p>
          <a:p>
            <a:pPr algn="ctr"/>
            <a:endParaRPr lang="fr-FR" sz="2800" b="1" i="1" dirty="0"/>
          </a:p>
          <a:p>
            <a:pPr algn="ctr"/>
            <a:r>
              <a:rPr lang="fr-FR" sz="2800" b="1" i="1" u="sng" dirty="0"/>
              <a:t>Réunion Publique N°1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D77B01-7442-4921-8729-8E17AAF71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84" y="2537229"/>
            <a:ext cx="6497056" cy="36584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480C69D-13B2-4F75-B808-120095312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94"/>
            <a:ext cx="1345815" cy="24164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EAB8A21-F7EB-47BF-AB27-CE93B6173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77482"/>
            <a:ext cx="1345815" cy="240844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BBB4B37-736C-4447-88D6-9177C4A92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22" y="5941686"/>
            <a:ext cx="1359642" cy="8925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C7CCBA4-CFC4-4DC4-8299-E996FF6FB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3743"/>
            <a:ext cx="1345815" cy="89252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73FB28F-E483-4182-BCFB-4AAF1FFD978F}"/>
              </a:ext>
            </a:extLst>
          </p:cNvPr>
          <p:cNvSpPr txBox="1"/>
          <p:nvPr/>
        </p:nvSpPr>
        <p:spPr>
          <a:xfrm rot="16200000">
            <a:off x="-2707473" y="3165900"/>
            <a:ext cx="6810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spc="600" dirty="0">
                <a:solidFill>
                  <a:schemeClr val="bg1"/>
                </a:solidFill>
                <a:latin typeface="Eras Bold ITC" panose="020B09070305040202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POUZZOLANE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C91BED7-66FF-4D13-8C94-FF1BA96F8D5C}"/>
              </a:ext>
            </a:extLst>
          </p:cNvPr>
          <p:cNvSpPr txBox="1"/>
          <p:nvPr/>
        </p:nvSpPr>
        <p:spPr>
          <a:xfrm>
            <a:off x="1334720" y="6413500"/>
            <a:ext cx="780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8 Novembre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B0C999-4DC9-55CE-CE2C-AA1C964B2C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67" y="5150159"/>
            <a:ext cx="2008918" cy="10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12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1C97D0E-4654-4E02-83A8-29BE07F9B1FA}"/>
              </a:ext>
            </a:extLst>
          </p:cNvPr>
          <p:cNvSpPr txBox="1"/>
          <p:nvPr/>
        </p:nvSpPr>
        <p:spPr>
          <a:xfrm>
            <a:off x="5238750" y="173335"/>
            <a:ext cx="390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i="1" dirty="0"/>
              <a:t>PHOTOS DU SITE ACTUEL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234F2F-AE7B-43C0-BA7F-3DDE91A02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47" y="1206073"/>
            <a:ext cx="2803452" cy="49901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0089F7-D7E9-4548-A2F4-8D4FAA1FD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1" y="1198265"/>
            <a:ext cx="2803451" cy="50057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F6466FC-D987-42EA-8893-30A0A895A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23" y="1206073"/>
            <a:ext cx="2784153" cy="49901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2DF893-BC02-F666-B770-7F5FE9D67AB5}"/>
              </a:ext>
            </a:extLst>
          </p:cNvPr>
          <p:cNvSpPr/>
          <p:nvPr/>
        </p:nvSpPr>
        <p:spPr>
          <a:xfrm>
            <a:off x="0" y="635000"/>
            <a:ext cx="9144000" cy="101600"/>
          </a:xfrm>
          <a:prstGeom prst="rect">
            <a:avLst/>
          </a:prstGeom>
          <a:solidFill>
            <a:srgbClr val="A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537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1C97D0E-4654-4E02-83A8-29BE07F9B1FA}"/>
              </a:ext>
            </a:extLst>
          </p:cNvPr>
          <p:cNvSpPr txBox="1"/>
          <p:nvPr/>
        </p:nvSpPr>
        <p:spPr>
          <a:xfrm>
            <a:off x="4972050" y="173335"/>
            <a:ext cx="417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CARACTERISTIQUES DU PROJET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DF3FCE-7F97-4719-92D7-BAD9360238E4}"/>
              </a:ext>
            </a:extLst>
          </p:cNvPr>
          <p:cNvSpPr txBox="1"/>
          <p:nvPr/>
        </p:nvSpPr>
        <p:spPr>
          <a:xfrm>
            <a:off x="647700" y="1495425"/>
            <a:ext cx="76009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u="sng" dirty="0"/>
              <a:t>Société :</a:t>
            </a:r>
            <a:r>
              <a:rPr lang="fr-FR" dirty="0"/>
              <a:t> POUZZOLANES DU SARRAN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u="sng" dirty="0"/>
              <a:t>Matériaux :</a:t>
            </a:r>
            <a:r>
              <a:rPr lang="fr-FR" b="1" dirty="0"/>
              <a:t> </a:t>
            </a:r>
            <a:r>
              <a:rPr lang="fr-FR" dirty="0"/>
              <a:t>Pouzzolanes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u="sng" dirty="0"/>
              <a:t>Superficie concernée par le projet </a:t>
            </a:r>
            <a:r>
              <a:rPr lang="fr-FR" b="1" dirty="0"/>
              <a:t>: </a:t>
            </a:r>
            <a:r>
              <a:rPr lang="fr-FR" dirty="0"/>
              <a:t>14ha 35a dont 12,8ha exploitée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u="sng" dirty="0"/>
              <a:t>Durée :</a:t>
            </a:r>
            <a:r>
              <a:rPr lang="fr-FR" b="1" dirty="0"/>
              <a:t> </a:t>
            </a:r>
            <a:r>
              <a:rPr lang="fr-FR" dirty="0"/>
              <a:t>30 ans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u="sng" dirty="0"/>
              <a:t>Tonnage annuel :</a:t>
            </a:r>
            <a:r>
              <a:rPr lang="fr-FR" b="1" dirty="0"/>
              <a:t> </a:t>
            </a:r>
            <a:r>
              <a:rPr lang="fr-FR" dirty="0"/>
              <a:t>100 000 tonnes moyen et 150 000 tonnes maxi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u="sng" dirty="0"/>
              <a:t>Utilisations :</a:t>
            </a:r>
            <a:r>
              <a:rPr lang="fr-FR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400" b="1" u="sng" dirty="0"/>
          </a:p>
          <a:p>
            <a:pPr marL="285750" indent="-285750">
              <a:buFontTx/>
              <a:buChar char="-"/>
            </a:pPr>
            <a:r>
              <a:rPr lang="fr-FR" sz="1600" u="sng" dirty="0"/>
              <a:t>Agronomiques :</a:t>
            </a:r>
            <a:r>
              <a:rPr lang="fr-FR" sz="1600" dirty="0"/>
              <a:t> agriculture, horticulture, viticulture, gazon, terrain de golf…</a:t>
            </a:r>
          </a:p>
          <a:p>
            <a:pPr marL="285750" indent="-285750">
              <a:buFontTx/>
              <a:buChar char="-"/>
            </a:pPr>
            <a:r>
              <a:rPr lang="fr-FR" sz="1600" u="sng" dirty="0"/>
              <a:t>Techniques :</a:t>
            </a:r>
            <a:r>
              <a:rPr lang="fr-FR" sz="1600" dirty="0"/>
              <a:t> toiture végétalisée, piscine naturelle, filtration d’eau potable, stockage d’eau, hippodrome, terrains de sport…</a:t>
            </a:r>
          </a:p>
          <a:p>
            <a:pPr marL="285750" indent="-285750">
              <a:buFontTx/>
              <a:buChar char="-"/>
            </a:pPr>
            <a:r>
              <a:rPr lang="fr-FR" sz="1600" u="sng" dirty="0"/>
              <a:t>Ornementales </a:t>
            </a:r>
            <a:r>
              <a:rPr lang="fr-FR" sz="1600" dirty="0"/>
              <a:t>: paillage, chemin, revêtement…</a:t>
            </a:r>
          </a:p>
          <a:p>
            <a:pPr marL="285750" indent="-285750">
              <a:buFontTx/>
              <a:buChar char="-"/>
            </a:pPr>
            <a:r>
              <a:rPr lang="fr-FR" sz="1600" u="sng" dirty="0"/>
              <a:t>Industrielles - construction :</a:t>
            </a:r>
            <a:r>
              <a:rPr lang="fr-FR" sz="1600" dirty="0"/>
              <a:t> cimenterie, béton romain, chape légère et isolante…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0D9393-9FBB-3305-D1E2-5FDDB3C29C74}"/>
              </a:ext>
            </a:extLst>
          </p:cNvPr>
          <p:cNvSpPr/>
          <p:nvPr/>
        </p:nvSpPr>
        <p:spPr>
          <a:xfrm>
            <a:off x="0" y="635000"/>
            <a:ext cx="9144000" cy="101600"/>
          </a:xfrm>
          <a:prstGeom prst="rect">
            <a:avLst/>
          </a:prstGeom>
          <a:solidFill>
            <a:srgbClr val="A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914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BEB5F-D548-7A63-B899-839A0ABE1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BB83F38-729A-3741-2609-FEC9AE513E8D}"/>
              </a:ext>
            </a:extLst>
          </p:cNvPr>
          <p:cNvSpPr txBox="1"/>
          <p:nvPr/>
        </p:nvSpPr>
        <p:spPr>
          <a:xfrm>
            <a:off x="4972050" y="173335"/>
            <a:ext cx="417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i="1" dirty="0"/>
              <a:t>ENJEU 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9256B0-A6C8-4DA5-8A18-C804A2E92FAB}"/>
              </a:ext>
            </a:extLst>
          </p:cNvPr>
          <p:cNvSpPr/>
          <p:nvPr/>
        </p:nvSpPr>
        <p:spPr>
          <a:xfrm>
            <a:off x="0" y="635000"/>
            <a:ext cx="9144000" cy="101600"/>
          </a:xfrm>
          <a:prstGeom prst="rect">
            <a:avLst/>
          </a:prstGeom>
          <a:solidFill>
            <a:srgbClr val="A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8F7446-8299-C6BF-D919-141E496CF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9" y="907458"/>
            <a:ext cx="6302458" cy="415181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DE582E-D3F5-8BE1-374A-1A7AA972B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971" y="4766906"/>
            <a:ext cx="3601062" cy="20193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F5B7C4-EBF4-9660-D98B-0273A5690689}"/>
              </a:ext>
            </a:extLst>
          </p:cNvPr>
          <p:cNvSpPr/>
          <p:nvPr/>
        </p:nvSpPr>
        <p:spPr>
          <a:xfrm>
            <a:off x="7058025" y="5393094"/>
            <a:ext cx="1582122" cy="307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672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9FA1B-120F-5B5E-DE36-1F77618E5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9A71648-1635-F6D5-B8CB-6F8FA3C41644}"/>
              </a:ext>
            </a:extLst>
          </p:cNvPr>
          <p:cNvSpPr txBox="1"/>
          <p:nvPr/>
        </p:nvSpPr>
        <p:spPr>
          <a:xfrm>
            <a:off x="4972050" y="173335"/>
            <a:ext cx="417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i="1" dirty="0"/>
              <a:t>ENJEU BIODIVERSITE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ACCA70-4D99-90C0-5760-0E26C92DB121}"/>
              </a:ext>
            </a:extLst>
          </p:cNvPr>
          <p:cNvSpPr/>
          <p:nvPr/>
        </p:nvSpPr>
        <p:spPr>
          <a:xfrm>
            <a:off x="0" y="635000"/>
            <a:ext cx="9144000" cy="101600"/>
          </a:xfrm>
          <a:prstGeom prst="rect">
            <a:avLst/>
          </a:prstGeom>
          <a:solidFill>
            <a:srgbClr val="A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04B3C7-B962-F95C-B1EF-52D2A9A4F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56" y="813838"/>
            <a:ext cx="4368670" cy="22968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448092-974F-D1B0-DF58-56EF8B213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356" y="3187958"/>
            <a:ext cx="4368670" cy="35860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8D3677C-BAC9-9E8B-4A6C-35709F601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4" y="4080655"/>
            <a:ext cx="4499387" cy="26933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4948EAD-627C-318D-29C0-17C2721CF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4" y="813838"/>
            <a:ext cx="4499387" cy="31610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925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8E6B1-3C26-1AEA-25FA-36A7C0CDE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CFCDABA-4A20-39D0-728A-4AD7A9CF120D}"/>
              </a:ext>
            </a:extLst>
          </p:cNvPr>
          <p:cNvSpPr txBox="1"/>
          <p:nvPr/>
        </p:nvSpPr>
        <p:spPr>
          <a:xfrm>
            <a:off x="4972050" y="173335"/>
            <a:ext cx="417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i="1" dirty="0"/>
              <a:t>EXPLOITATION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B6D094-52EC-D4F6-EF5F-DC672E03FAC4}"/>
              </a:ext>
            </a:extLst>
          </p:cNvPr>
          <p:cNvSpPr/>
          <p:nvPr/>
        </p:nvSpPr>
        <p:spPr>
          <a:xfrm>
            <a:off x="0" y="635000"/>
            <a:ext cx="9144000" cy="101600"/>
          </a:xfrm>
          <a:prstGeom prst="rect">
            <a:avLst/>
          </a:prstGeom>
          <a:solidFill>
            <a:srgbClr val="A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9DD3A5-C670-3BDB-F089-BBF1A1452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9" y="790575"/>
            <a:ext cx="4634132" cy="6019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EE91486-DE7E-3080-2605-0D0A541EE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06" y="790575"/>
            <a:ext cx="4276725" cy="60197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1182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9BF8D-EDB1-5F7C-D900-3A5258AE5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181968C-C197-173D-6645-99E2A0EAD2F9}"/>
              </a:ext>
            </a:extLst>
          </p:cNvPr>
          <p:cNvSpPr txBox="1"/>
          <p:nvPr/>
        </p:nvSpPr>
        <p:spPr>
          <a:xfrm>
            <a:off x="4972050" y="173335"/>
            <a:ext cx="417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i="1" dirty="0"/>
              <a:t>REAMENAGEMENT DU SITE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F76E0F-01ED-BBB4-055A-412BFF6DFAC1}"/>
              </a:ext>
            </a:extLst>
          </p:cNvPr>
          <p:cNvSpPr/>
          <p:nvPr/>
        </p:nvSpPr>
        <p:spPr>
          <a:xfrm>
            <a:off x="0" y="635000"/>
            <a:ext cx="9144000" cy="101600"/>
          </a:xfrm>
          <a:prstGeom prst="rect">
            <a:avLst/>
          </a:prstGeom>
          <a:solidFill>
            <a:srgbClr val="A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887D6F-70AE-C12B-FEAC-4441671E6478}"/>
              </a:ext>
            </a:extLst>
          </p:cNvPr>
          <p:cNvSpPr txBox="1"/>
          <p:nvPr/>
        </p:nvSpPr>
        <p:spPr>
          <a:xfrm>
            <a:off x="5924550" y="1641372"/>
            <a:ext cx="321945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latin typeface="Calibri,BoldItalic"/>
              </a:rPr>
              <a:t>Démantèlement des installations et équipements, repli des engins;</a:t>
            </a:r>
            <a:endParaRPr lang="fr-FR" sz="1800" b="1" u="none" strike="noStrike" baseline="0" dirty="0">
              <a:latin typeface="Calibri,BoldItalic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latin typeface="Calibri,BoldItalic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b="1" u="none" strike="noStrike" baseline="0" dirty="0">
                <a:latin typeface="Calibri,BoldItalic"/>
              </a:rPr>
              <a:t>Sécurisation des fronts de taille, talutage, remodelage;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latin typeface="Calibri,BoldItalic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b="1" u="none" strike="noStrike" baseline="0" dirty="0">
                <a:latin typeface="Calibri,BoldItalic"/>
              </a:rPr>
              <a:t>Créations d’éboulis;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latin typeface="Calibri,BoldItalic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latin typeface="Calibri,BoldItalic"/>
              </a:rPr>
              <a:t>Travaux de plantation avec des essences locales et adaptées.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latin typeface="Calibri,BoldItalic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latin typeface="Calibri,BoldItalic"/>
              </a:rPr>
              <a:t>Conservation des clôtures et du portail d’accès au site.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latin typeface="Calibri,BoldItalic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800" b="1" u="none" strike="noStrike" baseline="0" dirty="0">
              <a:latin typeface="Calibri,BoldItalic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latin typeface="Calibri,BoldItalic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8DA8ADB-C371-DBD1-02B4-3BC6ADCD5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" y="842816"/>
            <a:ext cx="5850143" cy="57484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9096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2BDD3-2ECD-B3BD-3F30-6E252830C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DCAF080-329F-526C-F9D6-2A216F3FE5F7}"/>
              </a:ext>
            </a:extLst>
          </p:cNvPr>
          <p:cNvSpPr txBox="1"/>
          <p:nvPr/>
        </p:nvSpPr>
        <p:spPr>
          <a:xfrm>
            <a:off x="4972050" y="173335"/>
            <a:ext cx="417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i="1" dirty="0"/>
              <a:t>REAMENAGEMENT DU SITE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2F026E-9714-4CAD-8B54-50E266EE356F}"/>
              </a:ext>
            </a:extLst>
          </p:cNvPr>
          <p:cNvSpPr/>
          <p:nvPr/>
        </p:nvSpPr>
        <p:spPr>
          <a:xfrm>
            <a:off x="0" y="635000"/>
            <a:ext cx="9144000" cy="101600"/>
          </a:xfrm>
          <a:prstGeom prst="rect">
            <a:avLst/>
          </a:prstGeom>
          <a:solidFill>
            <a:srgbClr val="A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2844CEF-172D-D53F-03A7-3F1122224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433"/>
            <a:ext cx="9144000" cy="38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82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A6FA4389-5367-3729-FD52-F8AACC1AC07C}"/>
              </a:ext>
            </a:extLst>
          </p:cNvPr>
          <p:cNvGrpSpPr/>
          <p:nvPr/>
        </p:nvGrpSpPr>
        <p:grpSpPr>
          <a:xfrm>
            <a:off x="0" y="905666"/>
            <a:ext cx="9144000" cy="5864622"/>
            <a:chOff x="0" y="496689"/>
            <a:chExt cx="9144000" cy="586462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987E440-9E82-46AF-915A-8817CA898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6689"/>
              <a:ext cx="9144000" cy="5864622"/>
            </a:xfrm>
            <a:prstGeom prst="rect">
              <a:avLst/>
            </a:prstGeom>
          </p:spPr>
        </p:pic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B03505E5-DD12-4EC9-919F-73920A0D90BE}"/>
                </a:ext>
              </a:extLst>
            </p:cNvPr>
            <p:cNvSpPr/>
            <p:nvPr/>
          </p:nvSpPr>
          <p:spPr>
            <a:xfrm>
              <a:off x="2475345" y="849745"/>
              <a:ext cx="5181600" cy="5172364"/>
            </a:xfrm>
            <a:custGeom>
              <a:avLst/>
              <a:gdLst>
                <a:gd name="connsiteX0" fmla="*/ 4553528 w 5181600"/>
                <a:gd name="connsiteY0" fmla="*/ 1902691 h 5172364"/>
                <a:gd name="connsiteX1" fmla="*/ 4359564 w 5181600"/>
                <a:gd name="connsiteY1" fmla="*/ 2309091 h 5172364"/>
                <a:gd name="connsiteX2" fmla="*/ 4276437 w 5181600"/>
                <a:gd name="connsiteY2" fmla="*/ 2697019 h 5172364"/>
                <a:gd name="connsiteX3" fmla="*/ 4405746 w 5181600"/>
                <a:gd name="connsiteY3" fmla="*/ 3158837 h 5172364"/>
                <a:gd name="connsiteX4" fmla="*/ 3962400 w 5181600"/>
                <a:gd name="connsiteY4" fmla="*/ 3491346 h 5172364"/>
                <a:gd name="connsiteX5" fmla="*/ 3592946 w 5181600"/>
                <a:gd name="connsiteY5" fmla="*/ 3870037 h 5172364"/>
                <a:gd name="connsiteX6" fmla="*/ 3048000 w 5181600"/>
                <a:gd name="connsiteY6" fmla="*/ 4378037 h 5172364"/>
                <a:gd name="connsiteX7" fmla="*/ 2761673 w 5181600"/>
                <a:gd name="connsiteY7" fmla="*/ 4581237 h 5172364"/>
                <a:gd name="connsiteX8" fmla="*/ 2733964 w 5181600"/>
                <a:gd name="connsiteY8" fmla="*/ 4692073 h 5172364"/>
                <a:gd name="connsiteX9" fmla="*/ 2235200 w 5181600"/>
                <a:gd name="connsiteY9" fmla="*/ 4922982 h 5172364"/>
                <a:gd name="connsiteX10" fmla="*/ 1717964 w 5181600"/>
                <a:gd name="connsiteY10" fmla="*/ 4849091 h 5172364"/>
                <a:gd name="connsiteX11" fmla="*/ 1551710 w 5181600"/>
                <a:gd name="connsiteY11" fmla="*/ 4849091 h 5172364"/>
                <a:gd name="connsiteX12" fmla="*/ 1348510 w 5181600"/>
                <a:gd name="connsiteY12" fmla="*/ 5172364 h 5172364"/>
                <a:gd name="connsiteX13" fmla="*/ 1274619 w 5181600"/>
                <a:gd name="connsiteY13" fmla="*/ 5144655 h 5172364"/>
                <a:gd name="connsiteX14" fmla="*/ 1394691 w 5181600"/>
                <a:gd name="connsiteY14" fmla="*/ 5015346 h 5172364"/>
                <a:gd name="connsiteX15" fmla="*/ 1422400 w 5181600"/>
                <a:gd name="connsiteY15" fmla="*/ 4876800 h 5172364"/>
                <a:gd name="connsiteX16" fmla="*/ 1117600 w 5181600"/>
                <a:gd name="connsiteY16" fmla="*/ 4682837 h 5172364"/>
                <a:gd name="connsiteX17" fmla="*/ 895928 w 5181600"/>
                <a:gd name="connsiteY17" fmla="*/ 4507346 h 5172364"/>
                <a:gd name="connsiteX18" fmla="*/ 628073 w 5181600"/>
                <a:gd name="connsiteY18" fmla="*/ 4165600 h 5172364"/>
                <a:gd name="connsiteX19" fmla="*/ 350982 w 5181600"/>
                <a:gd name="connsiteY19" fmla="*/ 3860800 h 5172364"/>
                <a:gd name="connsiteX20" fmla="*/ 341746 w 5181600"/>
                <a:gd name="connsiteY20" fmla="*/ 3620655 h 5172364"/>
                <a:gd name="connsiteX21" fmla="*/ 341746 w 5181600"/>
                <a:gd name="connsiteY21" fmla="*/ 3528291 h 5172364"/>
                <a:gd name="connsiteX22" fmla="*/ 193964 w 5181600"/>
                <a:gd name="connsiteY22" fmla="*/ 3362037 h 5172364"/>
                <a:gd name="connsiteX23" fmla="*/ 138546 w 5181600"/>
                <a:gd name="connsiteY23" fmla="*/ 3306619 h 5172364"/>
                <a:gd name="connsiteX24" fmla="*/ 0 w 5181600"/>
                <a:gd name="connsiteY24" fmla="*/ 3288146 h 5172364"/>
                <a:gd name="connsiteX25" fmla="*/ 55419 w 5181600"/>
                <a:gd name="connsiteY25" fmla="*/ 3158837 h 5172364"/>
                <a:gd name="connsiteX26" fmla="*/ 46182 w 5181600"/>
                <a:gd name="connsiteY26" fmla="*/ 3001819 h 5172364"/>
                <a:gd name="connsiteX27" fmla="*/ 73891 w 5181600"/>
                <a:gd name="connsiteY27" fmla="*/ 2706255 h 5172364"/>
                <a:gd name="connsiteX28" fmla="*/ 249382 w 5181600"/>
                <a:gd name="connsiteY28" fmla="*/ 2650837 h 5172364"/>
                <a:gd name="connsiteX29" fmla="*/ 341746 w 5181600"/>
                <a:gd name="connsiteY29" fmla="*/ 2521528 h 5172364"/>
                <a:gd name="connsiteX30" fmla="*/ 572655 w 5181600"/>
                <a:gd name="connsiteY30" fmla="*/ 2429164 h 5172364"/>
                <a:gd name="connsiteX31" fmla="*/ 646546 w 5181600"/>
                <a:gd name="connsiteY31" fmla="*/ 2456873 h 5172364"/>
                <a:gd name="connsiteX32" fmla="*/ 711200 w 5181600"/>
                <a:gd name="connsiteY32" fmla="*/ 2309091 h 5172364"/>
                <a:gd name="connsiteX33" fmla="*/ 785091 w 5181600"/>
                <a:gd name="connsiteY33" fmla="*/ 2207491 h 5172364"/>
                <a:gd name="connsiteX34" fmla="*/ 923637 w 5181600"/>
                <a:gd name="connsiteY34" fmla="*/ 2216728 h 5172364"/>
                <a:gd name="connsiteX35" fmla="*/ 1080655 w 5181600"/>
                <a:gd name="connsiteY35" fmla="*/ 2216728 h 5172364"/>
                <a:gd name="connsiteX36" fmla="*/ 1200728 w 5181600"/>
                <a:gd name="connsiteY36" fmla="*/ 2105891 h 5172364"/>
                <a:gd name="connsiteX37" fmla="*/ 1256146 w 5181600"/>
                <a:gd name="connsiteY37" fmla="*/ 1838037 h 5172364"/>
                <a:gd name="connsiteX38" fmla="*/ 1348510 w 5181600"/>
                <a:gd name="connsiteY38" fmla="*/ 1653310 h 5172364"/>
                <a:gd name="connsiteX39" fmla="*/ 1616364 w 5181600"/>
                <a:gd name="connsiteY39" fmla="*/ 1440873 h 5172364"/>
                <a:gd name="connsiteX40" fmla="*/ 1616364 w 5181600"/>
                <a:gd name="connsiteY40" fmla="*/ 1440873 h 5172364"/>
                <a:gd name="connsiteX41" fmla="*/ 1874982 w 5181600"/>
                <a:gd name="connsiteY41" fmla="*/ 1283855 h 5172364"/>
                <a:gd name="connsiteX42" fmla="*/ 2262910 w 5181600"/>
                <a:gd name="connsiteY42" fmla="*/ 1274619 h 5172364"/>
                <a:gd name="connsiteX43" fmla="*/ 2327564 w 5181600"/>
                <a:gd name="connsiteY43" fmla="*/ 1154546 h 5172364"/>
                <a:gd name="connsiteX44" fmla="*/ 2623128 w 5181600"/>
                <a:gd name="connsiteY44" fmla="*/ 997528 h 5172364"/>
                <a:gd name="connsiteX45" fmla="*/ 2817091 w 5181600"/>
                <a:gd name="connsiteY45" fmla="*/ 831273 h 5172364"/>
                <a:gd name="connsiteX46" fmla="*/ 3001819 w 5181600"/>
                <a:gd name="connsiteY46" fmla="*/ 637310 h 5172364"/>
                <a:gd name="connsiteX47" fmla="*/ 3371273 w 5181600"/>
                <a:gd name="connsiteY47" fmla="*/ 701964 h 5172364"/>
                <a:gd name="connsiteX48" fmla="*/ 4137891 w 5181600"/>
                <a:gd name="connsiteY48" fmla="*/ 646546 h 5172364"/>
                <a:gd name="connsiteX49" fmla="*/ 4451928 w 5181600"/>
                <a:gd name="connsiteY49" fmla="*/ 369455 h 5172364"/>
                <a:gd name="connsiteX50" fmla="*/ 4673600 w 5181600"/>
                <a:gd name="connsiteY50" fmla="*/ 64655 h 5172364"/>
                <a:gd name="connsiteX51" fmla="*/ 5181600 w 5181600"/>
                <a:gd name="connsiteY51" fmla="*/ 0 h 517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81600" h="5172364">
                  <a:moveTo>
                    <a:pt x="4553528" y="1902691"/>
                  </a:moveTo>
                  <a:lnTo>
                    <a:pt x="4359564" y="2309091"/>
                  </a:lnTo>
                  <a:lnTo>
                    <a:pt x="4276437" y="2697019"/>
                  </a:lnTo>
                  <a:lnTo>
                    <a:pt x="4405746" y="3158837"/>
                  </a:lnTo>
                  <a:lnTo>
                    <a:pt x="3962400" y="3491346"/>
                  </a:lnTo>
                  <a:lnTo>
                    <a:pt x="3592946" y="3870037"/>
                  </a:lnTo>
                  <a:lnTo>
                    <a:pt x="3048000" y="4378037"/>
                  </a:lnTo>
                  <a:lnTo>
                    <a:pt x="2761673" y="4581237"/>
                  </a:lnTo>
                  <a:lnTo>
                    <a:pt x="2733964" y="4692073"/>
                  </a:lnTo>
                  <a:lnTo>
                    <a:pt x="2235200" y="4922982"/>
                  </a:lnTo>
                  <a:lnTo>
                    <a:pt x="1717964" y="4849091"/>
                  </a:lnTo>
                  <a:lnTo>
                    <a:pt x="1551710" y="4849091"/>
                  </a:lnTo>
                  <a:lnTo>
                    <a:pt x="1348510" y="5172364"/>
                  </a:lnTo>
                  <a:lnTo>
                    <a:pt x="1274619" y="5144655"/>
                  </a:lnTo>
                  <a:lnTo>
                    <a:pt x="1394691" y="5015346"/>
                  </a:lnTo>
                  <a:lnTo>
                    <a:pt x="1422400" y="4876800"/>
                  </a:lnTo>
                  <a:lnTo>
                    <a:pt x="1117600" y="4682837"/>
                  </a:lnTo>
                  <a:lnTo>
                    <a:pt x="895928" y="4507346"/>
                  </a:lnTo>
                  <a:lnTo>
                    <a:pt x="628073" y="4165600"/>
                  </a:lnTo>
                  <a:lnTo>
                    <a:pt x="350982" y="3860800"/>
                  </a:lnTo>
                  <a:lnTo>
                    <a:pt x="341746" y="3620655"/>
                  </a:lnTo>
                  <a:lnTo>
                    <a:pt x="341746" y="3528291"/>
                  </a:lnTo>
                  <a:lnTo>
                    <a:pt x="193964" y="3362037"/>
                  </a:lnTo>
                  <a:lnTo>
                    <a:pt x="138546" y="3306619"/>
                  </a:lnTo>
                  <a:lnTo>
                    <a:pt x="0" y="3288146"/>
                  </a:lnTo>
                  <a:lnTo>
                    <a:pt x="55419" y="3158837"/>
                  </a:lnTo>
                  <a:lnTo>
                    <a:pt x="46182" y="3001819"/>
                  </a:lnTo>
                  <a:lnTo>
                    <a:pt x="73891" y="2706255"/>
                  </a:lnTo>
                  <a:lnTo>
                    <a:pt x="249382" y="2650837"/>
                  </a:lnTo>
                  <a:lnTo>
                    <a:pt x="341746" y="2521528"/>
                  </a:lnTo>
                  <a:lnTo>
                    <a:pt x="572655" y="2429164"/>
                  </a:lnTo>
                  <a:lnTo>
                    <a:pt x="646546" y="2456873"/>
                  </a:lnTo>
                  <a:lnTo>
                    <a:pt x="711200" y="2309091"/>
                  </a:lnTo>
                  <a:lnTo>
                    <a:pt x="785091" y="2207491"/>
                  </a:lnTo>
                  <a:lnTo>
                    <a:pt x="923637" y="2216728"/>
                  </a:lnTo>
                  <a:lnTo>
                    <a:pt x="1080655" y="2216728"/>
                  </a:lnTo>
                  <a:lnTo>
                    <a:pt x="1200728" y="2105891"/>
                  </a:lnTo>
                  <a:lnTo>
                    <a:pt x="1256146" y="1838037"/>
                  </a:lnTo>
                  <a:lnTo>
                    <a:pt x="1348510" y="1653310"/>
                  </a:lnTo>
                  <a:lnTo>
                    <a:pt x="1616364" y="1440873"/>
                  </a:lnTo>
                  <a:lnTo>
                    <a:pt x="1616364" y="1440873"/>
                  </a:lnTo>
                  <a:lnTo>
                    <a:pt x="1874982" y="1283855"/>
                  </a:lnTo>
                  <a:lnTo>
                    <a:pt x="2262910" y="1274619"/>
                  </a:lnTo>
                  <a:lnTo>
                    <a:pt x="2327564" y="1154546"/>
                  </a:lnTo>
                  <a:lnTo>
                    <a:pt x="2623128" y="997528"/>
                  </a:lnTo>
                  <a:lnTo>
                    <a:pt x="2817091" y="831273"/>
                  </a:lnTo>
                  <a:lnTo>
                    <a:pt x="3001819" y="637310"/>
                  </a:lnTo>
                  <a:lnTo>
                    <a:pt x="3371273" y="701964"/>
                  </a:lnTo>
                  <a:lnTo>
                    <a:pt x="4137891" y="646546"/>
                  </a:lnTo>
                  <a:lnTo>
                    <a:pt x="4451928" y="369455"/>
                  </a:lnTo>
                  <a:lnTo>
                    <a:pt x="4673600" y="64655"/>
                  </a:lnTo>
                  <a:lnTo>
                    <a:pt x="5181600" y="0"/>
                  </a:lnTo>
                </a:path>
              </a:pathLst>
            </a:custGeom>
            <a:noFill/>
            <a:ln w="635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Étoile : 5 branches 6">
              <a:extLst>
                <a:ext uri="{FF2B5EF4-FFF2-40B4-BE49-F238E27FC236}">
                  <a16:creationId xmlns:a16="http://schemas.microsoft.com/office/drawing/2014/main" id="{13DC049D-7D87-4403-B2C0-39C85C4A8945}"/>
                </a:ext>
              </a:extLst>
            </p:cNvPr>
            <p:cNvSpPr/>
            <p:nvPr/>
          </p:nvSpPr>
          <p:spPr>
            <a:xfrm>
              <a:off x="2586182" y="4812145"/>
              <a:ext cx="424873" cy="424873"/>
            </a:xfrm>
            <a:prstGeom prst="star5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3644881-A640-462A-ABA0-153CF63459FC}"/>
                </a:ext>
              </a:extLst>
            </p:cNvPr>
            <p:cNvSpPr txBox="1"/>
            <p:nvPr/>
          </p:nvSpPr>
          <p:spPr>
            <a:xfrm>
              <a:off x="1403927" y="4710668"/>
              <a:ext cx="84051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Projet</a:t>
              </a:r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85D3157E-920E-4E78-99D0-E995EAC6312E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244437" y="4895334"/>
              <a:ext cx="554181" cy="129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Forme libre : forme 1">
              <a:extLst>
                <a:ext uri="{FF2B5EF4-FFF2-40B4-BE49-F238E27FC236}">
                  <a16:creationId xmlns:a16="http://schemas.microsoft.com/office/drawing/2014/main" id="{CAD07744-8197-4F69-A93A-24A2E8A5CC47}"/>
                </a:ext>
              </a:extLst>
            </p:cNvPr>
            <p:cNvSpPr/>
            <p:nvPr/>
          </p:nvSpPr>
          <p:spPr>
            <a:xfrm>
              <a:off x="3454400" y="3768436"/>
              <a:ext cx="3371273" cy="1662546"/>
            </a:xfrm>
            <a:custGeom>
              <a:avLst/>
              <a:gdLst>
                <a:gd name="connsiteX0" fmla="*/ 36945 w 3371273"/>
                <a:gd name="connsiteY0" fmla="*/ 1662546 h 1662546"/>
                <a:gd name="connsiteX1" fmla="*/ 64655 w 3371273"/>
                <a:gd name="connsiteY1" fmla="*/ 1588655 h 1662546"/>
                <a:gd name="connsiteX2" fmla="*/ 0 w 3371273"/>
                <a:gd name="connsiteY2" fmla="*/ 1477819 h 1662546"/>
                <a:gd name="connsiteX3" fmla="*/ 175491 w 3371273"/>
                <a:gd name="connsiteY3" fmla="*/ 1376219 h 1662546"/>
                <a:gd name="connsiteX4" fmla="*/ 609600 w 3371273"/>
                <a:gd name="connsiteY4" fmla="*/ 1459346 h 1662546"/>
                <a:gd name="connsiteX5" fmla="*/ 822036 w 3371273"/>
                <a:gd name="connsiteY5" fmla="*/ 1366982 h 1662546"/>
                <a:gd name="connsiteX6" fmla="*/ 1136073 w 3371273"/>
                <a:gd name="connsiteY6" fmla="*/ 1376219 h 1662546"/>
                <a:gd name="connsiteX7" fmla="*/ 1265382 w 3371273"/>
                <a:gd name="connsiteY7" fmla="*/ 1108364 h 1662546"/>
                <a:gd name="connsiteX8" fmla="*/ 1302327 w 3371273"/>
                <a:gd name="connsiteY8" fmla="*/ 1089891 h 1662546"/>
                <a:gd name="connsiteX9" fmla="*/ 1440873 w 3371273"/>
                <a:gd name="connsiteY9" fmla="*/ 951346 h 1662546"/>
                <a:gd name="connsiteX10" fmla="*/ 1533236 w 3371273"/>
                <a:gd name="connsiteY10" fmla="*/ 988291 h 1662546"/>
                <a:gd name="connsiteX11" fmla="*/ 1570182 w 3371273"/>
                <a:gd name="connsiteY11" fmla="*/ 1126837 h 1662546"/>
                <a:gd name="connsiteX12" fmla="*/ 1939636 w 3371273"/>
                <a:gd name="connsiteY12" fmla="*/ 1219200 h 1662546"/>
                <a:gd name="connsiteX13" fmla="*/ 1976582 w 3371273"/>
                <a:gd name="connsiteY13" fmla="*/ 969819 h 1662546"/>
                <a:gd name="connsiteX14" fmla="*/ 1902691 w 3371273"/>
                <a:gd name="connsiteY14" fmla="*/ 701964 h 1662546"/>
                <a:gd name="connsiteX15" fmla="*/ 1902691 w 3371273"/>
                <a:gd name="connsiteY15" fmla="*/ 701964 h 1662546"/>
                <a:gd name="connsiteX16" fmla="*/ 2189018 w 3371273"/>
                <a:gd name="connsiteY16" fmla="*/ 554182 h 1662546"/>
                <a:gd name="connsiteX17" fmla="*/ 2179782 w 3371273"/>
                <a:gd name="connsiteY17" fmla="*/ 415637 h 1662546"/>
                <a:gd name="connsiteX18" fmla="*/ 2530764 w 3371273"/>
                <a:gd name="connsiteY18" fmla="*/ 489528 h 1662546"/>
                <a:gd name="connsiteX19" fmla="*/ 2835564 w 3371273"/>
                <a:gd name="connsiteY19" fmla="*/ 323273 h 1662546"/>
                <a:gd name="connsiteX20" fmla="*/ 3066473 w 3371273"/>
                <a:gd name="connsiteY20" fmla="*/ 120073 h 1662546"/>
                <a:gd name="connsiteX21" fmla="*/ 3371273 w 3371273"/>
                <a:gd name="connsiteY21" fmla="*/ 0 h 1662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71273" h="1662546">
                  <a:moveTo>
                    <a:pt x="36945" y="1662546"/>
                  </a:moveTo>
                  <a:lnTo>
                    <a:pt x="64655" y="1588655"/>
                  </a:lnTo>
                  <a:lnTo>
                    <a:pt x="0" y="1477819"/>
                  </a:lnTo>
                  <a:lnTo>
                    <a:pt x="175491" y="1376219"/>
                  </a:lnTo>
                  <a:lnTo>
                    <a:pt x="609600" y="1459346"/>
                  </a:lnTo>
                  <a:lnTo>
                    <a:pt x="822036" y="1366982"/>
                  </a:lnTo>
                  <a:lnTo>
                    <a:pt x="1136073" y="1376219"/>
                  </a:lnTo>
                  <a:lnTo>
                    <a:pt x="1265382" y="1108364"/>
                  </a:lnTo>
                  <a:lnTo>
                    <a:pt x="1302327" y="1089891"/>
                  </a:lnTo>
                  <a:lnTo>
                    <a:pt x="1440873" y="951346"/>
                  </a:lnTo>
                  <a:lnTo>
                    <a:pt x="1533236" y="988291"/>
                  </a:lnTo>
                  <a:lnTo>
                    <a:pt x="1570182" y="1126837"/>
                  </a:lnTo>
                  <a:lnTo>
                    <a:pt x="1939636" y="1219200"/>
                  </a:lnTo>
                  <a:lnTo>
                    <a:pt x="1976582" y="969819"/>
                  </a:lnTo>
                  <a:lnTo>
                    <a:pt x="1902691" y="701964"/>
                  </a:lnTo>
                  <a:lnTo>
                    <a:pt x="1902691" y="701964"/>
                  </a:lnTo>
                  <a:lnTo>
                    <a:pt x="2189018" y="554182"/>
                  </a:lnTo>
                  <a:lnTo>
                    <a:pt x="2179782" y="415637"/>
                  </a:lnTo>
                  <a:lnTo>
                    <a:pt x="2530764" y="489528"/>
                  </a:lnTo>
                  <a:lnTo>
                    <a:pt x="2835564" y="323273"/>
                  </a:lnTo>
                  <a:lnTo>
                    <a:pt x="3066473" y="120073"/>
                  </a:lnTo>
                  <a:lnTo>
                    <a:pt x="3371273" y="0"/>
                  </a:lnTo>
                </a:path>
              </a:pathLst>
            </a:custGeom>
            <a:noFill/>
            <a:ln w="635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0B503E7C-1700-43E9-A131-A4A903A778E0}"/>
                </a:ext>
              </a:extLst>
            </p:cNvPr>
            <p:cNvSpPr txBox="1"/>
            <p:nvPr/>
          </p:nvSpPr>
          <p:spPr>
            <a:xfrm>
              <a:off x="4036290" y="1644073"/>
              <a:ext cx="64654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7030A0"/>
                  </a:solidFill>
                </a:rPr>
                <a:t>D32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C860BD5-E34E-4C5A-9EF8-118B592B1D7B}"/>
                </a:ext>
              </a:extLst>
            </p:cNvPr>
            <p:cNvSpPr txBox="1"/>
            <p:nvPr/>
          </p:nvSpPr>
          <p:spPr>
            <a:xfrm>
              <a:off x="3906980" y="4655249"/>
              <a:ext cx="77585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7030A0"/>
                  </a:solidFill>
                </a:rPr>
                <a:t>D 142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E610D716-B025-4BAD-8279-1CF3FF69EBC3}"/>
                </a:ext>
              </a:extLst>
            </p:cNvPr>
            <p:cNvSpPr txBox="1"/>
            <p:nvPr/>
          </p:nvSpPr>
          <p:spPr>
            <a:xfrm>
              <a:off x="5749635" y="4959958"/>
              <a:ext cx="77585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7030A0"/>
                  </a:solidFill>
                </a:rPr>
                <a:t>D 214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D0A8C205-2EC5-BE7F-308E-3EA02EBB4192}"/>
              </a:ext>
            </a:extLst>
          </p:cNvPr>
          <p:cNvSpPr txBox="1"/>
          <p:nvPr/>
        </p:nvSpPr>
        <p:spPr>
          <a:xfrm>
            <a:off x="5598367" y="173335"/>
            <a:ext cx="3545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i="1" dirty="0"/>
              <a:t>ACCES AU SITE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4C11BF-E0A7-A057-9602-A9943CFB68EA}"/>
              </a:ext>
            </a:extLst>
          </p:cNvPr>
          <p:cNvSpPr/>
          <p:nvPr/>
        </p:nvSpPr>
        <p:spPr>
          <a:xfrm>
            <a:off x="0" y="635000"/>
            <a:ext cx="9144000" cy="101600"/>
          </a:xfrm>
          <a:prstGeom prst="rect">
            <a:avLst/>
          </a:prstGeom>
          <a:solidFill>
            <a:srgbClr val="A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970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84904-D235-8485-A6BC-4A9E2A356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D7158B-0ED4-9247-264A-EA26E3F30EC2}"/>
              </a:ext>
            </a:extLst>
          </p:cNvPr>
          <p:cNvSpPr/>
          <p:nvPr/>
        </p:nvSpPr>
        <p:spPr>
          <a:xfrm>
            <a:off x="0" y="635000"/>
            <a:ext cx="9144000" cy="101600"/>
          </a:xfrm>
          <a:prstGeom prst="rect">
            <a:avLst/>
          </a:prstGeom>
          <a:solidFill>
            <a:srgbClr val="A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BC6DAD-3C32-4E3D-12A5-E442F4F05CE0}"/>
              </a:ext>
            </a:extLst>
          </p:cNvPr>
          <p:cNvSpPr txBox="1"/>
          <p:nvPr/>
        </p:nvSpPr>
        <p:spPr>
          <a:xfrm>
            <a:off x="1138335" y="1987421"/>
            <a:ext cx="6867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/>
              <a:t>MERCI DE VOTRE ATTENTION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7F08E54-98C3-7D02-9BF3-1A430E7CA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74" y="5010539"/>
            <a:ext cx="2931926" cy="156976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8154FC2-ABFD-C410-FD0C-AD1021795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38" y="3831254"/>
            <a:ext cx="1692529" cy="36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0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C2F31-6335-6640-142F-CD9CCD3F0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3B41FC-9032-DD51-316C-D7FE2A6C326C}"/>
              </a:ext>
            </a:extLst>
          </p:cNvPr>
          <p:cNvSpPr/>
          <p:nvPr/>
        </p:nvSpPr>
        <p:spPr>
          <a:xfrm>
            <a:off x="0" y="635000"/>
            <a:ext cx="9144000" cy="101600"/>
          </a:xfrm>
          <a:prstGeom prst="rect">
            <a:avLst/>
          </a:prstGeom>
          <a:solidFill>
            <a:srgbClr val="A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EF687FB-D444-FEFC-8952-22B62BF63C07}"/>
              </a:ext>
            </a:extLst>
          </p:cNvPr>
          <p:cNvSpPr txBox="1"/>
          <p:nvPr/>
        </p:nvSpPr>
        <p:spPr>
          <a:xfrm>
            <a:off x="5172075" y="173335"/>
            <a:ext cx="3971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i="1" dirty="0"/>
              <a:t>PRESENTATION DE LA SOCIETE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661D7A-DCB2-64BB-70AD-5969BCAD8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36" y="1024561"/>
            <a:ext cx="2183852" cy="11879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8E84BE-19D5-6F3A-5532-D48279A40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2" y="1171473"/>
            <a:ext cx="1744348" cy="811122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00D3674-1FEA-35E2-15DE-0B047FCC6A9C}"/>
              </a:ext>
            </a:extLst>
          </p:cNvPr>
          <p:cNvCxnSpPr>
            <a:cxnSpLocks/>
          </p:cNvCxnSpPr>
          <p:nvPr/>
        </p:nvCxnSpPr>
        <p:spPr>
          <a:xfrm>
            <a:off x="4837127" y="2928430"/>
            <a:ext cx="0" cy="863284"/>
          </a:xfrm>
          <a:prstGeom prst="straightConnector1">
            <a:avLst/>
          </a:prstGeom>
          <a:ln w="88900">
            <a:solidFill>
              <a:srgbClr val="A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143EFDA-3C69-7E3E-FEF6-4B4D4D5315FD}"/>
              </a:ext>
            </a:extLst>
          </p:cNvPr>
          <p:cNvSpPr txBox="1"/>
          <p:nvPr/>
        </p:nvSpPr>
        <p:spPr>
          <a:xfrm>
            <a:off x="360019" y="2064564"/>
            <a:ext cx="3645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chemeClr val="accent5">
                    <a:lumMod val="50000"/>
                  </a:schemeClr>
                </a:solidFill>
              </a:rPr>
              <a:t>Famille CHAVAZ </a:t>
            </a:r>
          </a:p>
          <a:p>
            <a:r>
              <a:rPr lang="fr-FR" sz="1200" dirty="0"/>
              <a:t>7</a:t>
            </a:r>
            <a:r>
              <a:rPr lang="fr-FR" sz="1200" baseline="30000" dirty="0"/>
              <a:t>ème</a:t>
            </a:r>
            <a:r>
              <a:rPr lang="fr-FR" sz="1200" dirty="0"/>
              <a:t> Génération dans l’exploitation de carrières </a:t>
            </a:r>
          </a:p>
          <a:p>
            <a:endParaRPr lang="fr-FR" sz="1400" dirty="0"/>
          </a:p>
          <a:p>
            <a:endParaRPr lang="fr-FR" sz="1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5DEBFBA-FD99-8059-4361-148F6F5CBCF7}"/>
              </a:ext>
            </a:extLst>
          </p:cNvPr>
          <p:cNvSpPr txBox="1"/>
          <p:nvPr/>
        </p:nvSpPr>
        <p:spPr>
          <a:xfrm>
            <a:off x="3927699" y="2220544"/>
            <a:ext cx="280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chemeClr val="accent5">
                    <a:lumMod val="50000"/>
                  </a:schemeClr>
                </a:solidFill>
              </a:rPr>
              <a:t>Société CARRIERES DE FRANCE</a:t>
            </a:r>
          </a:p>
          <a:p>
            <a:r>
              <a:rPr lang="fr-FR" sz="1200" dirty="0"/>
              <a:t>Société créée en 2014</a:t>
            </a:r>
            <a:endParaRPr lang="fr-FR" sz="1400" dirty="0"/>
          </a:p>
          <a:p>
            <a:endParaRPr lang="fr-FR" sz="1400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F1F4FFC-D10E-0F13-EE65-6C612F54FAB5}"/>
              </a:ext>
            </a:extLst>
          </p:cNvPr>
          <p:cNvSpPr/>
          <p:nvPr/>
        </p:nvSpPr>
        <p:spPr>
          <a:xfrm>
            <a:off x="251924" y="4161046"/>
            <a:ext cx="8743118" cy="2006492"/>
          </a:xfrm>
          <a:prstGeom prst="roundRect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61E491-01F0-61FF-BD0F-4FD829CF9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14" y="4661651"/>
            <a:ext cx="2019619" cy="10813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C1B103F-CCD8-94FB-D862-88BE7938B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7" y="4547847"/>
            <a:ext cx="2211718" cy="130456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101C84-8F61-C09E-8499-2869CA78A6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49" y="4560160"/>
            <a:ext cx="2184494" cy="129225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803F0A-6391-DD22-EA92-4B4EEB0B3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52" y="4868503"/>
            <a:ext cx="2285353" cy="55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49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A1862-A0E2-A030-4ADD-D16C0B3E9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2F8EE3-E331-B95C-BEDE-6FAD7E761620}"/>
              </a:ext>
            </a:extLst>
          </p:cNvPr>
          <p:cNvSpPr/>
          <p:nvPr/>
        </p:nvSpPr>
        <p:spPr>
          <a:xfrm>
            <a:off x="1" y="0"/>
            <a:ext cx="9144000" cy="628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F458DE1-22D7-089E-E0D5-7DCBFEB0F759}"/>
              </a:ext>
            </a:extLst>
          </p:cNvPr>
          <p:cNvSpPr txBox="1"/>
          <p:nvPr/>
        </p:nvSpPr>
        <p:spPr>
          <a:xfrm>
            <a:off x="1343608" y="0"/>
            <a:ext cx="780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i="1" dirty="0"/>
              <a:t>CARACTERISTIQUES INTRINSEQUES DE LA POUZZOLANE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0641636-30A8-9C71-8B68-A98F2EE49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94" y="1287599"/>
            <a:ext cx="1692529" cy="36657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EBBCC8-17BF-3BDF-26B5-7B4F00775001}"/>
              </a:ext>
            </a:extLst>
          </p:cNvPr>
          <p:cNvSpPr/>
          <p:nvPr/>
        </p:nvSpPr>
        <p:spPr>
          <a:xfrm>
            <a:off x="328274" y="1802923"/>
            <a:ext cx="1887069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Liant naturel </a:t>
            </a:r>
            <a:r>
              <a:rPr lang="fr-FR" dirty="0">
                <a:solidFill>
                  <a:schemeClr val="tx1"/>
                </a:solidFill>
              </a:rPr>
              <a:t>(ciment)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50A072-409E-976A-7244-91806544B7AD}"/>
              </a:ext>
            </a:extLst>
          </p:cNvPr>
          <p:cNvSpPr/>
          <p:nvPr/>
        </p:nvSpPr>
        <p:spPr>
          <a:xfrm>
            <a:off x="-80985" y="2949021"/>
            <a:ext cx="1887069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Résistance Thermique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23D1FD-E359-2C06-4BAF-860F3F7121AF}"/>
              </a:ext>
            </a:extLst>
          </p:cNvPr>
          <p:cNvSpPr/>
          <p:nvPr/>
        </p:nvSpPr>
        <p:spPr>
          <a:xfrm>
            <a:off x="-93340" y="4686334"/>
            <a:ext cx="1887069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Durable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5E10FE-CCD1-C5D1-F4CC-5B70469E91F3}"/>
              </a:ext>
            </a:extLst>
          </p:cNvPr>
          <p:cNvSpPr/>
          <p:nvPr/>
        </p:nvSpPr>
        <p:spPr>
          <a:xfrm>
            <a:off x="4961957" y="4524043"/>
            <a:ext cx="2000582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Filtrant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32F027-A2C2-2A80-BA56-4711D4AC6E80}"/>
              </a:ext>
            </a:extLst>
          </p:cNvPr>
          <p:cNvSpPr/>
          <p:nvPr/>
        </p:nvSpPr>
        <p:spPr>
          <a:xfrm>
            <a:off x="6796247" y="4402515"/>
            <a:ext cx="1887069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Esthétique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200234-6E93-FEB2-7820-489B27E79772}"/>
              </a:ext>
            </a:extLst>
          </p:cNvPr>
          <p:cNvSpPr/>
          <p:nvPr/>
        </p:nvSpPr>
        <p:spPr>
          <a:xfrm>
            <a:off x="6979060" y="3035165"/>
            <a:ext cx="1887069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Drainant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245658B-4027-CDFC-444C-D0D20195CA5E}"/>
              </a:ext>
            </a:extLst>
          </p:cNvPr>
          <p:cNvSpPr/>
          <p:nvPr/>
        </p:nvSpPr>
        <p:spPr>
          <a:xfrm>
            <a:off x="2346957" y="1331299"/>
            <a:ext cx="2509410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Forte rétention en eau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1CB8F9B-14A3-4F95-D875-0C983153B117}"/>
              </a:ext>
            </a:extLst>
          </p:cNvPr>
          <p:cNvSpPr/>
          <p:nvPr/>
        </p:nvSpPr>
        <p:spPr>
          <a:xfrm>
            <a:off x="6902924" y="1932648"/>
            <a:ext cx="1887069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Isolant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523599AB-027A-60FB-3DE1-D8D92BB98BC6}"/>
              </a:ext>
            </a:extLst>
          </p:cNvPr>
          <p:cNvCxnSpPr/>
          <p:nvPr/>
        </p:nvCxnSpPr>
        <p:spPr>
          <a:xfrm flipH="1" flipV="1">
            <a:off x="2329661" y="2145398"/>
            <a:ext cx="1319313" cy="726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F5A85673-64D3-1948-F35E-D28FB62DDFE7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1694900" y="3120456"/>
            <a:ext cx="171949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244D60AD-84C4-24D9-0D85-A15029FB3009}"/>
              </a:ext>
            </a:extLst>
          </p:cNvPr>
          <p:cNvCxnSpPr>
            <a:cxnSpLocks/>
          </p:cNvCxnSpPr>
          <p:nvPr/>
        </p:nvCxnSpPr>
        <p:spPr>
          <a:xfrm flipH="1">
            <a:off x="1793729" y="3790502"/>
            <a:ext cx="2064388" cy="895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344E4CC7-27B7-D35D-73C4-78B9A43F63B5}"/>
              </a:ext>
            </a:extLst>
          </p:cNvPr>
          <p:cNvCxnSpPr>
            <a:cxnSpLocks/>
          </p:cNvCxnSpPr>
          <p:nvPr/>
        </p:nvCxnSpPr>
        <p:spPr>
          <a:xfrm flipH="1">
            <a:off x="3284245" y="4072283"/>
            <a:ext cx="650785" cy="882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EDA76F56-7020-7C77-D6A5-C51E9DEDA6DB}"/>
              </a:ext>
            </a:extLst>
          </p:cNvPr>
          <p:cNvCxnSpPr>
            <a:cxnSpLocks/>
          </p:cNvCxnSpPr>
          <p:nvPr/>
        </p:nvCxnSpPr>
        <p:spPr>
          <a:xfrm>
            <a:off x="5074588" y="3293692"/>
            <a:ext cx="19638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1B1B06B9-4A7F-D9CC-7139-7CB963276078}"/>
              </a:ext>
            </a:extLst>
          </p:cNvPr>
          <p:cNvCxnSpPr>
            <a:cxnSpLocks/>
          </p:cNvCxnSpPr>
          <p:nvPr/>
        </p:nvCxnSpPr>
        <p:spPr>
          <a:xfrm>
            <a:off x="5087365" y="3508079"/>
            <a:ext cx="1951108" cy="787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8962F7D1-7C92-98BF-A999-40C7AED91821}"/>
              </a:ext>
            </a:extLst>
          </p:cNvPr>
          <p:cNvCxnSpPr>
            <a:cxnSpLocks/>
          </p:cNvCxnSpPr>
          <p:nvPr/>
        </p:nvCxnSpPr>
        <p:spPr>
          <a:xfrm flipV="1">
            <a:off x="4781079" y="2055022"/>
            <a:ext cx="719358" cy="782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44F9598E-08EF-A2E4-13B1-7B5F73E32806}"/>
              </a:ext>
            </a:extLst>
          </p:cNvPr>
          <p:cNvCxnSpPr>
            <a:cxnSpLocks/>
          </p:cNvCxnSpPr>
          <p:nvPr/>
        </p:nvCxnSpPr>
        <p:spPr>
          <a:xfrm flipV="1">
            <a:off x="4992258" y="2200271"/>
            <a:ext cx="2206064" cy="869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2A94FCD5-4ABF-3B0A-9DB7-95951C3E8B83}"/>
              </a:ext>
            </a:extLst>
          </p:cNvPr>
          <p:cNvSpPr/>
          <p:nvPr/>
        </p:nvSpPr>
        <p:spPr>
          <a:xfrm>
            <a:off x="4626292" y="1342494"/>
            <a:ext cx="2509410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Matériau léger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(densité de 1)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D0A5B29-BA74-CD61-4B60-2ECEA0468967}"/>
              </a:ext>
            </a:extLst>
          </p:cNvPr>
          <p:cNvSpPr/>
          <p:nvPr/>
        </p:nvSpPr>
        <p:spPr>
          <a:xfrm>
            <a:off x="2333440" y="4953314"/>
            <a:ext cx="2000582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pH Neutre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705E6A02-4CB4-0B5E-6761-A42374479996}"/>
              </a:ext>
            </a:extLst>
          </p:cNvPr>
          <p:cNvCxnSpPr>
            <a:cxnSpLocks/>
          </p:cNvCxnSpPr>
          <p:nvPr/>
        </p:nvCxnSpPr>
        <p:spPr>
          <a:xfrm flipH="1" flipV="1">
            <a:off x="3648974" y="1771814"/>
            <a:ext cx="387405" cy="875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4826ABAB-2B77-7E66-46B5-7BEA2A0EC969}"/>
              </a:ext>
            </a:extLst>
          </p:cNvPr>
          <p:cNvCxnSpPr>
            <a:cxnSpLocks/>
          </p:cNvCxnSpPr>
          <p:nvPr/>
        </p:nvCxnSpPr>
        <p:spPr>
          <a:xfrm>
            <a:off x="5057168" y="3790502"/>
            <a:ext cx="616941" cy="664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B71474A-5BA7-0AF0-69B9-9AD6BC9C0660}"/>
              </a:ext>
            </a:extLst>
          </p:cNvPr>
          <p:cNvCxnSpPr>
            <a:cxnSpLocks/>
          </p:cNvCxnSpPr>
          <p:nvPr/>
        </p:nvCxnSpPr>
        <p:spPr>
          <a:xfrm>
            <a:off x="4419301" y="3937362"/>
            <a:ext cx="631832" cy="1355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01F0E0B-2D73-ADCC-60AF-0B8BED223028}"/>
              </a:ext>
            </a:extLst>
          </p:cNvPr>
          <p:cNvSpPr/>
          <p:nvPr/>
        </p:nvSpPr>
        <p:spPr>
          <a:xfrm>
            <a:off x="4042842" y="5411939"/>
            <a:ext cx="2195832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Riche en oligo-éléments</a:t>
            </a:r>
          </a:p>
        </p:txBody>
      </p:sp>
      <p:sp>
        <p:nvSpPr>
          <p:cNvPr id="7" name="Rectangle : avec coins rognés en diagonale 6">
            <a:extLst>
              <a:ext uri="{FF2B5EF4-FFF2-40B4-BE49-F238E27FC236}">
                <a16:creationId xmlns:a16="http://schemas.microsoft.com/office/drawing/2014/main" id="{19DFE1F1-27F4-FD8A-D1D7-FB44BCDF4AB0}"/>
              </a:ext>
            </a:extLst>
          </p:cNvPr>
          <p:cNvSpPr/>
          <p:nvPr/>
        </p:nvSpPr>
        <p:spPr>
          <a:xfrm>
            <a:off x="0" y="461818"/>
            <a:ext cx="9143999" cy="85619"/>
          </a:xfrm>
          <a:prstGeom prst="snip2DiagRect">
            <a:avLst/>
          </a:prstGeom>
          <a:solidFill>
            <a:srgbClr val="A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752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241E9-3471-FA43-21DA-2F0C8DBD5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EA0153-E2A6-A014-939A-EFCDC802E775}"/>
              </a:ext>
            </a:extLst>
          </p:cNvPr>
          <p:cNvSpPr/>
          <p:nvPr/>
        </p:nvSpPr>
        <p:spPr>
          <a:xfrm>
            <a:off x="1" y="0"/>
            <a:ext cx="9144000" cy="628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 : avec coins rognés en diagonale 1">
            <a:extLst>
              <a:ext uri="{FF2B5EF4-FFF2-40B4-BE49-F238E27FC236}">
                <a16:creationId xmlns:a16="http://schemas.microsoft.com/office/drawing/2014/main" id="{FEAF5A6F-1B5B-A393-95E5-DFAE76144ED2}"/>
              </a:ext>
            </a:extLst>
          </p:cNvPr>
          <p:cNvSpPr/>
          <p:nvPr/>
        </p:nvSpPr>
        <p:spPr>
          <a:xfrm>
            <a:off x="0" y="461818"/>
            <a:ext cx="9143999" cy="134399"/>
          </a:xfrm>
          <a:prstGeom prst="snip2DiagRect">
            <a:avLst/>
          </a:prstGeom>
          <a:solidFill>
            <a:srgbClr val="A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B06FC8-FC9C-B5E4-D933-D07D240354BE}"/>
              </a:ext>
            </a:extLst>
          </p:cNvPr>
          <p:cNvSpPr txBox="1"/>
          <p:nvPr/>
        </p:nvSpPr>
        <p:spPr>
          <a:xfrm>
            <a:off x="2547758" y="0"/>
            <a:ext cx="6596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i="1" dirty="0"/>
              <a:t>UTILISATIONS ACTUELLES DE LA POUZZOLANE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405F7C-C2E5-DF04-5E5B-FBEC3FFE0BEF}"/>
              </a:ext>
            </a:extLst>
          </p:cNvPr>
          <p:cNvSpPr/>
          <p:nvPr/>
        </p:nvSpPr>
        <p:spPr>
          <a:xfrm>
            <a:off x="522" y="541891"/>
            <a:ext cx="9144000" cy="6215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02805E9-7AA8-051B-E0E2-C705321EE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094" y="1079318"/>
            <a:ext cx="1427136" cy="9514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B32D1B-5097-49C1-FFE3-911D4DD21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92" y="828031"/>
            <a:ext cx="1979650" cy="13173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CE45C7-9BCF-E1E2-B1E5-4DA8D0A8A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010" y="735093"/>
            <a:ext cx="1887069" cy="101245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879796-466D-A086-6022-E1CD6F60C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19" y="2872396"/>
            <a:ext cx="892598" cy="155417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966327-D34A-2A9A-C76E-FB05D2DA2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8094" y="2801117"/>
            <a:ext cx="1366751" cy="8375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9DCFCD5-D499-2271-1B7C-B16DD4BE4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640" y="4684670"/>
            <a:ext cx="1145324" cy="60473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AEC942A-6DEB-440B-B9B8-2FDA0CC60C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7787" y="4261895"/>
            <a:ext cx="1207750" cy="90581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E9CD729-B52B-2BCD-FA88-06EC160D50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7334" y="4905457"/>
            <a:ext cx="2036896" cy="109879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EA6D777-DE94-E45F-CF0D-4A2454E4F0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7891" y="828031"/>
            <a:ext cx="2000582" cy="128116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3CA3DFB-FAE2-0147-CAA8-082BF7B300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26009" y="4690074"/>
            <a:ext cx="1334696" cy="100048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8296282-F0C6-7495-DE36-BD53057CBF89}"/>
              </a:ext>
            </a:extLst>
          </p:cNvPr>
          <p:cNvSpPr/>
          <p:nvPr/>
        </p:nvSpPr>
        <p:spPr>
          <a:xfrm>
            <a:off x="442592" y="2266831"/>
            <a:ext cx="1887069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Cimenterie </a:t>
            </a:r>
            <a:r>
              <a:rPr lang="fr-FR" sz="1100" dirty="0">
                <a:solidFill>
                  <a:schemeClr val="tx1"/>
                </a:solidFill>
              </a:rPr>
              <a:t>(clinker)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5089F4-1177-8330-5B40-54E1E2D005B0}"/>
              </a:ext>
            </a:extLst>
          </p:cNvPr>
          <p:cNvSpPr/>
          <p:nvPr/>
        </p:nvSpPr>
        <p:spPr>
          <a:xfrm>
            <a:off x="42583" y="5394481"/>
            <a:ext cx="1887069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Bloc béton léger et isolant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CF8CE3-4FF9-AEFC-7307-291D18D586CD}"/>
              </a:ext>
            </a:extLst>
          </p:cNvPr>
          <p:cNvSpPr/>
          <p:nvPr/>
        </p:nvSpPr>
        <p:spPr>
          <a:xfrm>
            <a:off x="5493066" y="5789998"/>
            <a:ext cx="2000582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Baignade naturelle </a:t>
            </a:r>
            <a:r>
              <a:rPr lang="fr-FR" sz="1100" dirty="0">
                <a:solidFill>
                  <a:schemeClr val="tx1"/>
                </a:solidFill>
              </a:rPr>
              <a:t>(filtration de l’eau)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7DDD56-47C3-A380-81B8-D06593C377EB}"/>
              </a:ext>
            </a:extLst>
          </p:cNvPr>
          <p:cNvSpPr/>
          <p:nvPr/>
        </p:nvSpPr>
        <p:spPr>
          <a:xfrm>
            <a:off x="7224447" y="5284149"/>
            <a:ext cx="1701095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Filtration         </a:t>
            </a:r>
            <a:r>
              <a:rPr lang="fr-FR" sz="1100" dirty="0">
                <a:solidFill>
                  <a:schemeClr val="tx1"/>
                </a:solidFill>
              </a:rPr>
              <a:t>(Eau potable, stations d’épuration…)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9B82D4-1C57-E6A9-834D-427BDFF6D30F}"/>
              </a:ext>
            </a:extLst>
          </p:cNvPr>
          <p:cNvSpPr/>
          <p:nvPr/>
        </p:nvSpPr>
        <p:spPr>
          <a:xfrm>
            <a:off x="7139939" y="2090481"/>
            <a:ext cx="1887069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Hippodrome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3760DA9-9DC0-D5FB-C5BF-4CA6293B3A2E}"/>
              </a:ext>
            </a:extLst>
          </p:cNvPr>
          <p:cNvCxnSpPr/>
          <p:nvPr/>
        </p:nvCxnSpPr>
        <p:spPr>
          <a:xfrm flipH="1" flipV="1">
            <a:off x="2329661" y="2145398"/>
            <a:ext cx="1319313" cy="726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2F29ADBB-7D41-A7D7-F372-3DEE54DB5AD0}"/>
              </a:ext>
            </a:extLst>
          </p:cNvPr>
          <p:cNvCxnSpPr>
            <a:cxnSpLocks/>
          </p:cNvCxnSpPr>
          <p:nvPr/>
        </p:nvCxnSpPr>
        <p:spPr>
          <a:xfrm flipH="1" flipV="1">
            <a:off x="3994125" y="2123797"/>
            <a:ext cx="42254" cy="523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10F54CB-8792-CA2E-DC7A-7CC0E5A881B8}"/>
              </a:ext>
            </a:extLst>
          </p:cNvPr>
          <p:cNvCxnSpPr>
            <a:cxnSpLocks/>
          </p:cNvCxnSpPr>
          <p:nvPr/>
        </p:nvCxnSpPr>
        <p:spPr>
          <a:xfrm flipH="1" flipV="1">
            <a:off x="1718301" y="3154176"/>
            <a:ext cx="171949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1F57C995-7301-E7C2-53D6-C58960FBC013}"/>
              </a:ext>
            </a:extLst>
          </p:cNvPr>
          <p:cNvCxnSpPr>
            <a:cxnSpLocks/>
          </p:cNvCxnSpPr>
          <p:nvPr/>
        </p:nvCxnSpPr>
        <p:spPr>
          <a:xfrm flipH="1">
            <a:off x="1793729" y="3790502"/>
            <a:ext cx="2064388" cy="895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DDAA272-AADD-7881-4E57-92FB310AC7CD}"/>
              </a:ext>
            </a:extLst>
          </p:cNvPr>
          <p:cNvCxnSpPr>
            <a:cxnSpLocks/>
          </p:cNvCxnSpPr>
          <p:nvPr/>
        </p:nvCxnSpPr>
        <p:spPr>
          <a:xfrm flipH="1">
            <a:off x="3284245" y="4072283"/>
            <a:ext cx="650785" cy="882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6828FC0A-C4CF-D04F-F8C3-C6CE1BA0BFA8}"/>
              </a:ext>
            </a:extLst>
          </p:cNvPr>
          <p:cNvCxnSpPr>
            <a:cxnSpLocks/>
          </p:cNvCxnSpPr>
          <p:nvPr/>
        </p:nvCxnSpPr>
        <p:spPr>
          <a:xfrm>
            <a:off x="5057168" y="3790502"/>
            <a:ext cx="616941" cy="664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5EE2449D-F398-FCF8-E7F2-FF6E295500B6}"/>
              </a:ext>
            </a:extLst>
          </p:cNvPr>
          <p:cNvCxnSpPr>
            <a:cxnSpLocks/>
          </p:cNvCxnSpPr>
          <p:nvPr/>
        </p:nvCxnSpPr>
        <p:spPr>
          <a:xfrm>
            <a:off x="5074588" y="3293692"/>
            <a:ext cx="19638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50C74F91-1097-44CB-9F82-A4D70F4DAC55}"/>
              </a:ext>
            </a:extLst>
          </p:cNvPr>
          <p:cNvCxnSpPr>
            <a:cxnSpLocks/>
          </p:cNvCxnSpPr>
          <p:nvPr/>
        </p:nvCxnSpPr>
        <p:spPr>
          <a:xfrm>
            <a:off x="5087365" y="3508079"/>
            <a:ext cx="1951108" cy="787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0BC22F7C-64AB-8F05-3985-799ED23031A8}"/>
              </a:ext>
            </a:extLst>
          </p:cNvPr>
          <p:cNvCxnSpPr>
            <a:cxnSpLocks/>
          </p:cNvCxnSpPr>
          <p:nvPr/>
        </p:nvCxnSpPr>
        <p:spPr>
          <a:xfrm flipV="1">
            <a:off x="4781079" y="2077803"/>
            <a:ext cx="377555" cy="759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73075455-3B0B-73F0-A7F0-324496642E6C}"/>
              </a:ext>
            </a:extLst>
          </p:cNvPr>
          <p:cNvCxnSpPr>
            <a:cxnSpLocks/>
          </p:cNvCxnSpPr>
          <p:nvPr/>
        </p:nvCxnSpPr>
        <p:spPr>
          <a:xfrm flipV="1">
            <a:off x="4992258" y="2200271"/>
            <a:ext cx="2206064" cy="869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 48">
            <a:extLst>
              <a:ext uri="{FF2B5EF4-FFF2-40B4-BE49-F238E27FC236}">
                <a16:creationId xmlns:a16="http://schemas.microsoft.com/office/drawing/2014/main" id="{C919099F-0542-9CAD-F2D9-2E956CBF7C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6883" y="4902836"/>
            <a:ext cx="1475858" cy="98329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7086BD1-93EE-9350-1983-9547D0C6D3BD}"/>
              </a:ext>
            </a:extLst>
          </p:cNvPr>
          <p:cNvSpPr/>
          <p:nvPr/>
        </p:nvSpPr>
        <p:spPr>
          <a:xfrm>
            <a:off x="3858116" y="6015617"/>
            <a:ext cx="1788653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Agriculture </a:t>
            </a:r>
            <a:r>
              <a:rPr lang="fr-FR" sz="1100" dirty="0">
                <a:solidFill>
                  <a:schemeClr val="tx1"/>
                </a:solidFill>
              </a:rPr>
              <a:t>(régulation hydrique, amendement…)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7CCBB66-20B3-F10C-E450-BE530AC20469}"/>
              </a:ext>
            </a:extLst>
          </p:cNvPr>
          <p:cNvCxnSpPr>
            <a:cxnSpLocks/>
          </p:cNvCxnSpPr>
          <p:nvPr/>
        </p:nvCxnSpPr>
        <p:spPr>
          <a:xfrm>
            <a:off x="4496551" y="3969441"/>
            <a:ext cx="29096" cy="715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 33">
            <a:extLst>
              <a:ext uri="{FF2B5EF4-FFF2-40B4-BE49-F238E27FC236}">
                <a16:creationId xmlns:a16="http://schemas.microsoft.com/office/drawing/2014/main" id="{51C7DEE0-2700-8848-A6BB-EAE42F095C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95" y="1321319"/>
            <a:ext cx="1692529" cy="366571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C79CE33-B24E-F494-6367-A432D8364756}"/>
              </a:ext>
            </a:extLst>
          </p:cNvPr>
          <p:cNvSpPr/>
          <p:nvPr/>
        </p:nvSpPr>
        <p:spPr>
          <a:xfrm>
            <a:off x="1262208" y="3592094"/>
            <a:ext cx="1887069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Aménagements paysagers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24F03FA-2FA7-A37F-3D18-C003CF07AD22}"/>
              </a:ext>
            </a:extLst>
          </p:cNvPr>
          <p:cNvSpPr/>
          <p:nvPr/>
        </p:nvSpPr>
        <p:spPr>
          <a:xfrm>
            <a:off x="7224447" y="3746911"/>
            <a:ext cx="1887069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Barbecue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2AF56B9-CDD3-6F17-3576-5BC77050A362}"/>
              </a:ext>
            </a:extLst>
          </p:cNvPr>
          <p:cNvSpPr/>
          <p:nvPr/>
        </p:nvSpPr>
        <p:spPr>
          <a:xfrm>
            <a:off x="2547758" y="1708888"/>
            <a:ext cx="2509410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Toitures végétalisées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4AA174-D461-69AF-E040-930937BBB43A}"/>
              </a:ext>
            </a:extLst>
          </p:cNvPr>
          <p:cNvSpPr/>
          <p:nvPr/>
        </p:nvSpPr>
        <p:spPr>
          <a:xfrm>
            <a:off x="1590143" y="5943613"/>
            <a:ext cx="2161473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(en remplacement du sel pour limiter l’impact environnemental)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461C18-0BE1-6D94-1F0E-ED9E6BF646EE}"/>
              </a:ext>
            </a:extLst>
          </p:cNvPr>
          <p:cNvSpPr/>
          <p:nvPr/>
        </p:nvSpPr>
        <p:spPr>
          <a:xfrm>
            <a:off x="5095345" y="1979567"/>
            <a:ext cx="2161473" cy="39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(terrains de sport, tennis…)</a:t>
            </a:r>
          </a:p>
        </p:txBody>
      </p:sp>
    </p:spTree>
    <p:extLst>
      <p:ext uri="{BB962C8B-B14F-4D97-AF65-F5344CB8AC3E}">
        <p14:creationId xmlns:p14="http://schemas.microsoft.com/office/powerpoint/2010/main" val="1454169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69F0B-9374-9B91-41AC-89FF87A91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7A30CD-6FA1-673B-1C3E-2B7D15D0BAA9}"/>
              </a:ext>
            </a:extLst>
          </p:cNvPr>
          <p:cNvSpPr/>
          <p:nvPr/>
        </p:nvSpPr>
        <p:spPr>
          <a:xfrm>
            <a:off x="0" y="635000"/>
            <a:ext cx="9144000" cy="10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B099C2-94C4-4C30-DCC3-ABCF1B3E5D58}"/>
              </a:ext>
            </a:extLst>
          </p:cNvPr>
          <p:cNvSpPr txBox="1"/>
          <p:nvPr/>
        </p:nvSpPr>
        <p:spPr>
          <a:xfrm>
            <a:off x="4762501" y="173335"/>
            <a:ext cx="438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i="1" dirty="0"/>
              <a:t>HISTORIQUE DU PROJET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17B399-C118-A457-87A4-7868080F1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81" y="4431138"/>
            <a:ext cx="5289161" cy="22535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007AE8B-6B02-4CEE-A2CD-674967C7A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969" y="847082"/>
            <a:ext cx="4927273" cy="34735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6EA3BD-C6F6-740F-8B14-5A3C305CA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8" y="847082"/>
            <a:ext cx="3261585" cy="47907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C7D25A2-B6B5-BE66-E761-AF31216E6164}"/>
              </a:ext>
            </a:extLst>
          </p:cNvPr>
          <p:cNvSpPr txBox="1"/>
          <p:nvPr/>
        </p:nvSpPr>
        <p:spPr>
          <a:xfrm>
            <a:off x="0" y="5761335"/>
            <a:ext cx="3508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u="sng" dirty="0"/>
              <a:t>Site du Sarran :</a:t>
            </a:r>
            <a:r>
              <a:rPr lang="fr-FR" dirty="0"/>
              <a:t> seul site (sur 30 au niveau départemental) à être potentiellement exploitable.</a:t>
            </a:r>
          </a:p>
        </p:txBody>
      </p:sp>
    </p:spTree>
    <p:extLst>
      <p:ext uri="{BB962C8B-B14F-4D97-AF65-F5344CB8AC3E}">
        <p14:creationId xmlns:p14="http://schemas.microsoft.com/office/powerpoint/2010/main" val="2797958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00C6A-5D64-4181-91A1-8B2C30E6C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E5A1F3-9F85-6698-FDE2-4D3AB349B2ED}"/>
              </a:ext>
            </a:extLst>
          </p:cNvPr>
          <p:cNvSpPr/>
          <p:nvPr/>
        </p:nvSpPr>
        <p:spPr>
          <a:xfrm>
            <a:off x="0" y="635000"/>
            <a:ext cx="9144000" cy="10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0A9D3D5-683D-70CB-6548-1AD54840743D}"/>
              </a:ext>
            </a:extLst>
          </p:cNvPr>
          <p:cNvSpPr txBox="1"/>
          <p:nvPr/>
        </p:nvSpPr>
        <p:spPr>
          <a:xfrm>
            <a:off x="4762501" y="173335"/>
            <a:ext cx="438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i="1" dirty="0"/>
              <a:t>JUSTIFICATION DU PROJET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3618909-CE14-EAD5-34BF-84F70048062E}"/>
              </a:ext>
            </a:extLst>
          </p:cNvPr>
          <p:cNvSpPr txBox="1"/>
          <p:nvPr/>
        </p:nvSpPr>
        <p:spPr>
          <a:xfrm>
            <a:off x="647700" y="1206176"/>
            <a:ext cx="794579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Site identifié comme le plus favorable pour une exploitation de pouzzolane dans le département du Puy-de-Dôme et en dehors du périmètre UNESCO de la Chaîne des Puys – Faille de Limagne (Etude DREAL – CD63 – UNICEM, PNRVA);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Les pouzzolanes sont classées comme </a:t>
            </a:r>
            <a:r>
              <a:rPr lang="fr-FR" b="1" u="sng" dirty="0"/>
              <a:t>Gisement d’intérêt national </a:t>
            </a:r>
            <a:r>
              <a:rPr lang="fr-FR" dirty="0"/>
              <a:t>dans le Schéma Régional des carrières Auvergne-Rhône-Alpes;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Matériaux de qualité;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Gisement permettant de substituer la fermeture de certains sites et permettre de répondre à un besoin (baisse de 90% de la production autorisée d’exploitation dans le département du Puy-de-Dôme d’ici 2031)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Utilisations nobles de la pouzzolane sur des utilisations diverses et très spécifiques, permettant de répondre à des besoins liés à la </a:t>
            </a:r>
            <a:r>
              <a:rPr lang="fr-FR" u="sng" dirty="0"/>
              <a:t>décarbonation de l’industrie</a:t>
            </a:r>
            <a:r>
              <a:rPr lang="fr-FR" dirty="0"/>
              <a:t>, des besoins en </a:t>
            </a:r>
            <a:r>
              <a:rPr lang="fr-FR" u="sng" dirty="0"/>
              <a:t>régulation hydrique des sols…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Pas de traversée des bourgs de RENTIERES et de la CHAPELLE-MARCOUSSE.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9337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AF4C291-0651-4F9F-879B-227681684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8132"/>
            <a:ext cx="9144000" cy="5400989"/>
          </a:xfrm>
          <a:prstGeom prst="rect">
            <a:avLst/>
          </a:prstGeom>
        </p:spPr>
      </p:pic>
      <p:sp>
        <p:nvSpPr>
          <p:cNvPr id="6" name="Légende : quatre flèches 5">
            <a:extLst>
              <a:ext uri="{FF2B5EF4-FFF2-40B4-BE49-F238E27FC236}">
                <a16:creationId xmlns:a16="http://schemas.microsoft.com/office/drawing/2014/main" id="{A5EB4289-4CA3-4E47-BF5B-863332F01DE3}"/>
              </a:ext>
            </a:extLst>
          </p:cNvPr>
          <p:cNvSpPr/>
          <p:nvPr/>
        </p:nvSpPr>
        <p:spPr>
          <a:xfrm>
            <a:off x="4335780" y="3329940"/>
            <a:ext cx="289560" cy="274320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739B0F-C1E1-4969-882B-C5FBEDCF161D}"/>
              </a:ext>
            </a:extLst>
          </p:cNvPr>
          <p:cNvSpPr txBox="1"/>
          <p:nvPr/>
        </p:nvSpPr>
        <p:spPr>
          <a:xfrm>
            <a:off x="2981325" y="6332220"/>
            <a:ext cx="3718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/>
              <a:t>Localisation du projet d’exploitation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0ED7797-0A78-4534-8806-7CAEDDA4675A}"/>
              </a:ext>
            </a:extLst>
          </p:cNvPr>
          <p:cNvCxnSpPr>
            <a:endCxn id="6" idx="2"/>
          </p:cNvCxnSpPr>
          <p:nvPr/>
        </p:nvCxnSpPr>
        <p:spPr>
          <a:xfrm flipV="1">
            <a:off x="4480560" y="3604260"/>
            <a:ext cx="0" cy="27279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F26D9C6-ECFF-A994-9F76-C0C91BC42C44}"/>
              </a:ext>
            </a:extLst>
          </p:cNvPr>
          <p:cNvSpPr/>
          <p:nvPr/>
        </p:nvSpPr>
        <p:spPr>
          <a:xfrm>
            <a:off x="0" y="635000"/>
            <a:ext cx="9144000" cy="101600"/>
          </a:xfrm>
          <a:prstGeom prst="rect">
            <a:avLst/>
          </a:prstGeom>
          <a:solidFill>
            <a:srgbClr val="A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EF0B33-60E5-D82B-9E37-7EBDC70D1F0E}"/>
              </a:ext>
            </a:extLst>
          </p:cNvPr>
          <p:cNvSpPr txBox="1"/>
          <p:nvPr/>
        </p:nvSpPr>
        <p:spPr>
          <a:xfrm>
            <a:off x="5324475" y="173335"/>
            <a:ext cx="381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i="1" dirty="0"/>
              <a:t>LOCALISATION DU PROJET</a:t>
            </a:r>
          </a:p>
        </p:txBody>
      </p:sp>
    </p:spTree>
    <p:extLst>
      <p:ext uri="{BB962C8B-B14F-4D97-AF65-F5344CB8AC3E}">
        <p14:creationId xmlns:p14="http://schemas.microsoft.com/office/powerpoint/2010/main" val="1310251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6F59B-8924-0D2A-E628-F36E108F1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AF7718F-BB26-2785-122E-82C190EF2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8" y="803596"/>
            <a:ext cx="8112774" cy="588106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D068450-965A-63DA-EF86-E5C14C7064BB}"/>
              </a:ext>
            </a:extLst>
          </p:cNvPr>
          <p:cNvSpPr txBox="1"/>
          <p:nvPr/>
        </p:nvSpPr>
        <p:spPr>
          <a:xfrm>
            <a:off x="2222241" y="3584780"/>
            <a:ext cx="28782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i="1" dirty="0"/>
              <a:t>Localisation du projet d’exploitation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EB7D00-DC7A-E022-D4BB-0C534A967B3A}"/>
              </a:ext>
            </a:extLst>
          </p:cNvPr>
          <p:cNvSpPr/>
          <p:nvPr/>
        </p:nvSpPr>
        <p:spPr>
          <a:xfrm>
            <a:off x="0" y="635000"/>
            <a:ext cx="9144000" cy="101600"/>
          </a:xfrm>
          <a:prstGeom prst="rect">
            <a:avLst/>
          </a:prstGeom>
          <a:solidFill>
            <a:srgbClr val="A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8920C1-F810-E6EC-91EB-7EE27CAC455A}"/>
              </a:ext>
            </a:extLst>
          </p:cNvPr>
          <p:cNvSpPr txBox="1"/>
          <p:nvPr/>
        </p:nvSpPr>
        <p:spPr>
          <a:xfrm>
            <a:off x="5324475" y="173335"/>
            <a:ext cx="381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i="1" dirty="0"/>
              <a:t>LOCALISATION DU PROJET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83F640A-228A-CE5B-A3E3-6EE9CA8075AC}"/>
              </a:ext>
            </a:extLst>
          </p:cNvPr>
          <p:cNvCxnSpPr/>
          <p:nvPr/>
        </p:nvCxnSpPr>
        <p:spPr>
          <a:xfrm>
            <a:off x="5100541" y="3778898"/>
            <a:ext cx="223934" cy="3825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D877D1E0-511C-1286-BA2D-1056591E016B}"/>
              </a:ext>
            </a:extLst>
          </p:cNvPr>
          <p:cNvSpPr txBox="1"/>
          <p:nvPr/>
        </p:nvSpPr>
        <p:spPr>
          <a:xfrm>
            <a:off x="4254760" y="6069111"/>
            <a:ext cx="17283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/>
              <a:t>Bourg de RENTIERES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5DFB8E1-F4CF-2D3F-7737-D91D2DC48455}"/>
              </a:ext>
            </a:extLst>
          </p:cNvPr>
          <p:cNvCxnSpPr>
            <a:cxnSpLocks/>
          </p:cNvCxnSpPr>
          <p:nvPr/>
        </p:nvCxnSpPr>
        <p:spPr>
          <a:xfrm>
            <a:off x="5983158" y="6222999"/>
            <a:ext cx="44563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37618BF8-BCF3-3569-CFDF-6FA27654B68B}"/>
              </a:ext>
            </a:extLst>
          </p:cNvPr>
          <p:cNvSpPr txBox="1"/>
          <p:nvPr/>
        </p:nvSpPr>
        <p:spPr>
          <a:xfrm>
            <a:off x="2752531" y="1528215"/>
            <a:ext cx="29444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/>
              <a:t>Bourg de LA-CHAPELLE-MARCOUSSE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67B0BD8-5AA3-87CE-8FD6-0DFA41A8CBC7}"/>
              </a:ext>
            </a:extLst>
          </p:cNvPr>
          <p:cNvCxnSpPr>
            <a:cxnSpLocks/>
          </p:cNvCxnSpPr>
          <p:nvPr/>
        </p:nvCxnSpPr>
        <p:spPr>
          <a:xfrm>
            <a:off x="5697021" y="1682103"/>
            <a:ext cx="44563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12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1C97D0E-4654-4E02-83A8-29BE07F9B1FA}"/>
              </a:ext>
            </a:extLst>
          </p:cNvPr>
          <p:cNvSpPr txBox="1"/>
          <p:nvPr/>
        </p:nvSpPr>
        <p:spPr>
          <a:xfrm>
            <a:off x="5324475" y="173335"/>
            <a:ext cx="381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i="1" dirty="0"/>
              <a:t>LOCALISATION DU PROJET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61CBC6-07FC-4273-A816-CC31E00E8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052125"/>
            <a:ext cx="8229600" cy="557656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95D45B0-5B24-4755-8CCF-C2B8B8C3F546}"/>
              </a:ext>
            </a:extLst>
          </p:cNvPr>
          <p:cNvSpPr txBox="1"/>
          <p:nvPr/>
        </p:nvSpPr>
        <p:spPr>
          <a:xfrm>
            <a:off x="3668486" y="3848493"/>
            <a:ext cx="865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B0F0"/>
                </a:solidFill>
              </a:rPr>
              <a:t>ZV 53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D48958-674C-4CDF-A700-761BA6F6288D}"/>
              </a:ext>
            </a:extLst>
          </p:cNvPr>
          <p:cNvSpPr/>
          <p:nvPr/>
        </p:nvSpPr>
        <p:spPr>
          <a:xfrm>
            <a:off x="5462801" y="4098863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rgbClr val="FFFF00"/>
                </a:solidFill>
              </a:rPr>
              <a:t>ZD 68</a:t>
            </a: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DB45F275-DC20-4763-8BAE-985888670E6C}"/>
              </a:ext>
            </a:extLst>
          </p:cNvPr>
          <p:cNvSpPr/>
          <p:nvPr/>
        </p:nvSpPr>
        <p:spPr>
          <a:xfrm>
            <a:off x="4724400" y="2501900"/>
            <a:ext cx="2209800" cy="3225800"/>
          </a:xfrm>
          <a:custGeom>
            <a:avLst/>
            <a:gdLst>
              <a:gd name="connsiteX0" fmla="*/ 730250 w 2209800"/>
              <a:gd name="connsiteY0" fmla="*/ 3225800 h 3225800"/>
              <a:gd name="connsiteX1" fmla="*/ 825500 w 2209800"/>
              <a:gd name="connsiteY1" fmla="*/ 3105150 h 3225800"/>
              <a:gd name="connsiteX2" fmla="*/ 889000 w 2209800"/>
              <a:gd name="connsiteY2" fmla="*/ 3149600 h 3225800"/>
              <a:gd name="connsiteX3" fmla="*/ 1104900 w 2209800"/>
              <a:gd name="connsiteY3" fmla="*/ 2914650 h 3225800"/>
              <a:gd name="connsiteX4" fmla="*/ 1320800 w 2209800"/>
              <a:gd name="connsiteY4" fmla="*/ 3054350 h 3225800"/>
              <a:gd name="connsiteX5" fmla="*/ 1397000 w 2209800"/>
              <a:gd name="connsiteY5" fmla="*/ 3016250 h 3225800"/>
              <a:gd name="connsiteX6" fmla="*/ 1454150 w 2209800"/>
              <a:gd name="connsiteY6" fmla="*/ 3016250 h 3225800"/>
              <a:gd name="connsiteX7" fmla="*/ 1530350 w 2209800"/>
              <a:gd name="connsiteY7" fmla="*/ 3041650 h 3225800"/>
              <a:gd name="connsiteX8" fmla="*/ 1644650 w 2209800"/>
              <a:gd name="connsiteY8" fmla="*/ 2863850 h 3225800"/>
              <a:gd name="connsiteX9" fmla="*/ 1739900 w 2209800"/>
              <a:gd name="connsiteY9" fmla="*/ 2908300 h 3225800"/>
              <a:gd name="connsiteX10" fmla="*/ 1930400 w 2209800"/>
              <a:gd name="connsiteY10" fmla="*/ 2984500 h 3225800"/>
              <a:gd name="connsiteX11" fmla="*/ 2006600 w 2209800"/>
              <a:gd name="connsiteY11" fmla="*/ 2457450 h 3225800"/>
              <a:gd name="connsiteX12" fmla="*/ 1752600 w 2209800"/>
              <a:gd name="connsiteY12" fmla="*/ 2286000 h 3225800"/>
              <a:gd name="connsiteX13" fmla="*/ 2209800 w 2209800"/>
              <a:gd name="connsiteY13" fmla="*/ 1987550 h 3225800"/>
              <a:gd name="connsiteX14" fmla="*/ 2114550 w 2209800"/>
              <a:gd name="connsiteY14" fmla="*/ 1841500 h 3225800"/>
              <a:gd name="connsiteX15" fmla="*/ 2089150 w 2209800"/>
              <a:gd name="connsiteY15" fmla="*/ 1752600 h 3225800"/>
              <a:gd name="connsiteX16" fmla="*/ 1924050 w 2209800"/>
              <a:gd name="connsiteY16" fmla="*/ 1568450 h 3225800"/>
              <a:gd name="connsiteX17" fmla="*/ 1854200 w 2209800"/>
              <a:gd name="connsiteY17" fmla="*/ 1460500 h 3225800"/>
              <a:gd name="connsiteX18" fmla="*/ 1466850 w 2209800"/>
              <a:gd name="connsiteY18" fmla="*/ 577850 h 3225800"/>
              <a:gd name="connsiteX19" fmla="*/ 1358900 w 2209800"/>
              <a:gd name="connsiteY19" fmla="*/ 425450 h 3225800"/>
              <a:gd name="connsiteX20" fmla="*/ 1066800 w 2209800"/>
              <a:gd name="connsiteY20" fmla="*/ 95250 h 3225800"/>
              <a:gd name="connsiteX21" fmla="*/ 946150 w 2209800"/>
              <a:gd name="connsiteY21" fmla="*/ 0 h 3225800"/>
              <a:gd name="connsiteX22" fmla="*/ 0 w 2209800"/>
              <a:gd name="connsiteY22" fmla="*/ 2000250 h 3225800"/>
              <a:gd name="connsiteX23" fmla="*/ 730250 w 2209800"/>
              <a:gd name="connsiteY23" fmla="*/ 3225800 h 322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09800" h="3225800">
                <a:moveTo>
                  <a:pt x="730250" y="3225800"/>
                </a:moveTo>
                <a:lnTo>
                  <a:pt x="825500" y="3105150"/>
                </a:lnTo>
                <a:lnTo>
                  <a:pt x="889000" y="3149600"/>
                </a:lnTo>
                <a:lnTo>
                  <a:pt x="1104900" y="2914650"/>
                </a:lnTo>
                <a:lnTo>
                  <a:pt x="1320800" y="3054350"/>
                </a:lnTo>
                <a:lnTo>
                  <a:pt x="1397000" y="3016250"/>
                </a:lnTo>
                <a:lnTo>
                  <a:pt x="1454150" y="3016250"/>
                </a:lnTo>
                <a:lnTo>
                  <a:pt x="1530350" y="3041650"/>
                </a:lnTo>
                <a:lnTo>
                  <a:pt x="1644650" y="2863850"/>
                </a:lnTo>
                <a:lnTo>
                  <a:pt x="1739900" y="2908300"/>
                </a:lnTo>
                <a:lnTo>
                  <a:pt x="1930400" y="2984500"/>
                </a:lnTo>
                <a:lnTo>
                  <a:pt x="2006600" y="2457450"/>
                </a:lnTo>
                <a:lnTo>
                  <a:pt x="1752600" y="2286000"/>
                </a:lnTo>
                <a:lnTo>
                  <a:pt x="2209800" y="1987550"/>
                </a:lnTo>
                <a:lnTo>
                  <a:pt x="2114550" y="1841500"/>
                </a:lnTo>
                <a:lnTo>
                  <a:pt x="2089150" y="1752600"/>
                </a:lnTo>
                <a:lnTo>
                  <a:pt x="1924050" y="1568450"/>
                </a:lnTo>
                <a:lnTo>
                  <a:pt x="1854200" y="1460500"/>
                </a:lnTo>
                <a:lnTo>
                  <a:pt x="1466850" y="577850"/>
                </a:lnTo>
                <a:lnTo>
                  <a:pt x="1358900" y="425450"/>
                </a:lnTo>
                <a:lnTo>
                  <a:pt x="1066800" y="95250"/>
                </a:lnTo>
                <a:lnTo>
                  <a:pt x="946150" y="0"/>
                </a:lnTo>
                <a:lnTo>
                  <a:pt x="0" y="2000250"/>
                </a:lnTo>
                <a:lnTo>
                  <a:pt x="730250" y="3225800"/>
                </a:lnTo>
                <a:close/>
              </a:path>
            </a:pathLst>
          </a:custGeom>
          <a:noFill/>
          <a:ln w="254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0CF628-F141-4E48-A603-733F4092B77B}"/>
              </a:ext>
            </a:extLst>
          </p:cNvPr>
          <p:cNvSpPr txBox="1"/>
          <p:nvPr/>
        </p:nvSpPr>
        <p:spPr>
          <a:xfrm>
            <a:off x="4724400" y="6058245"/>
            <a:ext cx="21107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rgbClr val="C00000"/>
                </a:solidFill>
              </a:rPr>
              <a:t>Zone du projet de carrière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1CEA757-0863-4257-9FF2-769ADA20953B}"/>
              </a:ext>
            </a:extLst>
          </p:cNvPr>
          <p:cNvCxnSpPr>
            <a:cxnSpLocks/>
          </p:cNvCxnSpPr>
          <p:nvPr/>
        </p:nvCxnSpPr>
        <p:spPr>
          <a:xfrm flipH="1" flipV="1">
            <a:off x="4724400" y="5276850"/>
            <a:ext cx="422635" cy="7663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E64B3A73-02AC-42B0-84D3-16B298A6261A}"/>
              </a:ext>
            </a:extLst>
          </p:cNvPr>
          <p:cNvSpPr/>
          <p:nvPr/>
        </p:nvSpPr>
        <p:spPr>
          <a:xfrm>
            <a:off x="2090057" y="3058886"/>
            <a:ext cx="3374572" cy="2775857"/>
          </a:xfrm>
          <a:custGeom>
            <a:avLst/>
            <a:gdLst>
              <a:gd name="connsiteX0" fmla="*/ 3374572 w 3374572"/>
              <a:gd name="connsiteY0" fmla="*/ 2705100 h 2775857"/>
              <a:gd name="connsiteX1" fmla="*/ 2748643 w 3374572"/>
              <a:gd name="connsiteY1" fmla="*/ 2710543 h 2775857"/>
              <a:gd name="connsiteX2" fmla="*/ 2683329 w 3374572"/>
              <a:gd name="connsiteY2" fmla="*/ 2775857 h 2775857"/>
              <a:gd name="connsiteX3" fmla="*/ 1997529 w 3374572"/>
              <a:gd name="connsiteY3" fmla="*/ 2416628 h 2775857"/>
              <a:gd name="connsiteX4" fmla="*/ 2079172 w 3374572"/>
              <a:gd name="connsiteY4" fmla="*/ 2280557 h 2775857"/>
              <a:gd name="connsiteX5" fmla="*/ 1943100 w 3374572"/>
              <a:gd name="connsiteY5" fmla="*/ 2155371 h 2775857"/>
              <a:gd name="connsiteX6" fmla="*/ 1719943 w 3374572"/>
              <a:gd name="connsiteY6" fmla="*/ 2035628 h 2775857"/>
              <a:gd name="connsiteX7" fmla="*/ 1839686 w 3374572"/>
              <a:gd name="connsiteY7" fmla="*/ 1905000 h 2775857"/>
              <a:gd name="connsiteX8" fmla="*/ 1643743 w 3374572"/>
              <a:gd name="connsiteY8" fmla="*/ 1175657 h 2775857"/>
              <a:gd name="connsiteX9" fmla="*/ 1502229 w 3374572"/>
              <a:gd name="connsiteY9" fmla="*/ 1088571 h 2775857"/>
              <a:gd name="connsiteX10" fmla="*/ 1415143 w 3374572"/>
              <a:gd name="connsiteY10" fmla="*/ 1066800 h 2775857"/>
              <a:gd name="connsiteX11" fmla="*/ 1202872 w 3374572"/>
              <a:gd name="connsiteY11" fmla="*/ 1045028 h 2775857"/>
              <a:gd name="connsiteX12" fmla="*/ 1153886 w 3374572"/>
              <a:gd name="connsiteY12" fmla="*/ 832757 h 2775857"/>
              <a:gd name="connsiteX13" fmla="*/ 1159329 w 3374572"/>
              <a:gd name="connsiteY13" fmla="*/ 669471 h 2775857"/>
              <a:gd name="connsiteX14" fmla="*/ 968829 w 3374572"/>
              <a:gd name="connsiteY14" fmla="*/ 723900 h 2775857"/>
              <a:gd name="connsiteX15" fmla="*/ 919843 w 3374572"/>
              <a:gd name="connsiteY15" fmla="*/ 642257 h 2775857"/>
              <a:gd name="connsiteX16" fmla="*/ 734786 w 3374572"/>
              <a:gd name="connsiteY16" fmla="*/ 756557 h 2775857"/>
              <a:gd name="connsiteX17" fmla="*/ 919843 w 3374572"/>
              <a:gd name="connsiteY17" fmla="*/ 1153885 h 2775857"/>
              <a:gd name="connsiteX18" fmla="*/ 685800 w 3374572"/>
              <a:gd name="connsiteY18" fmla="*/ 1240971 h 2775857"/>
              <a:gd name="connsiteX19" fmla="*/ 555172 w 3374572"/>
              <a:gd name="connsiteY19" fmla="*/ 908957 h 2775857"/>
              <a:gd name="connsiteX20" fmla="*/ 228600 w 3374572"/>
              <a:gd name="connsiteY20" fmla="*/ 996043 h 2775857"/>
              <a:gd name="connsiteX21" fmla="*/ 130629 w 3374572"/>
              <a:gd name="connsiteY21" fmla="*/ 810985 h 2775857"/>
              <a:gd name="connsiteX22" fmla="*/ 0 w 3374572"/>
              <a:gd name="connsiteY22" fmla="*/ 473528 h 2775857"/>
              <a:gd name="connsiteX23" fmla="*/ 130629 w 3374572"/>
              <a:gd name="connsiteY23" fmla="*/ 473528 h 2775857"/>
              <a:gd name="connsiteX24" fmla="*/ 217714 w 3374572"/>
              <a:gd name="connsiteY24" fmla="*/ 163285 h 2775857"/>
              <a:gd name="connsiteX25" fmla="*/ 168729 w 3374572"/>
              <a:gd name="connsiteY25" fmla="*/ 136071 h 2775857"/>
              <a:gd name="connsiteX26" fmla="*/ 217714 w 3374572"/>
              <a:gd name="connsiteY26" fmla="*/ 0 h 2775857"/>
              <a:gd name="connsiteX27" fmla="*/ 827314 w 3374572"/>
              <a:gd name="connsiteY27" fmla="*/ 114300 h 2775857"/>
              <a:gd name="connsiteX28" fmla="*/ 1039586 w 3374572"/>
              <a:gd name="connsiteY28" fmla="*/ 70757 h 2775857"/>
              <a:gd name="connsiteX29" fmla="*/ 1306286 w 3374572"/>
              <a:gd name="connsiteY29" fmla="*/ 38100 h 2775857"/>
              <a:gd name="connsiteX30" fmla="*/ 1725386 w 3374572"/>
              <a:gd name="connsiteY30" fmla="*/ 125185 h 2775857"/>
              <a:gd name="connsiteX31" fmla="*/ 1997529 w 3374572"/>
              <a:gd name="connsiteY31" fmla="*/ 277585 h 2775857"/>
              <a:gd name="connsiteX32" fmla="*/ 2226129 w 3374572"/>
              <a:gd name="connsiteY32" fmla="*/ 538843 h 2775857"/>
              <a:gd name="connsiteX33" fmla="*/ 2503714 w 3374572"/>
              <a:gd name="connsiteY33" fmla="*/ 930728 h 2775857"/>
              <a:gd name="connsiteX34" fmla="*/ 2628900 w 3374572"/>
              <a:gd name="connsiteY34" fmla="*/ 1453243 h 2775857"/>
              <a:gd name="connsiteX35" fmla="*/ 3374572 w 3374572"/>
              <a:gd name="connsiteY35" fmla="*/ 2705100 h 2775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374572" h="2775857">
                <a:moveTo>
                  <a:pt x="3374572" y="2705100"/>
                </a:moveTo>
                <a:lnTo>
                  <a:pt x="2748643" y="2710543"/>
                </a:lnTo>
                <a:lnTo>
                  <a:pt x="2683329" y="2775857"/>
                </a:lnTo>
                <a:lnTo>
                  <a:pt x="1997529" y="2416628"/>
                </a:lnTo>
                <a:lnTo>
                  <a:pt x="2079172" y="2280557"/>
                </a:lnTo>
                <a:lnTo>
                  <a:pt x="1943100" y="2155371"/>
                </a:lnTo>
                <a:lnTo>
                  <a:pt x="1719943" y="2035628"/>
                </a:lnTo>
                <a:lnTo>
                  <a:pt x="1839686" y="1905000"/>
                </a:lnTo>
                <a:lnTo>
                  <a:pt x="1643743" y="1175657"/>
                </a:lnTo>
                <a:lnTo>
                  <a:pt x="1502229" y="1088571"/>
                </a:lnTo>
                <a:lnTo>
                  <a:pt x="1415143" y="1066800"/>
                </a:lnTo>
                <a:lnTo>
                  <a:pt x="1202872" y="1045028"/>
                </a:lnTo>
                <a:lnTo>
                  <a:pt x="1153886" y="832757"/>
                </a:lnTo>
                <a:lnTo>
                  <a:pt x="1159329" y="669471"/>
                </a:lnTo>
                <a:lnTo>
                  <a:pt x="968829" y="723900"/>
                </a:lnTo>
                <a:lnTo>
                  <a:pt x="919843" y="642257"/>
                </a:lnTo>
                <a:lnTo>
                  <a:pt x="734786" y="756557"/>
                </a:lnTo>
                <a:lnTo>
                  <a:pt x="919843" y="1153885"/>
                </a:lnTo>
                <a:lnTo>
                  <a:pt x="685800" y="1240971"/>
                </a:lnTo>
                <a:lnTo>
                  <a:pt x="555172" y="908957"/>
                </a:lnTo>
                <a:lnTo>
                  <a:pt x="228600" y="996043"/>
                </a:lnTo>
                <a:lnTo>
                  <a:pt x="130629" y="810985"/>
                </a:lnTo>
                <a:lnTo>
                  <a:pt x="0" y="473528"/>
                </a:lnTo>
                <a:lnTo>
                  <a:pt x="130629" y="473528"/>
                </a:lnTo>
                <a:lnTo>
                  <a:pt x="217714" y="163285"/>
                </a:lnTo>
                <a:lnTo>
                  <a:pt x="168729" y="136071"/>
                </a:lnTo>
                <a:lnTo>
                  <a:pt x="217714" y="0"/>
                </a:lnTo>
                <a:lnTo>
                  <a:pt x="827314" y="114300"/>
                </a:lnTo>
                <a:lnTo>
                  <a:pt x="1039586" y="70757"/>
                </a:lnTo>
                <a:lnTo>
                  <a:pt x="1306286" y="38100"/>
                </a:lnTo>
                <a:lnTo>
                  <a:pt x="1725386" y="125185"/>
                </a:lnTo>
                <a:lnTo>
                  <a:pt x="1997529" y="277585"/>
                </a:lnTo>
                <a:lnTo>
                  <a:pt x="2226129" y="538843"/>
                </a:lnTo>
                <a:lnTo>
                  <a:pt x="2503714" y="930728"/>
                </a:lnTo>
                <a:lnTo>
                  <a:pt x="2628900" y="1453243"/>
                </a:lnTo>
                <a:lnTo>
                  <a:pt x="3374572" y="2705100"/>
                </a:lnTo>
                <a:close/>
              </a:path>
            </a:pathLst>
          </a:custGeom>
          <a:noFill/>
          <a:ln w="254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3AE5C099-5B1A-46A0-BAF3-2D3B44D920F8}"/>
              </a:ext>
            </a:extLst>
          </p:cNvPr>
          <p:cNvSpPr/>
          <p:nvPr/>
        </p:nvSpPr>
        <p:spPr>
          <a:xfrm rot="2845765">
            <a:off x="4449889" y="3846960"/>
            <a:ext cx="1568907" cy="2025357"/>
          </a:xfrm>
          <a:custGeom>
            <a:avLst/>
            <a:gdLst>
              <a:gd name="connsiteX0" fmla="*/ 701964 w 3648364"/>
              <a:gd name="connsiteY0" fmla="*/ 665018 h 4285673"/>
              <a:gd name="connsiteX1" fmla="*/ 0 w 3648364"/>
              <a:gd name="connsiteY1" fmla="*/ 4285673 h 4285673"/>
              <a:gd name="connsiteX2" fmla="*/ 2613891 w 3648364"/>
              <a:gd name="connsiteY2" fmla="*/ 4119418 h 4285673"/>
              <a:gd name="connsiteX3" fmla="*/ 3380509 w 3648364"/>
              <a:gd name="connsiteY3" fmla="*/ 3214255 h 4285673"/>
              <a:gd name="connsiteX4" fmla="*/ 3648364 w 3648364"/>
              <a:gd name="connsiteY4" fmla="*/ 2032000 h 4285673"/>
              <a:gd name="connsiteX5" fmla="*/ 3629891 w 3648364"/>
              <a:gd name="connsiteY5" fmla="*/ 1819564 h 4285673"/>
              <a:gd name="connsiteX6" fmla="*/ 3491345 w 3648364"/>
              <a:gd name="connsiteY6" fmla="*/ 1477818 h 4285673"/>
              <a:gd name="connsiteX7" fmla="*/ 3343564 w 3648364"/>
              <a:gd name="connsiteY7" fmla="*/ 1219200 h 4285673"/>
              <a:gd name="connsiteX8" fmla="*/ 2484582 w 3648364"/>
              <a:gd name="connsiteY8" fmla="*/ 434109 h 4285673"/>
              <a:gd name="connsiteX9" fmla="*/ 1745673 w 3648364"/>
              <a:gd name="connsiteY9" fmla="*/ 92364 h 4285673"/>
              <a:gd name="connsiteX10" fmla="*/ 1570182 w 3648364"/>
              <a:gd name="connsiteY10" fmla="*/ 0 h 4285673"/>
              <a:gd name="connsiteX11" fmla="*/ 701964 w 3648364"/>
              <a:gd name="connsiteY11" fmla="*/ 665018 h 4285673"/>
              <a:gd name="connsiteX0" fmla="*/ 822037 w 3648364"/>
              <a:gd name="connsiteY0" fmla="*/ 692727 h 4285673"/>
              <a:gd name="connsiteX1" fmla="*/ 0 w 3648364"/>
              <a:gd name="connsiteY1" fmla="*/ 4285673 h 4285673"/>
              <a:gd name="connsiteX2" fmla="*/ 2613891 w 3648364"/>
              <a:gd name="connsiteY2" fmla="*/ 4119418 h 4285673"/>
              <a:gd name="connsiteX3" fmla="*/ 3380509 w 3648364"/>
              <a:gd name="connsiteY3" fmla="*/ 3214255 h 4285673"/>
              <a:gd name="connsiteX4" fmla="*/ 3648364 w 3648364"/>
              <a:gd name="connsiteY4" fmla="*/ 2032000 h 4285673"/>
              <a:gd name="connsiteX5" fmla="*/ 3629891 w 3648364"/>
              <a:gd name="connsiteY5" fmla="*/ 1819564 h 4285673"/>
              <a:gd name="connsiteX6" fmla="*/ 3491345 w 3648364"/>
              <a:gd name="connsiteY6" fmla="*/ 1477818 h 4285673"/>
              <a:gd name="connsiteX7" fmla="*/ 3343564 w 3648364"/>
              <a:gd name="connsiteY7" fmla="*/ 1219200 h 4285673"/>
              <a:gd name="connsiteX8" fmla="*/ 2484582 w 3648364"/>
              <a:gd name="connsiteY8" fmla="*/ 434109 h 4285673"/>
              <a:gd name="connsiteX9" fmla="*/ 1745673 w 3648364"/>
              <a:gd name="connsiteY9" fmla="*/ 92364 h 4285673"/>
              <a:gd name="connsiteX10" fmla="*/ 1570182 w 3648364"/>
              <a:gd name="connsiteY10" fmla="*/ 0 h 4285673"/>
              <a:gd name="connsiteX11" fmla="*/ 822037 w 3648364"/>
              <a:gd name="connsiteY11" fmla="*/ 692727 h 428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48364" h="4285673">
                <a:moveTo>
                  <a:pt x="822037" y="692727"/>
                </a:moveTo>
                <a:lnTo>
                  <a:pt x="0" y="4285673"/>
                </a:lnTo>
                <a:lnTo>
                  <a:pt x="2613891" y="4119418"/>
                </a:lnTo>
                <a:lnTo>
                  <a:pt x="3380509" y="3214255"/>
                </a:lnTo>
                <a:lnTo>
                  <a:pt x="3648364" y="2032000"/>
                </a:lnTo>
                <a:lnTo>
                  <a:pt x="3629891" y="1819564"/>
                </a:lnTo>
                <a:lnTo>
                  <a:pt x="3491345" y="1477818"/>
                </a:lnTo>
                <a:lnTo>
                  <a:pt x="3343564" y="1219200"/>
                </a:lnTo>
                <a:lnTo>
                  <a:pt x="2484582" y="434109"/>
                </a:lnTo>
                <a:lnTo>
                  <a:pt x="1745673" y="92364"/>
                </a:lnTo>
                <a:lnTo>
                  <a:pt x="1570182" y="0"/>
                </a:lnTo>
                <a:lnTo>
                  <a:pt x="822037" y="692727"/>
                </a:lnTo>
                <a:close/>
              </a:path>
            </a:pathLst>
          </a:cu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4B1AA0F-F168-4A02-BDFE-8EEEAEB56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5667925"/>
            <a:ext cx="3043129" cy="9854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6F0ADE-57D2-62DE-E36F-9D90348F07AF}"/>
              </a:ext>
            </a:extLst>
          </p:cNvPr>
          <p:cNvSpPr/>
          <p:nvPr/>
        </p:nvSpPr>
        <p:spPr>
          <a:xfrm>
            <a:off x="0" y="635000"/>
            <a:ext cx="9144000" cy="101600"/>
          </a:xfrm>
          <a:prstGeom prst="rect">
            <a:avLst/>
          </a:prstGeom>
          <a:solidFill>
            <a:srgbClr val="A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6580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497</Words>
  <Application>Microsoft Office PowerPoint</Application>
  <PresentationFormat>Affichage à l'écran (4:3)</PresentationFormat>
  <Paragraphs>100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Calibri,BoldItalic</vt:lpstr>
      <vt:lpstr>Eras Bold ITC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Francois</dc:creator>
  <cp:lastModifiedBy>User</cp:lastModifiedBy>
  <cp:revision>58</cp:revision>
  <cp:lastPrinted>2025-10-29T13:47:29Z</cp:lastPrinted>
  <dcterms:created xsi:type="dcterms:W3CDTF">2021-10-04T06:42:05Z</dcterms:created>
  <dcterms:modified xsi:type="dcterms:W3CDTF">2025-11-12T17:39:40Z</dcterms:modified>
</cp:coreProperties>
</file>