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67" r:id="rId4"/>
    <p:sldId id="275" r:id="rId5"/>
    <p:sldId id="277" r:id="rId6"/>
    <p:sldId id="271" r:id="rId7"/>
    <p:sldId id="273" r:id="rId8"/>
    <p:sldId id="262" r:id="rId9"/>
    <p:sldId id="280" r:id="rId10"/>
    <p:sldId id="260" r:id="rId11"/>
    <p:sldId id="264" r:id="rId12"/>
    <p:sldId id="265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E7E6BD-E2AF-8273-3054-44C643D2D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A11C96-A1D5-1E43-3097-A16747B27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0C8E8C-044D-3916-0DBE-EF3433AB2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DCB55D-8A2F-B34F-E309-CFFC91A43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DB5823-49A9-6EF8-04FF-FD76399DA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ED7AFA-2403-CBEF-BF22-5414DFA3B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4F30E77-E58F-62E3-CFC9-908D434D4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FE123F-1EF4-E29A-8AE6-FCEE99F5F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6001B8-60B9-4560-35A4-39D38011C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514AF0-526A-14BF-B3D6-C31A2E581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89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0DDBC4E-2CBD-95AD-2EDD-03F7A16C3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25CDF1-1C8B-DE46-E710-80D60D342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E22615-B33A-1936-9FE8-E9C9E1F08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7B6A33-C034-D621-5DA3-DF8D8EF0A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86F746-9190-C46F-0EA1-0200E668C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7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06CD4A-2721-D28D-7387-55B0A212A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735DBA-EF84-2B34-28BB-5749BFF31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D6378C-2ED4-D977-5ECF-170E68837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98A859-05A1-15E1-31B9-D08994FC6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7406F5-D446-C21D-40AC-F0667E914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85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71BB6-2410-BBF2-29AE-85D289507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D2D7F6-630D-091B-D208-71E42264B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EFE606-DA88-4F7D-FC8B-74AC47205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7E8196-63E2-B61F-1E7A-7264BB2CA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BE6BA9-A8E8-C18B-CA4F-7694D8090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54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08D257-1C19-9E17-1F92-0A1911ED9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11E4D2-5DE9-58C7-3F74-ED20B1A82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9C2B125-7D7D-F67F-5481-1745C1E09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1FADF6-E12B-18CE-572D-979656986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67BD65C-551B-F6E3-60B6-CA54D1B10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8466F4-4255-551B-8964-ABA42615E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416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E4EC8E-FB6D-D131-FC9D-1C3103B05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1D3B55-C208-0DD4-FAEC-3D5BDCCF3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A32E02-ACEB-4810-CE1D-924AF1CA5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75632C3-D7E6-67A5-631E-683825857A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A055B72-0C36-E4B1-EA22-C042612185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46444AD-2987-4616-CC18-5A96F4CA2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05AE273-49B0-DADC-AFBF-A0F5AF56D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21B0366-7143-05EB-B67C-3FAF0F457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57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852B0D-A80F-9EE9-82C8-313848F3F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65F4642-F7FC-F2F4-5369-16E1E6268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D7B6E17-393F-2AB0-9387-A0C59E1F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11212A-D7DC-22AC-CBDF-BC306E357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29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09F75E8-9401-8595-5E2A-252512924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A629AD0-D400-067A-AC1C-CCAB8CC3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2A7273-5043-8B3E-7DC0-018EE1608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0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1A51AB-9CFD-039D-6335-596B10463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189475-5D43-5507-5A46-5555829D2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0BE4EE-3A78-0B56-CEC7-C25EC1F4D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26B517-2238-5DDC-74FB-F20E98A12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B53C95-B3C1-8A75-4985-3195792BF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AA8894-D783-977A-98BE-82640BCB6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959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42DC6E-BE02-4AA6-F52B-F9612097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70F0B68-3148-EDE8-22A0-1666686824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EF138C-14A1-AE58-43EF-49169D078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30FD987-9185-EFA2-27F6-9E454E2F4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36780E-116D-8DB7-779A-F5EECEAC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D6E9570-2DED-BF88-11C2-9B08DA593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245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4FD52E-778B-3C9E-2824-FC413C0D9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68A79A-3C87-5142-61F0-3EC722AD1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129EC5-8A8E-51E3-5074-27C228D0A8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EDBD76-3D0A-C848-BBF5-B84CE6EBFCF9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A26968-F282-600A-2A09-DA6610A341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43F941-8BDF-CC76-5ACE-5B4EB1537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FEAEE8-FDA2-D44C-9A88-0D4423815E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2799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715297-6060-D9E5-0111-76B90FF7C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311" y="639097"/>
            <a:ext cx="9148689" cy="4889506"/>
          </a:xfrm>
        </p:spPr>
        <p:txBody>
          <a:bodyPr>
            <a:noAutofit/>
          </a:bodyPr>
          <a:lstStyle/>
          <a:p>
            <a:r>
              <a:rPr lang="fr-FR" sz="4800" dirty="0"/>
              <a:t>Demande d’autorisation environnementale déposée par la Société Pouzzolanes du </a:t>
            </a:r>
            <a:r>
              <a:rPr lang="fr-FR" sz="4800" dirty="0" err="1"/>
              <a:t>Sarran</a:t>
            </a:r>
            <a:r>
              <a:rPr lang="fr-FR" sz="4800" dirty="0"/>
              <a:t> pour l’exploitation d’une carrière au lieu-dit «le </a:t>
            </a:r>
            <a:r>
              <a:rPr lang="fr-FR" sz="4800" dirty="0" err="1"/>
              <a:t>Sarran</a:t>
            </a:r>
            <a:r>
              <a:rPr lang="fr-FR" sz="4800" dirty="0"/>
              <a:t>» . Communes de la Chapelle-</a:t>
            </a:r>
            <a:r>
              <a:rPr lang="fr-FR" sz="4800" dirty="0" err="1"/>
              <a:t>Marcousse</a:t>
            </a:r>
            <a:r>
              <a:rPr lang="fr-FR" sz="4800" dirty="0"/>
              <a:t> et de Rentières</a:t>
            </a:r>
          </a:p>
        </p:txBody>
      </p:sp>
    </p:spTree>
    <p:extLst>
      <p:ext uri="{BB962C8B-B14F-4D97-AF65-F5344CB8AC3E}">
        <p14:creationId xmlns:p14="http://schemas.microsoft.com/office/powerpoint/2010/main" val="2133070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3B05B-AABD-7BB6-33E7-D85396803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 REGISTRE DEMATERIALISE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4988C6-E5B1-245E-A4DE-1A9CE8B25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3200" dirty="0"/>
              <a:t>Permet d’enregistrer: </a:t>
            </a:r>
          </a:p>
          <a:p>
            <a:r>
              <a:rPr lang="fr-FR" sz="3200" dirty="0"/>
              <a:t>Les avis des services et collectivités</a:t>
            </a:r>
          </a:p>
          <a:p>
            <a:r>
              <a:rPr lang="fr-FR" sz="3200" dirty="0"/>
              <a:t>Les observations déposées par le public</a:t>
            </a:r>
          </a:p>
          <a:p>
            <a:r>
              <a:rPr lang="fr-FR" sz="3200" dirty="0"/>
              <a:t>Les courriers adressés au commissaire enquêteur</a:t>
            </a:r>
          </a:p>
          <a:p>
            <a:r>
              <a:rPr lang="fr-FR" sz="3200" dirty="0"/>
              <a:t>Les observations faites sur le registre papier</a:t>
            </a:r>
          </a:p>
          <a:p>
            <a:r>
              <a:rPr lang="fr-FR" sz="3200" dirty="0"/>
              <a:t>Les comptes rendus des réunions publiques </a:t>
            </a:r>
          </a:p>
          <a:p>
            <a:r>
              <a:rPr lang="fr-FR" sz="3200" dirty="0"/>
              <a:t>Les informations apportées par le porteur de projet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9222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9E8C3-D3B7-D815-D10F-C3979D13C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DEROULEMENT DE LA REUNION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F8E3F0-D04B-6F1E-5CB0-652EF3CA0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Accueil par les  Maires de Rentières et la Chapelle-</a:t>
            </a:r>
            <a:r>
              <a:rPr lang="fr-FR" sz="3200" dirty="0" err="1"/>
              <a:t>Marcousse</a:t>
            </a:r>
            <a:r>
              <a:rPr lang="fr-FR" sz="3200" dirty="0"/>
              <a:t>:  5mn</a:t>
            </a:r>
          </a:p>
          <a:p>
            <a:r>
              <a:rPr lang="fr-FR" sz="3200" dirty="0"/>
              <a:t>Introduction  du commissaire enquêteur: 10mn</a:t>
            </a:r>
          </a:p>
          <a:p>
            <a:r>
              <a:rPr lang="fr-FR" sz="3200" dirty="0"/>
              <a:t>Présentation du projet par la Société Pouzzolanes du Sarran: 15 mn</a:t>
            </a:r>
          </a:p>
          <a:p>
            <a:r>
              <a:rPr lang="fr-FR" sz="3200" dirty="0"/>
              <a:t>Echanges  avec la salle ( questions réponses) 60mn</a:t>
            </a:r>
          </a:p>
          <a:p>
            <a:r>
              <a:rPr lang="fr-FR" sz="3200" dirty="0"/>
              <a:t>Synthèse  10mn</a:t>
            </a:r>
          </a:p>
        </p:txBody>
      </p:sp>
    </p:spTree>
    <p:extLst>
      <p:ext uri="{BB962C8B-B14F-4D97-AF65-F5344CB8AC3E}">
        <p14:creationId xmlns:p14="http://schemas.microsoft.com/office/powerpoint/2010/main" val="3444709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CCBC20-33D5-E8BE-5E3B-2AC7AB921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720"/>
          </a:xfrm>
        </p:spPr>
        <p:txBody>
          <a:bodyPr/>
          <a:lstStyle/>
          <a:p>
            <a:pPr algn="ctr"/>
            <a:r>
              <a:rPr lang="fr-FR" dirty="0"/>
              <a:t>MODALITES D’ORGANISATION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ABE2B1-AC69-D110-C550-30B157D98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994"/>
            <a:ext cx="10515600" cy="48374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3200" dirty="0"/>
              <a:t>La réunion fait l’objet d’un enregistrement sonore</a:t>
            </a:r>
          </a:p>
          <a:p>
            <a:pPr marL="0" indent="0">
              <a:buNone/>
            </a:pPr>
            <a:r>
              <a:rPr lang="fr-FR" sz="3200" dirty="0"/>
              <a:t>Le compte rendu synthétique figurera sur le registre dématérialisé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3200" dirty="0"/>
              <a:t>et dans le registre papier</a:t>
            </a:r>
          </a:p>
          <a:p>
            <a:pPr marL="0" indent="0">
              <a:buNone/>
            </a:pPr>
            <a:r>
              <a:rPr lang="fr-FR" sz="3200" dirty="0"/>
              <a:t>Pour une meilleure compréhension des interventions  il est souhaitable que les personnes   se présentent  au préalable mais  ce n’est pas une obligation</a:t>
            </a:r>
          </a:p>
          <a:p>
            <a:pPr marL="0" indent="0">
              <a:buNone/>
            </a:pPr>
            <a:r>
              <a:rPr lang="fr-FR" sz="3200" dirty="0"/>
              <a:t>Une priorité sera donnée à ceux qui ne se sont pas encore exprimés</a:t>
            </a:r>
          </a:p>
          <a:p>
            <a:pPr marL="0" indent="0">
              <a:buNone/>
            </a:pPr>
            <a:r>
              <a:rPr lang="fr-FR" sz="3200" dirty="0"/>
              <a:t>Il est demandé des interventions courtes (1mn) afin que chacun puisse s’exprimer (coupures de parole possibles  …)</a:t>
            </a:r>
          </a:p>
          <a:p>
            <a:pPr marL="0" indent="0">
              <a:buNone/>
            </a:pP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5355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AUTORISATION ENVIRONNEMENTALE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/>
              <a:t>En application des dispositions du code de l’environnement, </a:t>
            </a:r>
          </a:p>
          <a:p>
            <a:pPr>
              <a:buNone/>
            </a:pPr>
            <a:r>
              <a:rPr lang="fr-FR" dirty="0"/>
              <a:t>le projet de la Société « Pouzzolanes du </a:t>
            </a:r>
            <a:r>
              <a:rPr lang="fr-FR" dirty="0" err="1"/>
              <a:t>Sarran</a:t>
            </a:r>
            <a:r>
              <a:rPr lang="fr-FR" dirty="0"/>
              <a:t> »:</a:t>
            </a:r>
          </a:p>
          <a:p>
            <a:pPr>
              <a:buFontTx/>
              <a:buChar char="-"/>
            </a:pPr>
            <a:r>
              <a:rPr lang="fr-FR" dirty="0"/>
              <a:t>Est soumis à autorisation environnementale (articles L181-1 à L181-28, R181-1 à R181-56, R511-9. </a:t>
            </a:r>
          </a:p>
          <a:p>
            <a:pPr>
              <a:buFontTx/>
              <a:buChar char="-"/>
            </a:pPr>
            <a:r>
              <a:rPr lang="fr-FR" dirty="0"/>
              <a:t>Doit comporter une évaluation environnementale (articles L122-1, R122-1 et suivants.</a:t>
            </a:r>
          </a:p>
          <a:p>
            <a:pPr>
              <a:buFontTx/>
              <a:buChar char="-"/>
            </a:pPr>
            <a:r>
              <a:rPr lang="fr-FR" dirty="0"/>
              <a:t>Doit faire l’objet d’une consultation publique par voie dématérialisée, et sur le mode parallélisé (L123-19, L181-10, R123-46, R181-36.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2196" y="365126"/>
            <a:ext cx="10536701" cy="1702826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CONSULTATION PUBLIQUE </a:t>
            </a:r>
            <a:br>
              <a:rPr lang="fr-FR" dirty="0"/>
            </a:br>
            <a:r>
              <a:rPr lang="fr-FR" dirty="0"/>
              <a:t>du 27/10/2025 au 27/01/2026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80403" y="2110155"/>
            <a:ext cx="10204938" cy="41359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fr-FR" dirty="0"/>
          </a:p>
          <a:p>
            <a:r>
              <a:rPr lang="fr-FR" sz="3000" dirty="0"/>
              <a:t>Consultation du public conduite par un commissaire enquêteur </a:t>
            </a:r>
          </a:p>
          <a:p>
            <a:r>
              <a:rPr lang="fr-FR" sz="3000" dirty="0"/>
              <a:t>Dossier mis à la disposition du public sur site dématérialisé ainsi qu’en version papier dans les 2 mairies concernées</a:t>
            </a:r>
          </a:p>
          <a:p>
            <a:r>
              <a:rPr lang="fr-FR" sz="3000" dirty="0"/>
              <a:t>Dépôt des observations par le public sur registre dématérialisé</a:t>
            </a:r>
          </a:p>
          <a:p>
            <a:r>
              <a:rPr lang="fr-FR" sz="3000" dirty="0"/>
              <a:t>Début de la consultation 27 octobre 2025</a:t>
            </a:r>
          </a:p>
          <a:p>
            <a:r>
              <a:rPr lang="fr-FR" sz="3000" dirty="0"/>
              <a:t>Fin de la consultation 27 janvier 2026</a:t>
            </a:r>
          </a:p>
          <a:p>
            <a:r>
              <a:rPr lang="fr-FR" sz="3000" dirty="0"/>
              <a:t>Une première réunion publique le 8 novembre 2025</a:t>
            </a:r>
          </a:p>
          <a:p>
            <a:r>
              <a:rPr lang="fr-FR" sz="3000" dirty="0"/>
              <a:t>Une seconde réunion publique le 15 janvier 2026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9C65DE-6FC7-71A4-B972-5EF7B839C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PROCEDURE  PARALLELISEE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CDC53C-40A7-EE0A-8ABE-F6F37781E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Procédure issue de la loi dite « Industrie  verte » en vue d’accélérer l’instruction des dossiers et moderniser la concertation avec le public</a:t>
            </a:r>
          </a:p>
          <a:p>
            <a:r>
              <a:rPr lang="fr-FR" dirty="0"/>
              <a:t>C’est une « consultation » et non une « enquête »</a:t>
            </a:r>
          </a:p>
          <a:p>
            <a:r>
              <a:rPr lang="fr-FR" dirty="0"/>
              <a:t>La procédure est lancée dès que le dossier est déclaré « recevable »</a:t>
            </a:r>
          </a:p>
          <a:p>
            <a:r>
              <a:rPr lang="fr-FR" dirty="0"/>
              <a:t>Les avis des services, de la « MRAE », et des collectivités locales arrivent au cours de la procédure 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et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viennent compléter le dossier.</a:t>
            </a:r>
          </a:p>
          <a:p>
            <a:r>
              <a:rPr lang="fr-FR" dirty="0"/>
              <a:t>Le porteur de projet peut apporter des réponses sur le registre au fil de l’eau.</a:t>
            </a:r>
          </a:p>
          <a:p>
            <a:r>
              <a:rPr lang="fr-FR" dirty="0"/>
              <a:t>Deux réunions publiques obligatoires ( ouverture et fermeture)</a:t>
            </a:r>
          </a:p>
          <a:p>
            <a:r>
              <a:rPr lang="fr-FR" dirty="0"/>
              <a:t>Toute l’information est accessible en ligne en temps réel</a:t>
            </a:r>
          </a:p>
          <a:p>
            <a:r>
              <a:rPr lang="fr-FR" dirty="0"/>
              <a:t>Le rapport et les conclusions du commissaire enquêteur seront publiés sur le registre dématérialisé, trois semaines après la fin de la consultation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726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5F9AF-52D6-8EF8-CEE9-4C902A945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54F8E07-D16A-39A0-EA3F-992736C71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470515"/>
              </p:ext>
            </p:extLst>
          </p:nvPr>
        </p:nvGraphicFramePr>
        <p:xfrm>
          <a:off x="871870" y="542260"/>
          <a:ext cx="10551096" cy="6454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087">
                  <a:extLst>
                    <a:ext uri="{9D8B030D-6E8A-4147-A177-3AD203B41FA5}">
                      <a16:colId xmlns:a16="http://schemas.microsoft.com/office/drawing/2014/main" val="3697696484"/>
                    </a:ext>
                  </a:extLst>
                </a:gridCol>
                <a:gridCol w="2152357">
                  <a:extLst>
                    <a:ext uri="{9D8B030D-6E8A-4147-A177-3AD203B41FA5}">
                      <a16:colId xmlns:a16="http://schemas.microsoft.com/office/drawing/2014/main" val="1061183098"/>
                    </a:ext>
                  </a:extLst>
                </a:gridCol>
                <a:gridCol w="2180492">
                  <a:extLst>
                    <a:ext uri="{9D8B030D-6E8A-4147-A177-3AD203B41FA5}">
                      <a16:colId xmlns:a16="http://schemas.microsoft.com/office/drawing/2014/main" val="1637364459"/>
                    </a:ext>
                  </a:extLst>
                </a:gridCol>
                <a:gridCol w="1547446">
                  <a:extLst>
                    <a:ext uri="{9D8B030D-6E8A-4147-A177-3AD203B41FA5}">
                      <a16:colId xmlns:a16="http://schemas.microsoft.com/office/drawing/2014/main" val="3971439943"/>
                    </a:ext>
                  </a:extLst>
                </a:gridCol>
                <a:gridCol w="2785403">
                  <a:extLst>
                    <a:ext uri="{9D8B030D-6E8A-4147-A177-3AD203B41FA5}">
                      <a16:colId xmlns:a16="http://schemas.microsoft.com/office/drawing/2014/main" val="1736212253"/>
                    </a:ext>
                  </a:extLst>
                </a:gridCol>
                <a:gridCol w="1519311">
                  <a:extLst>
                    <a:ext uri="{9D8B030D-6E8A-4147-A177-3AD203B41FA5}">
                      <a16:colId xmlns:a16="http://schemas.microsoft.com/office/drawing/2014/main" val="1577877944"/>
                    </a:ext>
                  </a:extLst>
                </a:gridCol>
              </a:tblGrid>
              <a:tr h="50125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aseline="0" dirty="0"/>
                        <a:t>OCTOBRE</a:t>
                      </a:r>
                      <a:r>
                        <a:rPr lang="fr-FR" dirty="0"/>
                        <a:t>  2025</a:t>
                      </a:r>
                    </a:p>
                    <a:p>
                      <a:r>
                        <a:rPr lang="fr-FR" dirty="0"/>
                        <a:t>             </a:t>
                      </a:r>
                    </a:p>
                    <a:p>
                      <a:r>
                        <a:rPr lang="fr-FR" dirty="0"/>
                        <a:t>                          27</a:t>
                      </a:r>
                      <a:endParaRPr lang="fr-FR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NOVEMBRE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       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DECEMBRE</a:t>
                      </a:r>
                    </a:p>
                    <a:p>
                      <a:r>
                        <a:rPr lang="fr-FR" dirty="0"/>
                        <a:t>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JANVIER</a:t>
                      </a:r>
                      <a:r>
                        <a:rPr lang="fr-FR" baseline="0" dirty="0"/>
                        <a:t> 2026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          15                            27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FEVRIER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        17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128040"/>
                  </a:ext>
                </a:extLst>
              </a:tr>
              <a:tr h="1244337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  <a:p>
                      <a:r>
                        <a:rPr lang="fr-FR" sz="1600" dirty="0"/>
                        <a:t>     </a:t>
                      </a:r>
                    </a:p>
                    <a:p>
                      <a:endParaRPr lang="fr-FR" sz="16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   </a:t>
                      </a:r>
                    </a:p>
                    <a:p>
                      <a:r>
                        <a:rPr lang="fr-FR" dirty="0"/>
                        <a:t>        </a:t>
                      </a:r>
                    </a:p>
                    <a:p>
                      <a:endParaRPr lang="fr-FR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accent6"/>
                          </a:solidFill>
                        </a:rPr>
                        <a:t>Réunion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accent6"/>
                          </a:solidFill>
                        </a:rPr>
                        <a:t>ouverture</a:t>
                      </a:r>
                      <a:r>
                        <a:rPr lang="fr-FR" sz="1800" dirty="0">
                          <a:solidFill>
                            <a:schemeClr val="accent6"/>
                          </a:solidFill>
                        </a:rPr>
                        <a:t>                  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dirty="0">
                        <a:solidFill>
                          <a:schemeClr val="accent6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accent6"/>
                          </a:solidFill>
                        </a:rPr>
                        <a:t>    Réunion 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accent6"/>
                          </a:solidFill>
                        </a:rPr>
                        <a:t>de</a:t>
                      </a:r>
                      <a:r>
                        <a:rPr lang="fr-FR" sz="1800" b="1" baseline="0" dirty="0">
                          <a:solidFill>
                            <a:schemeClr val="accent6"/>
                          </a:solidFill>
                        </a:rPr>
                        <a:t> clôture  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b="1" dirty="0">
                          <a:solidFill>
                            <a:srgbClr val="00B050"/>
                          </a:solidFill>
                        </a:rPr>
                        <a:t>Rapport et conclusions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109578"/>
                  </a:ext>
                </a:extLst>
              </a:tr>
              <a:tr h="12185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/>
                          </a:solidFill>
                        </a:rPr>
                        <a:t>               </a:t>
                      </a:r>
                      <a:r>
                        <a:rPr lang="fr-FR" sz="1800" b="1" dirty="0">
                          <a:solidFill>
                            <a:schemeClr val="accent6"/>
                          </a:solidFill>
                        </a:rPr>
                        <a:t>Début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accent6"/>
                          </a:solidFill>
                        </a:rPr>
                        <a:t>         consultation</a:t>
                      </a:r>
                      <a:endParaRPr lang="fr-FR" sz="18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dirty="0">
                        <a:solidFill>
                          <a:schemeClr val="accent6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/>
                          </a:solidFill>
                        </a:rPr>
                        <a:t>                  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accent6"/>
                          </a:solidFill>
                        </a:rPr>
                        <a:t>                          Clôture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accent6"/>
                          </a:solidFill>
                        </a:rPr>
                        <a:t>                  consultation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346665"/>
                  </a:ext>
                </a:extLst>
              </a:tr>
              <a:tr h="50125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00138"/>
                  </a:ext>
                </a:extLst>
              </a:tr>
              <a:tr h="50125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182427"/>
                  </a:ext>
                </a:extLst>
              </a:tr>
              <a:tr h="50125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  <a:p>
                      <a:r>
                        <a:rPr lang="fr-FR" sz="1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390143"/>
                  </a:ext>
                </a:extLst>
              </a:tr>
              <a:tr h="50125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390468"/>
                  </a:ext>
                </a:extLst>
              </a:tr>
              <a:tr h="50125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744596"/>
                  </a:ext>
                </a:extLst>
              </a:tr>
            </a:tbl>
          </a:graphicData>
        </a:graphic>
      </p:graphicFrame>
      <p:sp>
        <p:nvSpPr>
          <p:cNvPr id="9" name="Flèche vers le haut 8">
            <a:extLst>
              <a:ext uri="{FF2B5EF4-FFF2-40B4-BE49-F238E27FC236}">
                <a16:creationId xmlns:a16="http://schemas.microsoft.com/office/drawing/2014/main" id="{7BC52DB7-8230-E458-3948-26D222AC7B52}"/>
              </a:ext>
            </a:extLst>
          </p:cNvPr>
          <p:cNvSpPr/>
          <p:nvPr/>
        </p:nvSpPr>
        <p:spPr>
          <a:xfrm>
            <a:off x="7761086" y="1533377"/>
            <a:ext cx="380116" cy="472251"/>
          </a:xfrm>
          <a:prstGeom prst="upArrow">
            <a:avLst>
              <a:gd name="adj1" fmla="val 7576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5A4C2E3-CF7A-87D5-2592-87C1C1F730BF}"/>
              </a:ext>
            </a:extLst>
          </p:cNvPr>
          <p:cNvSpPr txBox="1"/>
          <p:nvPr/>
        </p:nvSpPr>
        <p:spPr>
          <a:xfrm>
            <a:off x="1364620" y="4451999"/>
            <a:ext cx="8665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DEROULE DE LA CONSULTATION</a:t>
            </a:r>
          </a:p>
          <a:p>
            <a:pPr algn="ctr"/>
            <a:endParaRPr lang="fr-FR" sz="1600" i="1" dirty="0"/>
          </a:p>
          <a:p>
            <a:pPr algn="ctr"/>
            <a:endParaRPr lang="fr-FR" sz="2400" b="1" dirty="0"/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FC73EB8A-DE8D-72A8-78B4-64A7A98C44A8}"/>
              </a:ext>
            </a:extLst>
          </p:cNvPr>
          <p:cNvCxnSpPr/>
          <p:nvPr/>
        </p:nvCxnSpPr>
        <p:spPr>
          <a:xfrm>
            <a:off x="2700997" y="295422"/>
            <a:ext cx="6850966" cy="42203"/>
          </a:xfrm>
          <a:prstGeom prst="straightConnector1">
            <a:avLst/>
          </a:prstGeom>
          <a:ln w="60325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4E46F911-8D3B-D35F-65CA-EE25470D321D}"/>
              </a:ext>
            </a:extLst>
          </p:cNvPr>
          <p:cNvSpPr txBox="1"/>
          <p:nvPr/>
        </p:nvSpPr>
        <p:spPr>
          <a:xfrm>
            <a:off x="5226908" y="12358"/>
            <a:ext cx="1438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consultation</a:t>
            </a:r>
          </a:p>
        </p:txBody>
      </p:sp>
      <p:sp>
        <p:nvSpPr>
          <p:cNvPr id="17" name="Flèche vers le haut 16">
            <a:extLst>
              <a:ext uri="{FF2B5EF4-FFF2-40B4-BE49-F238E27FC236}">
                <a16:creationId xmlns:a16="http://schemas.microsoft.com/office/drawing/2014/main" id="{20B95248-B720-60DB-BFFE-83145028C1C1}"/>
              </a:ext>
            </a:extLst>
          </p:cNvPr>
          <p:cNvSpPr/>
          <p:nvPr/>
        </p:nvSpPr>
        <p:spPr>
          <a:xfrm>
            <a:off x="3763517" y="1463039"/>
            <a:ext cx="380116" cy="512109"/>
          </a:xfrm>
          <a:prstGeom prst="upArrow">
            <a:avLst>
              <a:gd name="adj1" fmla="val 7576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Flèche vers le haut 17">
            <a:extLst>
              <a:ext uri="{FF2B5EF4-FFF2-40B4-BE49-F238E27FC236}">
                <a16:creationId xmlns:a16="http://schemas.microsoft.com/office/drawing/2014/main" id="{38A9702E-B387-B898-BFDA-EE16F34DBFD0}"/>
              </a:ext>
            </a:extLst>
          </p:cNvPr>
          <p:cNvSpPr/>
          <p:nvPr/>
        </p:nvSpPr>
        <p:spPr>
          <a:xfrm>
            <a:off x="2495081" y="1561513"/>
            <a:ext cx="380116" cy="1522639"/>
          </a:xfrm>
          <a:prstGeom prst="upArrow">
            <a:avLst>
              <a:gd name="adj1" fmla="val 7576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Flèche vers le haut 18">
            <a:extLst>
              <a:ext uri="{FF2B5EF4-FFF2-40B4-BE49-F238E27FC236}">
                <a16:creationId xmlns:a16="http://schemas.microsoft.com/office/drawing/2014/main" id="{5800EE2D-EE48-EA00-0038-3FD7C664E057}"/>
              </a:ext>
            </a:extLst>
          </p:cNvPr>
          <p:cNvSpPr/>
          <p:nvPr/>
        </p:nvSpPr>
        <p:spPr>
          <a:xfrm>
            <a:off x="9171847" y="1643509"/>
            <a:ext cx="380116" cy="1524983"/>
          </a:xfrm>
          <a:prstGeom prst="upArrow">
            <a:avLst>
              <a:gd name="adj1" fmla="val 7576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Flèche vers le haut 9">
            <a:extLst>
              <a:ext uri="{FF2B5EF4-FFF2-40B4-BE49-F238E27FC236}">
                <a16:creationId xmlns:a16="http://schemas.microsoft.com/office/drawing/2014/main" id="{F56843F9-7016-6101-96FD-8EC337A87F33}"/>
              </a:ext>
            </a:extLst>
          </p:cNvPr>
          <p:cNvSpPr/>
          <p:nvPr/>
        </p:nvSpPr>
        <p:spPr>
          <a:xfrm>
            <a:off x="10330785" y="1502898"/>
            <a:ext cx="380116" cy="498042"/>
          </a:xfrm>
          <a:prstGeom prst="upArrow">
            <a:avLst>
              <a:gd name="adj1" fmla="val 7576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3252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95119C-DB97-7B1E-2574-1665BBC1E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CONSULTATION DU DOSSIER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D8FD11-A095-E3B6-9412-A2CE1D3C5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Pendant toute la durée de la consultation  toutes les pièces du dossier de demande d’autorisation environnementale pourront être consultées:</a:t>
            </a:r>
          </a:p>
          <a:p>
            <a:pPr lvl="1"/>
            <a:r>
              <a:rPr lang="fr-FR" sz="3200" dirty="0"/>
              <a:t>Sur le site internet dédié: https://www.registre-dematérialise.fr/6670/ </a:t>
            </a:r>
          </a:p>
          <a:p>
            <a:pPr lvl="1"/>
            <a:r>
              <a:rPr lang="fr-FR" sz="3200" dirty="0"/>
              <a:t>Sur le site internet de la préfecture du Puy-de-Dôme. </a:t>
            </a:r>
          </a:p>
          <a:p>
            <a:pPr lvl="1"/>
            <a:r>
              <a:rPr lang="fr-FR" sz="3200" dirty="0"/>
              <a:t>En version papier dans les mairies de la Chapelle-</a:t>
            </a:r>
            <a:r>
              <a:rPr lang="fr-FR" sz="3200" dirty="0" err="1"/>
              <a:t>Marcousse</a:t>
            </a:r>
            <a:r>
              <a:rPr lang="fr-FR" sz="3200" dirty="0"/>
              <a:t> et de Rentières, aux heures habituelles d’ouverture.</a:t>
            </a:r>
          </a:p>
        </p:txBody>
      </p:sp>
    </p:spTree>
    <p:extLst>
      <p:ext uri="{BB962C8B-B14F-4D97-AF65-F5344CB8AC3E}">
        <p14:creationId xmlns:p14="http://schemas.microsoft.com/office/powerpoint/2010/main" val="147690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91DB37-7A55-FA48-11DD-8105C2EB8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MODALITES DE DEPÔT DES OBSERVATIONS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1E89BF-009E-C3E6-6A87-EECE51675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/>
              <a:t>Sur le registre dématérialisé: http://www.registre-dematérialise.fr/6670/.</a:t>
            </a:r>
          </a:p>
          <a:p>
            <a:r>
              <a:rPr lang="fr-FR" sz="3600" dirty="0"/>
              <a:t>Sur le registre papier en Mairie de la Chapelle-</a:t>
            </a:r>
            <a:r>
              <a:rPr lang="fr-FR" sz="3600" dirty="0" err="1"/>
              <a:t>Marcousse</a:t>
            </a:r>
            <a:r>
              <a:rPr lang="fr-FR" sz="3600" dirty="0"/>
              <a:t> ou Rentières aux heures d’ouverture des mairies.</a:t>
            </a:r>
          </a:p>
          <a:p>
            <a:r>
              <a:rPr lang="fr-FR" sz="3600" dirty="0"/>
              <a:t>Par correspondance adressée au commissaire enquêteur en mairie de Rentières.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4768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46D661-ABAE-145E-3AE4-3503EFDA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 LE COMMISSAIRE ENQUÊTEUR</a:t>
            </a:r>
            <a:br>
              <a:rPr lang="fr-FR" dirty="0"/>
            </a:br>
            <a:r>
              <a:rPr lang="fr-FR" dirty="0"/>
              <a:t>Pierre </a:t>
            </a:r>
            <a:r>
              <a:rPr lang="fr-FR" dirty="0" err="1"/>
              <a:t>Rosnet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DA68FF-D48C-BE55-45D1-05E2222A6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fr-FR" dirty="0"/>
          </a:p>
          <a:p>
            <a:r>
              <a:rPr lang="fr-FR" sz="3300" dirty="0"/>
              <a:t>Collaborateur de service public qui figure sur une liste d’aptitude</a:t>
            </a:r>
          </a:p>
          <a:p>
            <a:r>
              <a:rPr lang="fr-FR" sz="3300" dirty="0"/>
              <a:t>Désigné par la Présidente du Tribunal Administratif par décision du 18 août 2025 </a:t>
            </a:r>
          </a:p>
          <a:p>
            <a:r>
              <a:rPr lang="fr-FR" sz="3300" dirty="0"/>
              <a:t>Personne indépendante chargée d’une mission de service public</a:t>
            </a:r>
          </a:p>
          <a:p>
            <a:r>
              <a:rPr lang="fr-FR" sz="3300" dirty="0"/>
              <a:t>Soucieux de l’intérêt général et sensible aux problèmes d’environnement</a:t>
            </a:r>
          </a:p>
          <a:p>
            <a:r>
              <a:rPr lang="fr-FR" sz="3300" dirty="0"/>
              <a:t>Apte à identifier  les enjeux d’un projet sans être un spécialiste </a:t>
            </a:r>
          </a:p>
          <a:p>
            <a:r>
              <a:rPr lang="fr-FR" sz="3300" dirty="0"/>
              <a:t>Connaissant les principes des procédures administratives </a:t>
            </a:r>
          </a:p>
          <a:p>
            <a:r>
              <a:rPr lang="fr-FR" sz="3300" dirty="0"/>
              <a:t>Indemnisé  pour sa mission par le porteur de projet sur la base d’un montant défini par la Présidente du Tribunal Administratif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239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BF453E-9FE7-DDBD-763E-42C2523A5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RÔLE DU COMMISSAIRE ENQUÊTEUR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C79429-3F86-DD26-F2B3-CCC3EF1B0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/>
              <a:t>Garantir  le bon déroulement de la procédure</a:t>
            </a:r>
          </a:p>
          <a:p>
            <a:r>
              <a:rPr lang="fr-FR" sz="3200" dirty="0"/>
              <a:t>Être  l’écoute du public et faciliter son expression</a:t>
            </a:r>
          </a:p>
          <a:p>
            <a:r>
              <a:rPr lang="fr-FR" sz="3200" dirty="0"/>
              <a:t>Faciliter  le dialogue entre le public et le  porteur de projet</a:t>
            </a:r>
          </a:p>
          <a:p>
            <a:r>
              <a:rPr lang="fr-FR" sz="3200" dirty="0"/>
              <a:t> Formuler éventuellement des recommandations</a:t>
            </a:r>
          </a:p>
          <a:p>
            <a:r>
              <a:rPr lang="fr-FR" sz="3200" dirty="0"/>
              <a:t>Rapporter fidèlement les positions exprimées( avis des services et collectivités , associations, particuliers) et en faire une synthèse</a:t>
            </a:r>
          </a:p>
          <a:p>
            <a:r>
              <a:rPr lang="fr-FR" sz="3200" dirty="0"/>
              <a:t>Eclairer l’autorité compétente pour prendre la décision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64476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7614</TotalTime>
  <Words>783</Words>
  <Application>Microsoft Office PowerPoint</Application>
  <PresentationFormat>Grand écran</PresentationFormat>
  <Paragraphs>112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Thème Office</vt:lpstr>
      <vt:lpstr>Demande d’autorisation environnementale déposée par la Société Pouzzolanes du Sarran pour l’exploitation d’une carrière au lieu-dit «le Sarran» . Communes de la Chapelle-Marcousse et de Rentières</vt:lpstr>
      <vt:lpstr>AUTORISATION ENVIRONNEMENTALE</vt:lpstr>
      <vt:lpstr>CONSULTATION PUBLIQUE  du 27/10/2025 au 27/01/2026</vt:lpstr>
      <vt:lpstr>PROCEDURE  PARALLELISEE </vt:lpstr>
      <vt:lpstr>Présentation PowerPoint</vt:lpstr>
      <vt:lpstr>CONSULTATION DU DOSSIER</vt:lpstr>
      <vt:lpstr>MODALITES DE DEPÔT DES OBSERVATIONS</vt:lpstr>
      <vt:lpstr> LE COMMISSAIRE ENQUÊTEUR Pierre Rosnet</vt:lpstr>
      <vt:lpstr>RÔLE DU COMMISSAIRE ENQUÊTEUR</vt:lpstr>
      <vt:lpstr>LE REGISTRE DEMATERIALISE</vt:lpstr>
      <vt:lpstr>DEROULEMENT DE LA REUNION</vt:lpstr>
      <vt:lpstr>MODALITES D’ORGANISATION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 diaporama de la Commission à la  réunion d’ouverture</dc:title>
  <dc:creator>raymond amblard</dc:creator>
  <cp:lastModifiedBy>User</cp:lastModifiedBy>
  <cp:revision>33</cp:revision>
  <dcterms:created xsi:type="dcterms:W3CDTF">2025-05-22T06:18:32Z</dcterms:created>
  <dcterms:modified xsi:type="dcterms:W3CDTF">2025-11-07T23:16:28Z</dcterms:modified>
</cp:coreProperties>
</file>