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94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14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0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93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7653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56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3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93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1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62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43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566C1-9594-4C92-AF56-805DBAA1C702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9757C-127A-4074-9D45-72BBDDAC3E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9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550416"/>
            <a:ext cx="9144000" cy="3009530"/>
          </a:xfrm>
        </p:spPr>
        <p:txBody>
          <a:bodyPr>
            <a:normAutofit/>
          </a:bodyPr>
          <a:lstStyle/>
          <a:p>
            <a:r>
              <a:rPr lang="fr-FR" b="1" i="1" dirty="0">
                <a:solidFill>
                  <a:srgbClr val="00B050"/>
                </a:solidFill>
                <a:latin typeface="Franklin Gothic"/>
                <a:ea typeface="Calibri"/>
                <a:cs typeface="Calibri"/>
              </a:rPr>
              <a:t/>
            </a:r>
            <a:br>
              <a:rPr lang="fr-FR" b="1" i="1" dirty="0">
                <a:solidFill>
                  <a:srgbClr val="00B050"/>
                </a:solidFill>
                <a:latin typeface="Franklin Gothic"/>
                <a:ea typeface="Calibri"/>
                <a:cs typeface="Calibri"/>
              </a:rPr>
            </a:br>
            <a:r>
              <a:rPr lang="fr-FR" sz="4800" dirty="0" smtClean="0">
                <a:latin typeface="Franklin Gothic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4800" dirty="0" smtClean="0">
                <a:latin typeface="Franklin Gothic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6304085"/>
            <a:ext cx="9144000" cy="221001"/>
          </a:xfrm>
        </p:spPr>
        <p:txBody>
          <a:bodyPr>
            <a:normAutofit fontScale="92500" lnSpcReduction="20000"/>
          </a:bodyPr>
          <a:lstStyle/>
          <a:p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LERRAIN le </a:t>
            </a:r>
            <a:r>
              <a:rPr lang="fr-FR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 octobre de 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17h30 à 19h00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676400" y="422032"/>
            <a:ext cx="9144000" cy="56710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800" b="1" dirty="0" smtClean="0">
                <a:latin typeface="+mn-lt"/>
              </a:rPr>
              <a:t>Demande d’autorisation environnementale </a:t>
            </a:r>
            <a:r>
              <a:rPr lang="fr-FR" sz="5800" dirty="0" smtClean="0">
                <a:latin typeface="+mn-lt"/>
              </a:rPr>
              <a:t>présentée par la </a:t>
            </a:r>
            <a:br>
              <a:rPr lang="fr-FR" sz="5800" dirty="0" smtClean="0">
                <a:latin typeface="+mn-lt"/>
              </a:rPr>
            </a:br>
            <a:r>
              <a:rPr lang="fr-FR" sz="5800" dirty="0" smtClean="0">
                <a:latin typeface="+mn-lt"/>
              </a:rPr>
              <a:t>Société Vosgienne de Recyclage de Bétons (SRVB) relative à la </a:t>
            </a:r>
            <a:br>
              <a:rPr lang="fr-FR" sz="5800" dirty="0" smtClean="0">
                <a:latin typeface="+mn-lt"/>
              </a:rPr>
            </a:br>
            <a:r>
              <a:rPr lang="fr-FR" sz="58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fr-FR" sz="5800" b="1" dirty="0" smtClean="0">
                <a:solidFill>
                  <a:srgbClr val="002060"/>
                </a:solidFill>
                <a:latin typeface="+mn-lt"/>
              </a:rPr>
            </a:br>
            <a:r>
              <a:rPr lang="fr-FR" sz="5800" b="1" dirty="0" smtClean="0">
                <a:solidFill>
                  <a:srgbClr val="002060"/>
                </a:solidFill>
                <a:latin typeface="+mn-lt"/>
              </a:rPr>
              <a:t>C</a:t>
            </a:r>
            <a:r>
              <a:rPr lang="fr-FR" sz="5800" dirty="0" smtClean="0">
                <a:solidFill>
                  <a:srgbClr val="002060"/>
                </a:solidFill>
                <a:latin typeface="+mn-lt"/>
              </a:rPr>
              <a:t>réation d’une </a:t>
            </a:r>
            <a:r>
              <a:rPr lang="fr-FR" sz="5800" b="1" dirty="0" smtClean="0">
                <a:solidFill>
                  <a:srgbClr val="002060"/>
                </a:solidFill>
                <a:latin typeface="+mn-lt"/>
              </a:rPr>
              <a:t>plate-forme de transit et regroupement </a:t>
            </a:r>
            <a:r>
              <a:rPr lang="fr-FR" sz="5800" dirty="0" smtClean="0">
                <a:solidFill>
                  <a:srgbClr val="002060"/>
                </a:solidFill>
                <a:latin typeface="+mn-lt"/>
              </a:rPr>
              <a:t>de déchets de </a:t>
            </a:r>
            <a:r>
              <a:rPr lang="fr-FR" sz="5800" b="1" dirty="0" smtClean="0">
                <a:solidFill>
                  <a:srgbClr val="002060"/>
                </a:solidFill>
                <a:latin typeface="+mn-lt"/>
              </a:rPr>
              <a:t>bois dangereux de classe C </a:t>
            </a:r>
            <a:r>
              <a:rPr lang="fr-FR" sz="5800" dirty="0" smtClean="0">
                <a:solidFill>
                  <a:srgbClr val="002060"/>
                </a:solidFill>
                <a:latin typeface="+mn-lt"/>
              </a:rPr>
              <a:t>car traités </a:t>
            </a:r>
            <a:r>
              <a:rPr lang="fr-FR" sz="5800" dirty="0" smtClean="0">
                <a:latin typeface="+mn-lt"/>
              </a:rPr>
              <a:t>(créosote, sels métalliques) </a:t>
            </a:r>
            <a:r>
              <a:rPr lang="fr-FR" sz="5800" dirty="0" smtClean="0">
                <a:solidFill>
                  <a:srgbClr val="002060"/>
                </a:solidFill>
                <a:latin typeface="+mn-lt"/>
              </a:rPr>
              <a:t>sur la commune de LERRAIN </a:t>
            </a:r>
            <a:br>
              <a:rPr lang="fr-FR" sz="5800" dirty="0" smtClean="0">
                <a:solidFill>
                  <a:srgbClr val="002060"/>
                </a:solidFill>
                <a:latin typeface="+mn-lt"/>
              </a:rPr>
            </a:br>
            <a:r>
              <a:rPr lang="fr-FR" sz="5800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fr-FR" sz="5800" dirty="0" smtClean="0">
                <a:solidFill>
                  <a:srgbClr val="002060"/>
                </a:solidFill>
                <a:latin typeface="+mn-lt"/>
              </a:rPr>
            </a:br>
            <a:r>
              <a:rPr lang="fr-FR" sz="5800" dirty="0" smtClean="0">
                <a:latin typeface="+mn-lt"/>
              </a:rPr>
              <a:t>Consultation parallélisée (consultation du public par voie électronique) </a:t>
            </a:r>
            <a:r>
              <a:rPr lang="fr-FR" sz="5800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  <a:t>du </a:t>
            </a:r>
            <a:r>
              <a:rPr lang="fr-FR" sz="5800" b="1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  <a:t>15 juillet </a:t>
            </a:r>
            <a:r>
              <a:rPr lang="fr-FR" sz="5800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  <a:t>2025 au </a:t>
            </a:r>
            <a:r>
              <a:rPr lang="fr-FR" sz="5800" b="1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  <a:t>16 octobre </a:t>
            </a:r>
            <a:r>
              <a:rPr lang="fr-FR" sz="5800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  <a:t>2025 </a:t>
            </a:r>
            <a:br>
              <a:rPr lang="fr-FR" sz="5800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</a:br>
            <a:r>
              <a:rPr lang="fr-FR" sz="5800" dirty="0" smtClean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5800" dirty="0" smtClean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5800" dirty="0" smtClean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5800" b="1" dirty="0" smtClean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fr-FR" sz="5800" b="1" dirty="0" err="1" smtClean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ème</a:t>
            </a:r>
            <a:r>
              <a:rPr lang="fr-FR" sz="5800" b="1" dirty="0" smtClean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r</a:t>
            </a:r>
            <a:r>
              <a:rPr lang="fr-FR" sz="5800" b="1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  <a:t>éunion publique d’information et d’échanges</a:t>
            </a:r>
            <a:r>
              <a:rPr lang="fr-FR" sz="5100" b="1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  <a:t> </a:t>
            </a:r>
          </a:p>
          <a:p>
            <a:endParaRPr lang="fr-FR" sz="5100" b="1" dirty="0" smtClean="0">
              <a:solidFill>
                <a:schemeClr val="tx2"/>
              </a:solidFill>
              <a:latin typeface="+mn-lt"/>
              <a:ea typeface="Calibri"/>
              <a:cs typeface="Calibri"/>
            </a:endParaRPr>
          </a:p>
          <a:p>
            <a:endParaRPr lang="fr-FR" sz="5100" b="1" dirty="0">
              <a:solidFill>
                <a:schemeClr val="tx2"/>
              </a:solidFill>
              <a:latin typeface="+mn-lt"/>
              <a:ea typeface="Calibri"/>
              <a:cs typeface="Calibri"/>
            </a:endParaRPr>
          </a:p>
          <a:p>
            <a:r>
              <a:rPr lang="fr-FR" sz="5100" b="1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  <a:t/>
            </a:r>
            <a:br>
              <a:rPr lang="fr-FR" sz="5100" b="1" dirty="0" smtClean="0">
                <a:solidFill>
                  <a:schemeClr val="tx2"/>
                </a:solidFill>
                <a:latin typeface="+mn-lt"/>
                <a:ea typeface="Calibri"/>
                <a:cs typeface="Calibri"/>
              </a:rPr>
            </a:br>
            <a:r>
              <a:rPr lang="fr-FR" b="1" i="1" dirty="0" smtClean="0">
                <a:solidFill>
                  <a:srgbClr val="00B050"/>
                </a:solidFill>
                <a:latin typeface="Franklin Gothic"/>
                <a:ea typeface="Calibri"/>
                <a:cs typeface="Calibri"/>
              </a:rPr>
              <a:t> vous informer  vous entendre, répondre à vos questions </a:t>
            </a:r>
            <a:br>
              <a:rPr lang="fr-FR" b="1" i="1" dirty="0" smtClean="0">
                <a:solidFill>
                  <a:srgbClr val="00B050"/>
                </a:solidFill>
                <a:latin typeface="Franklin Gothic"/>
                <a:ea typeface="Calibri"/>
                <a:cs typeface="Calibri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9332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706"/>
          </a:xfrm>
        </p:spPr>
        <p:txBody>
          <a:bodyPr/>
          <a:lstStyle/>
          <a:p>
            <a:r>
              <a:rPr lang="fr-FR" sz="9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36430"/>
            <a:ext cx="10515600" cy="4950069"/>
          </a:xfrm>
        </p:spPr>
        <p:txBody>
          <a:bodyPr>
            <a:normAutofit fontScale="92500" lnSpcReduction="10000"/>
          </a:bodyPr>
          <a:lstStyle/>
          <a:p>
            <a:pPr marL="384048" lvl="0" indent="-384048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rapport et les conclusions motivées </a:t>
            </a:r>
            <a:r>
              <a:rPr lang="fr-FR" sz="2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seront </a:t>
            </a:r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rendus publics</a:t>
            </a: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par le commissaire enquêteur</a:t>
            </a: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le </a:t>
            </a:r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 internet de la consultation</a:t>
            </a: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pendant une durée d’un an.</a:t>
            </a:r>
          </a:p>
          <a:p>
            <a:pPr marL="384048" lvl="0" indent="-384048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 </a:t>
            </a:r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préfet dispose de deux mois</a:t>
            </a:r>
            <a:r>
              <a:rPr lang="fr-FR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pour prendre la décision d’autorisation environnementale ou de refus à </a:t>
            </a: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compter de l'envoi par ses soins au pétitionnaire du rapport et des conclusions du commissaire enquêteur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1600" i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cas de </a:t>
            </a:r>
            <a:r>
              <a:rPr lang="fr-FR" sz="1600" b="1" i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sollicitation d’un avis du conseil départemental de l'environnement et des risques sanitaires et technologiques (CODERST)</a:t>
            </a:r>
            <a:r>
              <a:rPr lang="fr-FR" sz="1600" i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ou de la </a:t>
            </a:r>
            <a:r>
              <a:rPr lang="fr-FR" sz="1600" b="1" i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commission départementale de la nature, des paysages et des sites (CDNPS)</a:t>
            </a:r>
            <a:r>
              <a:rPr lang="fr-FR" sz="1600" i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le délai de deux mois est </a:t>
            </a:r>
            <a:r>
              <a:rPr lang="fr-FR" sz="1600" b="1" i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prolongé d’un mois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préfet décide, </a:t>
            </a: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soit de </a:t>
            </a: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délivrer l’autorisation environnementale </a:t>
            </a: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sollicitée, au besoin assortie des prescriptions permettant de garantir le respect des intérêts protégés, </a:t>
            </a:r>
            <a:r>
              <a:rPr lang="fr-FR" sz="20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0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soit de </a:t>
            </a: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formuler un refus, </a:t>
            </a:r>
          </a:p>
          <a:p>
            <a:pPr marL="0" lvl="0" indent="0">
              <a:lnSpc>
                <a:spcPct val="94000"/>
              </a:lnSpc>
              <a:spcAft>
                <a:spcPts val="200"/>
              </a:spcAft>
              <a:buNone/>
            </a:pPr>
            <a:r>
              <a:rPr lang="fr-FR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fr-FR" sz="2000" b="1" i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projet d’arrêté préfectoral </a:t>
            </a:r>
            <a:r>
              <a:rPr lang="fr-FR" sz="2000" i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fait l’objet, </a:t>
            </a:r>
            <a:r>
              <a:rPr lang="fr-FR" sz="2000" b="1" i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avant sa signature, d’un </a:t>
            </a:r>
            <a:r>
              <a:rPr lang="fr-FR" sz="20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échange contradictoire avec le pétitionnaire</a:t>
            </a:r>
            <a:endParaRPr lang="fr-FR" sz="2000" i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6493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75952"/>
          </a:xfrm>
        </p:spPr>
        <p:txBody>
          <a:bodyPr>
            <a:normAutofit fontScale="90000"/>
          </a:bodyPr>
          <a:lstStyle/>
          <a:p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fr-FR" sz="2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(consultation du public par voie électronique) </a:t>
            </a:r>
            <a:b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du </a:t>
            </a:r>
            <a:r>
              <a:rPr lang="fr-FR" sz="2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2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2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2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833445"/>
            <a:ext cx="10515600" cy="2343517"/>
          </a:xfrm>
        </p:spPr>
        <p:txBody>
          <a:bodyPr>
            <a:normAutofit lnSpcReduction="10000"/>
          </a:bodyPr>
          <a:lstStyle/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site de la consultation 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https://www.registre-dematerialise.fr/6353</a:t>
            </a:r>
            <a:endParaRPr lang="fr-FR" sz="2600" b="1" dirty="0" smtClean="0">
              <a:solidFill>
                <a:srgbClr val="191B0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Courriers </a:t>
            </a:r>
            <a:r>
              <a:rPr lang="fr-FR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 commissaire enquêteur : mairie de LERRAIN</a:t>
            </a:r>
          </a:p>
          <a:p>
            <a:pPr marL="0" lvl="0" indent="0" algn="ctr">
              <a:lnSpc>
                <a:spcPct val="94000"/>
              </a:lnSpc>
              <a:spcAft>
                <a:spcPts val="200"/>
              </a:spcAft>
              <a:buNone/>
            </a:pPr>
            <a:r>
              <a:rPr lang="fr-FR" sz="4400" dirty="0">
                <a:solidFill>
                  <a:srgbClr val="00B050"/>
                </a:solidFill>
                <a:latin typeface="Franklin Gothic"/>
              </a:rPr>
              <a:t>    </a:t>
            </a:r>
          </a:p>
          <a:p>
            <a:pPr marL="0" lvl="0" indent="0" algn="ctr">
              <a:lnSpc>
                <a:spcPct val="94000"/>
              </a:lnSpc>
              <a:spcAft>
                <a:spcPts val="200"/>
              </a:spcAft>
              <a:buNone/>
            </a:pPr>
            <a:r>
              <a:rPr lang="fr-FR" sz="4400" dirty="0">
                <a:solidFill>
                  <a:srgbClr val="00B050"/>
                </a:solidFill>
                <a:latin typeface="Franklin Gothic"/>
              </a:rPr>
              <a:t>Merci de votre participation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324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37393"/>
            <a:ext cx="10515600" cy="1081453"/>
          </a:xfrm>
        </p:spPr>
        <p:txBody>
          <a:bodyPr/>
          <a:lstStyle/>
          <a:p>
            <a:r>
              <a:rPr lang="fr-FR" sz="1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35368"/>
            <a:ext cx="10515600" cy="4765431"/>
          </a:xfrm>
        </p:spPr>
        <p:txBody>
          <a:bodyPr>
            <a:normAutofit/>
          </a:bodyPr>
          <a:lstStyle/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Réalisation d’une plate-forme de transit de déchets de bois dangereux de classe C dans l’enceinte de l’exploitation de la Société Vosgienne de Recyclage de Bétons ( SAS SVRB) à </a:t>
            </a:r>
            <a:r>
              <a:rPr lang="fr-FR" sz="2400" dirty="0" err="1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Lerrain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sz="2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intervenants </a:t>
            </a:r>
            <a:endParaRPr lang="fr-FR" sz="26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endParaRPr lang="fr-FR" sz="26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 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porteur du projet pour la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 SVRB  Damien GENTET 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assisté de  </a:t>
            </a: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Jean BRACONOT </a:t>
            </a: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bureau d’études SEMACO </a:t>
            </a:r>
            <a:r>
              <a:rPr lang="fr-FR" sz="20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Environnement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commissaire enquêteur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désigné par le Tribunal Administratif de Nancy  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Claude BASTIEN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pour conduire le procédure et présider la présente réunion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8734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4280"/>
          </a:xfrm>
        </p:spPr>
        <p:txBody>
          <a:bodyPr>
            <a:normAutofit/>
          </a:bodyPr>
          <a:lstStyle/>
          <a:p>
            <a:pPr algn="ctr"/>
            <a:r>
              <a:rPr lang="fr-FR" sz="1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6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br>
              <a:rPr lang="fr-FR" sz="16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6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 </a:t>
            </a:r>
            <a:r>
              <a:rPr lang="fr-FR" sz="1600" dirty="0" err="1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ème</a:t>
            </a:r>
            <a:r>
              <a:rPr lang="fr-FR" sz="16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réunion publique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5046785"/>
          </a:xfrm>
        </p:spPr>
        <p:txBody>
          <a:bodyPr>
            <a:normAutofit fontScale="70000" lnSpcReduction="20000"/>
          </a:bodyPr>
          <a:lstStyle/>
          <a:p>
            <a:r>
              <a:rPr lang="fr-FR" sz="3400" b="1" dirty="0" smtClean="0">
                <a:solidFill>
                  <a:srgbClr val="FF0000"/>
                </a:solidFill>
              </a:rPr>
              <a:t>En rappel </a:t>
            </a:r>
            <a:r>
              <a:rPr lang="fr-FR" sz="2200" dirty="0" smtClean="0"/>
              <a:t>, cf. la 1</a:t>
            </a:r>
            <a:r>
              <a:rPr lang="fr-FR" sz="2200" baseline="30000" dirty="0" smtClean="0"/>
              <a:t>ère</a:t>
            </a:r>
            <a:r>
              <a:rPr lang="fr-FR" sz="2200" dirty="0" smtClean="0"/>
              <a:t> réunion publique le  22 juillet dernier 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fr-FR" sz="32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FR" sz="3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présente </a:t>
            </a:r>
            <a:r>
              <a:rPr lang="fr-FR" sz="4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</a:t>
            </a:r>
            <a:r>
              <a:rPr lang="fr-FR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du public est organisée </a:t>
            </a:r>
            <a:r>
              <a:rPr lang="fr-FR" sz="3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selon </a:t>
            </a:r>
            <a:r>
              <a:rPr lang="fr-FR" sz="32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FR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nouvelle procédure </a:t>
            </a:r>
            <a:endParaRPr lang="fr-FR" sz="3200" b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 algn="ctr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9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issue </a:t>
            </a:r>
            <a:r>
              <a:rPr lang="fr-FR" sz="2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la loi industrie </a:t>
            </a:r>
            <a:r>
              <a:rPr lang="fr-FR" sz="29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verte</a:t>
            </a:r>
          </a:p>
          <a:p>
            <a:pPr marL="384048" lvl="0" indent="-384048" algn="ctr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9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2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qui  s’</a:t>
            </a:r>
            <a:r>
              <a:rPr lang="fr-FR" sz="3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impose </a:t>
            </a:r>
            <a:r>
              <a:rPr lang="fr-FR" sz="3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 </a:t>
            </a:r>
            <a:r>
              <a:rPr lang="fr-FR" sz="3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tous les projets soumis à autorisation environnementale</a:t>
            </a:r>
            <a:r>
              <a:rPr lang="fr-FR" sz="2400" b="1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384048" lvl="0" indent="-384048" algn="ctr">
              <a:lnSpc>
                <a:spcPct val="17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Installations Classées pour la Protection de l’Environnement </a:t>
            </a:r>
            <a:r>
              <a:rPr lang="fr-FR" sz="22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ICPE) </a:t>
            </a:r>
            <a:r>
              <a:rPr lang="fr-FR" sz="2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les Installations, Ouvrages, Travaux et Activités ayant une incidence sur l'eau et les milieux aquatiques</a:t>
            </a:r>
            <a:r>
              <a:rPr lang="fr-FR" sz="22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IOTA</a:t>
            </a:r>
            <a:r>
              <a:rPr lang="fr-FR" sz="22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84048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3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Cette </a:t>
            </a:r>
            <a:r>
              <a:rPr lang="fr-FR" sz="3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du nouveau type a pour </a:t>
            </a:r>
            <a:r>
              <a:rPr lang="fr-FR" sz="3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objectif</a:t>
            </a:r>
            <a:r>
              <a:rPr lang="fr-FR" sz="38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</a:p>
          <a:p>
            <a:pPr marL="384048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l’information du public  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3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sz="3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recueil des observations du public </a:t>
            </a:r>
            <a:r>
              <a:rPr lang="fr-FR" sz="32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mais </a:t>
            </a:r>
            <a:r>
              <a:rPr lang="fr-FR" sz="3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aussi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3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l’organisation d’un dialogue du public avec  le porteur du projet avant la prise de décision du Préfet 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3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mener </a:t>
            </a:r>
            <a:r>
              <a:rPr lang="fr-FR" sz="3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parallèle l’instruction du dossier et l’écoute du </a:t>
            </a:r>
            <a:r>
              <a:rPr lang="fr-FR" sz="3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</a:t>
            </a:r>
            <a:endParaRPr lang="fr-FR" sz="32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45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1116"/>
          </a:xfrm>
        </p:spPr>
        <p:txBody>
          <a:bodyPr/>
          <a:lstStyle/>
          <a:p>
            <a:r>
              <a:rPr lang="fr-FR" sz="1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89185"/>
            <a:ext cx="10515600" cy="4787778"/>
          </a:xfrm>
        </p:spPr>
        <p:txBody>
          <a:bodyPr>
            <a:normAutofit fontScale="92500" lnSpcReduction="10000"/>
          </a:bodyPr>
          <a:lstStyle/>
          <a:p>
            <a:pPr marL="384048" lvl="0" indent="-384048">
              <a:lnSpc>
                <a:spcPct val="10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FR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loi a défini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ainsi les fonctions des acteurs de la consultation:</a:t>
            </a:r>
          </a:p>
          <a:p>
            <a:pPr marL="384048" lvl="0" indent="-384048">
              <a:lnSpc>
                <a:spcPct val="16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’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Autorité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compétente pour </a:t>
            </a:r>
            <a:r>
              <a:rPr lang="fr-FR" sz="2400" b="1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organiser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consultation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 le Préfet </a:t>
            </a:r>
            <a:endParaRPr lang="fr-FR" sz="2400" b="1" dirty="0" smtClean="0">
              <a:solidFill>
                <a:srgbClr val="191B0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conduite de la consultation est dévolue au Commissaire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Enquêteur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chargé </a:t>
            </a:r>
            <a:r>
              <a:rPr lang="fr-FR" sz="20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également</a:t>
            </a:r>
            <a:endParaRPr lang="fr-FR" sz="2000" dirty="0">
              <a:solidFill>
                <a:srgbClr val="191B0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fr-FR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s’assurer de la bonne information du public – le recevoir - l’écouter  </a:t>
            </a:r>
          </a:p>
          <a:p>
            <a:pPr marL="383540" lvl="0" indent="-383540">
              <a:lnSpc>
                <a:spcPct val="100000"/>
              </a:lnSpc>
              <a:spcAft>
                <a:spcPts val="800"/>
              </a:spcAft>
              <a:buFont typeface="Franklin Gothic Book" panose="020B0503020102020204" pitchFamily="34" charset="0"/>
              <a:buChar char="■"/>
            </a:pPr>
            <a:r>
              <a:rPr lang="fr-FR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recueillir et analyser les contributions, </a:t>
            </a:r>
            <a:r>
              <a:rPr lang="fr-FR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dresser un procès-verbal auquel le porteur de projet fera valoir sa réponse </a:t>
            </a:r>
          </a:p>
          <a:p>
            <a:pPr marL="383540" lvl="0" indent="-383540">
              <a:lnSpc>
                <a:spcPct val="100000"/>
              </a:lnSpc>
              <a:spcAft>
                <a:spcPts val="800"/>
              </a:spcAft>
              <a:buFont typeface="Franklin Gothic Book" panose="020B0503020102020204" pitchFamily="34" charset="0"/>
              <a:buChar char="■"/>
            </a:pPr>
            <a:r>
              <a:rPr lang="fr-FR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rédiger son </a:t>
            </a:r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rapport </a:t>
            </a:r>
            <a:r>
              <a:rPr lang="fr-FR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exposer </a:t>
            </a:r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 conclusions </a:t>
            </a:r>
          </a:p>
          <a:p>
            <a:pPr marL="0" lvl="0" indent="0">
              <a:lnSpc>
                <a:spcPct val="170000"/>
              </a:lnSpc>
              <a:spcAft>
                <a:spcPts val="200"/>
              </a:spcAft>
              <a:buNone/>
            </a:pPr>
            <a:r>
              <a:rPr lang="fr-FR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commissaire enquêteur</a:t>
            </a:r>
            <a:r>
              <a:rPr lang="fr-FR" sz="2400" b="1" dirty="0">
                <a:solidFill>
                  <a:srgbClr val="009E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100" b="1" dirty="0">
                <a:solidFill>
                  <a:srgbClr val="009E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 </a:t>
            </a:r>
            <a:r>
              <a:rPr lang="fr-FR" b="1" dirty="0">
                <a:solidFill>
                  <a:srgbClr val="009E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Indépendant</a:t>
            </a:r>
            <a:r>
              <a:rPr lang="fr-FR" dirty="0">
                <a:solidFill>
                  <a:srgbClr val="009E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</a:t>
            </a:r>
            <a:r>
              <a:rPr lang="fr-FR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maître d’ouvrage et des autorités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N’a aucun lien hiérarchique ou de pouvoir avec les institutions publiques ou privées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5596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9952"/>
          </a:xfrm>
        </p:spPr>
        <p:txBody>
          <a:bodyPr>
            <a:normAutofit fontScale="90000"/>
          </a:bodyPr>
          <a:lstStyle/>
          <a:p>
            <a:r>
              <a:rPr lang="fr-FR" sz="1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01262"/>
            <a:ext cx="10515600" cy="5169876"/>
          </a:xfrm>
        </p:spPr>
        <p:txBody>
          <a:bodyPr>
            <a:normAutofit/>
          </a:bodyPr>
          <a:lstStyle/>
          <a:p>
            <a:pPr marL="384048" lvl="0" indent="-384048">
              <a:lnSpc>
                <a:spcPct val="11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FR" sz="2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</a:t>
            </a:r>
            <a:r>
              <a:rPr lang="fr-FR" sz="2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été engagée le 15 juillet, </a:t>
            </a:r>
            <a:r>
              <a:rPr lang="fr-FR" sz="22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elle se </a:t>
            </a:r>
            <a:r>
              <a:rPr lang="fr-FR" sz="22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déroulera </a:t>
            </a:r>
            <a:r>
              <a:rPr lang="fr-FR" sz="22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jusqu’au </a:t>
            </a:r>
            <a:r>
              <a:rPr lang="fr-FR" sz="2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 </a:t>
            </a:r>
            <a:r>
              <a:rPr lang="fr-FR" sz="2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</a:t>
            </a:r>
            <a:r>
              <a:rPr lang="fr-FR" sz="22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84048" lvl="0" indent="-384048">
              <a:lnSpc>
                <a:spcPct val="11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18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réunions publiques </a:t>
            </a:r>
            <a:r>
              <a:rPr lang="fr-FR" sz="18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ont été organisées le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18 juillet et le 3 octobre </a:t>
            </a:r>
          </a:p>
          <a:p>
            <a:pPr marL="384048" lvl="0" indent="-384048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j’ai tenu deux permanences </a:t>
            </a:r>
            <a:r>
              <a:rPr lang="fr-FR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 la mairie de </a:t>
            </a:r>
            <a:r>
              <a:rPr lang="fr-FR" sz="18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Lerrain</a:t>
            </a:r>
            <a:r>
              <a:rPr lang="fr-FR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22 </a:t>
            </a:r>
            <a:r>
              <a:rPr lang="fr-FR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août et </a:t>
            </a:r>
            <a:r>
              <a:rPr lang="fr-FR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 </a:t>
            </a:r>
            <a:r>
              <a:rPr lang="fr-FR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septembre </a:t>
            </a:r>
            <a:endParaRPr lang="fr-FR" sz="18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j’ai mis en ligne les avis des communes concernées, le compte rendu de la 1</a:t>
            </a:r>
            <a:r>
              <a:rPr lang="fr-FR" sz="1800" baseline="30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ère</a:t>
            </a:r>
            <a:r>
              <a:rPr lang="fr-FR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réunion publique, les avis des administrations,    </a:t>
            </a:r>
            <a:endParaRPr lang="fr-FR" sz="1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ce jour, </a:t>
            </a:r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n’ai </a:t>
            </a:r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reçu </a:t>
            </a:r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aucune contribution !!!</a:t>
            </a:r>
            <a:endParaRPr lang="fr-FR" sz="2400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procédure se poursuit et est ouverte à tous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Chacun 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peut faire part de ses observations</a:t>
            </a:r>
            <a:r>
              <a:rPr lang="fr-FR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des conséquences estimées du projet sur son quotidien, suggérer des modifications, des améliorations à l’attention de la  société  </a:t>
            </a:r>
            <a:r>
              <a:rPr lang="fr-FR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porteur du projet qui y répondra </a:t>
            </a:r>
            <a:r>
              <a:rPr lang="fr-FR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après les avoir analysées</a:t>
            </a:r>
            <a:r>
              <a:rPr lang="fr-FR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selon les moyens traditionnels (courriers, courriels, registre numériques…) que je rappelle ………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91038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7198"/>
          </a:xfrm>
        </p:spPr>
        <p:txBody>
          <a:bodyPr>
            <a:normAutofit fontScale="90000"/>
          </a:bodyPr>
          <a:lstStyle/>
          <a:p>
            <a:r>
              <a:rPr lang="fr-FR" sz="9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9715"/>
            <a:ext cx="10515600" cy="4937248"/>
          </a:xfrm>
        </p:spPr>
        <p:txBody>
          <a:bodyPr>
            <a:normAutofit/>
          </a:bodyPr>
          <a:lstStyle/>
          <a:p>
            <a:pPr marL="384048" lvl="0" indent="-384048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…là….jusqu’au 16 octobre à 9h00 </a:t>
            </a:r>
          </a:p>
          <a:p>
            <a:pPr marL="384048" lvl="0" indent="-384048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 Internet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dédié 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https://www.registre-dematerialise.fr/6353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courrier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au commissaire enquêteur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Lors </a:t>
            </a:r>
            <a:r>
              <a:rPr lang="fr-FR" sz="24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la présente réunion publique 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endParaRPr lang="fr-FR" sz="2400" dirty="0">
              <a:solidFill>
                <a:srgbClr val="191B0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b="1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L’intégralité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 observations </a:t>
            </a:r>
            <a:r>
              <a:rPr lang="fr-FR" sz="2400" b="1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seront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mises en ligne sur le site dédié</a:t>
            </a:r>
          </a:p>
          <a:p>
            <a:pPr marL="384048" lvl="0" indent="-384048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même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réponses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 propositions, ou modifications du </a:t>
            </a:r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porteur de projet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figureront sur ce site, ainsi que </a:t>
            </a:r>
            <a:r>
              <a:rPr lang="fr-FR" sz="24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sz="2400" b="1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compte rendu de la présente réunion publique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008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4783"/>
          </a:xfrm>
        </p:spPr>
        <p:txBody>
          <a:bodyPr/>
          <a:lstStyle/>
          <a:p>
            <a:r>
              <a:rPr lang="fr-FR" sz="9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48508"/>
            <a:ext cx="10515600" cy="4928455"/>
          </a:xfrm>
        </p:spPr>
        <p:txBody>
          <a:bodyPr>
            <a:normAutofit lnSpcReduction="10000"/>
          </a:bodyPr>
          <a:lstStyle/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3200" b="1" dirty="0">
                <a:solidFill>
                  <a:srgbClr val="0070C0"/>
                </a:solidFill>
                <a:ea typeface="+mj-lt"/>
                <a:cs typeface="+mj-lt"/>
              </a:rPr>
              <a:t>Le déroulé de la présente réunion</a:t>
            </a:r>
            <a:endParaRPr lang="fr-FR" sz="3200" dirty="0">
              <a:solidFill>
                <a:srgbClr val="191B0E"/>
              </a:solidFill>
              <a:ea typeface="Calibri"/>
              <a:cs typeface="Calibri"/>
            </a:endParaRPr>
          </a:p>
          <a:p>
            <a:pPr marL="383540" lvl="0" indent="-383540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dirty="0" smtClean="0">
                <a:solidFill>
                  <a:srgbClr val="191B0E"/>
                </a:solidFill>
                <a:ea typeface="Calibri"/>
                <a:cs typeface="Calibri"/>
              </a:rPr>
              <a:t>Après mon rappel de la </a:t>
            </a:r>
            <a:r>
              <a:rPr lang="fr-FR" sz="2400" b="1" dirty="0">
                <a:solidFill>
                  <a:srgbClr val="191B0E"/>
                </a:solidFill>
                <a:ea typeface="Calibri"/>
                <a:cs typeface="Calibri"/>
              </a:rPr>
              <a:t>procédure de consultation du public </a:t>
            </a:r>
            <a:r>
              <a:rPr lang="fr-FR" sz="2400" dirty="0">
                <a:solidFill>
                  <a:srgbClr val="191B0E"/>
                </a:solidFill>
                <a:ea typeface="Calibri"/>
                <a:cs typeface="Calibri"/>
              </a:rPr>
              <a:t>sur une demande  d’Autorisation Environnementale</a:t>
            </a:r>
            <a:r>
              <a:rPr lang="fr-FR" sz="2000" dirty="0">
                <a:solidFill>
                  <a:srgbClr val="191B0E"/>
                </a:solidFill>
                <a:ea typeface="Calibri"/>
                <a:cs typeface="Calibri"/>
              </a:rPr>
              <a:t> </a:t>
            </a:r>
            <a:endParaRPr lang="fr-FR" sz="2000" dirty="0">
              <a:solidFill>
                <a:srgbClr val="191B0E"/>
              </a:solidFill>
            </a:endParaRP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000" i="1" dirty="0">
                <a:solidFill>
                  <a:srgbClr val="0070C0"/>
                </a:solidFill>
                <a:ea typeface="Calibri"/>
                <a:cs typeface="Calibri"/>
              </a:rPr>
              <a:t>Avez-vous des questions sur ce point ?  </a:t>
            </a:r>
            <a:endParaRPr lang="fr-FR" sz="2000" i="1" dirty="0">
              <a:solidFill>
                <a:srgbClr val="0070C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b="1" dirty="0" smtClean="0">
                <a:solidFill>
                  <a:srgbClr val="191B0E"/>
                </a:solidFill>
                <a:ea typeface="Calibri"/>
                <a:cs typeface="Calibri"/>
              </a:rPr>
              <a:t>Résumé du </a:t>
            </a:r>
            <a:r>
              <a:rPr lang="fr-FR" b="1" dirty="0">
                <a:solidFill>
                  <a:srgbClr val="191B0E"/>
                </a:solidFill>
                <a:ea typeface="Calibri"/>
                <a:cs typeface="Calibri"/>
              </a:rPr>
              <a:t>projet de la société SVRB </a:t>
            </a:r>
            <a:r>
              <a:rPr lang="fr-FR" sz="2000" dirty="0">
                <a:solidFill>
                  <a:srgbClr val="191B0E"/>
                </a:solidFill>
                <a:ea typeface="Calibri"/>
                <a:cs typeface="Calibri"/>
              </a:rPr>
              <a:t>par son dirigeant </a:t>
            </a:r>
            <a:r>
              <a:rPr lang="fr-FR" dirty="0">
                <a:solidFill>
                  <a:srgbClr val="191B0E"/>
                </a:solidFill>
                <a:ea typeface="Calibri"/>
                <a:cs typeface="Calibri"/>
              </a:rPr>
              <a:t>Damien </a:t>
            </a:r>
            <a:r>
              <a:rPr lang="fr-FR" dirty="0" smtClean="0">
                <a:solidFill>
                  <a:srgbClr val="191B0E"/>
                </a:solidFill>
                <a:ea typeface="Calibri"/>
                <a:cs typeface="Calibri"/>
              </a:rPr>
              <a:t>G</a:t>
            </a:r>
            <a:r>
              <a:rPr lang="fr-FR" dirty="0">
                <a:solidFill>
                  <a:srgbClr val="191B0E"/>
                </a:solidFill>
                <a:ea typeface="Calibri"/>
                <a:cs typeface="Calibri"/>
              </a:rPr>
              <a:t>ENTET</a:t>
            </a: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400" i="1" dirty="0" smtClean="0">
                <a:solidFill>
                  <a:srgbClr val="0070C0"/>
                </a:solidFill>
                <a:ea typeface="Calibri"/>
                <a:cs typeface="Calibri"/>
              </a:rPr>
              <a:t>vos </a:t>
            </a:r>
            <a:r>
              <a:rPr lang="fr-FR" sz="2400" i="1" dirty="0">
                <a:solidFill>
                  <a:srgbClr val="0070C0"/>
                </a:solidFill>
                <a:ea typeface="Calibri"/>
                <a:cs typeface="Calibri"/>
              </a:rPr>
              <a:t>questions puis les réponses de M. GENTET </a:t>
            </a:r>
            <a:r>
              <a:rPr lang="fr-FR" sz="4000" dirty="0">
                <a:solidFill>
                  <a:srgbClr val="0070C0"/>
                </a:solidFill>
                <a:ea typeface="Calibri"/>
                <a:cs typeface="Calibri"/>
              </a:rPr>
              <a:t> </a:t>
            </a:r>
            <a:endParaRPr lang="fr-FR" sz="4000" dirty="0">
              <a:solidFill>
                <a:srgbClr val="0070C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dirty="0">
                <a:solidFill>
                  <a:prstClr val="black"/>
                </a:solidFill>
                <a:ea typeface="Calibri"/>
                <a:cs typeface="Calibri"/>
              </a:rPr>
              <a:t>la </a:t>
            </a:r>
            <a:r>
              <a:rPr lang="fr-FR" b="1" dirty="0">
                <a:solidFill>
                  <a:prstClr val="black"/>
                </a:solidFill>
                <a:ea typeface="Calibri"/>
                <a:cs typeface="Calibri"/>
              </a:rPr>
              <a:t>suite de la procédure</a:t>
            </a:r>
            <a:r>
              <a:rPr lang="fr-FR" b="1" dirty="0">
                <a:solidFill>
                  <a:srgbClr val="0070C0"/>
                </a:solidFill>
                <a:ea typeface="Calibri"/>
                <a:cs typeface="Calibri"/>
              </a:rPr>
              <a:t> </a:t>
            </a:r>
            <a:endParaRPr lang="fr-FR" b="1" dirty="0" smtClean="0">
              <a:solidFill>
                <a:srgbClr val="0070C0"/>
              </a:solidFill>
              <a:ea typeface="Calibri"/>
              <a:cs typeface="Calibri"/>
            </a:endParaRP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i="1" dirty="0" smtClean="0">
                <a:solidFill>
                  <a:srgbClr val="0070C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vos questions </a:t>
            </a:r>
            <a:endParaRPr lang="fr-FR" i="1" dirty="0">
              <a:solidFill>
                <a:srgbClr val="0070C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dirty="0">
                <a:solidFill>
                  <a:srgbClr val="FF0000"/>
                </a:solidFill>
                <a:ea typeface="Calibri"/>
                <a:cs typeface="Calibri"/>
              </a:rPr>
              <a:t>clôture de la réunion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6208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50826"/>
            <a:ext cx="10515600" cy="751498"/>
          </a:xfrm>
        </p:spPr>
        <p:txBody>
          <a:bodyPr/>
          <a:lstStyle/>
          <a:p>
            <a:r>
              <a:rPr lang="fr-FR" sz="9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92469"/>
            <a:ext cx="10515600" cy="4884494"/>
          </a:xfrm>
        </p:spPr>
        <p:txBody>
          <a:bodyPr/>
          <a:lstStyle/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3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bonnes pratiques pour cette réunion,</a:t>
            </a: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endParaRPr lang="fr-FR" sz="22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Comment intervenir et poser vos questions ? </a:t>
            </a: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Sauf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opposition de votre part, veuillez indiquer votre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identité et votre domicile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383540" lvl="0" indent="-383540">
              <a:lnSpc>
                <a:spcPct val="10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exposez votre question de </a:t>
            </a:r>
            <a:r>
              <a:rPr lang="fr-FR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façon concise et précise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afin de permettre un maximum d’interventions</a:t>
            </a:r>
          </a:p>
          <a:p>
            <a:pPr marL="383540" lvl="0" indent="-383540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rédigerai le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compte-rendu de la réunion </a:t>
            </a:r>
            <a:r>
              <a:rPr lang="fr-FR" sz="2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le mettrai en ligne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le site </a:t>
            </a:r>
            <a:r>
              <a:rPr lang="fr-FR" sz="2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dématérialisé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3590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6667"/>
          </a:xfrm>
        </p:spPr>
        <p:txBody>
          <a:bodyPr/>
          <a:lstStyle/>
          <a:p>
            <a:r>
              <a:rPr lang="fr-FR" sz="9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97977"/>
            <a:ext cx="10515600" cy="4778986"/>
          </a:xfrm>
        </p:spPr>
        <p:txBody>
          <a:bodyPr>
            <a:normAutofit lnSpcReduction="10000"/>
          </a:bodyPr>
          <a:lstStyle/>
          <a:p>
            <a:pPr marL="383540" lvl="0" indent="-383540">
              <a:lnSpc>
                <a:spcPct val="16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la fin de la consultation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public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le commissaire enquêteur rencontrera le porteur de projet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lui communiquera les observations et propositions du public.</a:t>
            </a: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porteur de projet lui </a:t>
            </a:r>
            <a:r>
              <a:rPr lang="fr-FR" sz="2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remettra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 réponse dans les 5 jours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commissaire enquêteur </a:t>
            </a:r>
            <a:r>
              <a:rPr lang="fr-FR" sz="2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rendra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 rapport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ses conclusions motivées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 Préfet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au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Président du Tribunal Administratif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dans les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semaines après la fin de la consultation </a:t>
            </a:r>
          </a:p>
          <a:p>
            <a:pPr marL="383540" lvl="0" indent="-383540">
              <a:lnSpc>
                <a:spcPct val="150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rapport </a:t>
            </a:r>
            <a:r>
              <a:rPr lang="fr-FR" sz="2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relatera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l’organisation et le déroulement de l’enquête et </a:t>
            </a:r>
            <a:r>
              <a:rPr lang="fr-FR" sz="2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comportera: </a:t>
            </a:r>
            <a:endParaRPr lang="fr-FR" sz="2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l’analyse des propositions produites durant la consultation</a:t>
            </a: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 cas </a:t>
            </a:r>
            <a:r>
              <a:rPr lang="fr-FR" sz="2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échéant, </a:t>
            </a: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observations du porteur de projet en réponse aux observations du public </a:t>
            </a:r>
          </a:p>
          <a:p>
            <a:pPr marL="383540" lvl="0" indent="-38354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fr-FR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la synthèse des observations du public et des avis des différentes instances</a:t>
            </a:r>
          </a:p>
          <a:p>
            <a:pPr marL="0" lvl="0" indent="0">
              <a:lnSpc>
                <a:spcPct val="94000"/>
              </a:lnSpc>
              <a:spcAft>
                <a:spcPts val="200"/>
              </a:spcAft>
              <a:buNone/>
            </a:pPr>
            <a:endParaRPr lang="fr-FR" sz="2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50537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1722</Words>
  <Application>Microsoft Office PowerPoint</Application>
  <PresentationFormat>Grand écran</PresentationFormat>
  <Paragraphs>86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Franklin Gothic</vt:lpstr>
      <vt:lpstr>Franklin Gothic Book</vt:lpstr>
      <vt:lpstr>Thème Office</vt:lpstr>
      <vt:lpstr>  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 2  ème réunion publique 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              Consultation parallélisée (consultation du public par voie électronique)                   du 15 juillet 2025 au 16 octobre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Claude BASTIEN</dc:creator>
  <cp:lastModifiedBy>Claude BASTIEN</cp:lastModifiedBy>
  <cp:revision>17</cp:revision>
  <dcterms:created xsi:type="dcterms:W3CDTF">2025-08-22T12:27:38Z</dcterms:created>
  <dcterms:modified xsi:type="dcterms:W3CDTF">2025-10-02T16:25:54Z</dcterms:modified>
</cp:coreProperties>
</file>