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0" r:id="rId2"/>
    <p:sldId id="257" r:id="rId3"/>
    <p:sldId id="264" r:id="rId4"/>
    <p:sldId id="263" r:id="rId5"/>
    <p:sldId id="265" r:id="rId6"/>
    <p:sldId id="259" r:id="rId7"/>
    <p:sldId id="266" r:id="rId8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1426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CF4C8CA5-D88B-65D8-5EA1-B1FD6EE616B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40774A3-D753-1989-4CA1-509956DDF3F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593C76-0B0A-45E6-8E0F-5D76E463256B}" type="datetimeFigureOut">
              <a:rPr lang="fr-FR" smtClean="0"/>
              <a:t>09/06/2025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E863CE5-2CF0-950F-5622-0827503DD67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/>
              <a:t>extrait TRICOIRE Vinciane, CNCE, 2024. La participation du public aux projets d’éolien terrestre vue depuis l’enquête publique.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6E65944-4B86-CFCA-8297-99ABD251BEB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91854E-314C-4D03-B764-2800B00301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6715281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798DC7-5F02-46CE-9D52-C86F1ED2AAD8}" type="datetimeFigureOut">
              <a:rPr lang="fr-FR" smtClean="0"/>
              <a:t>09/06/2025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/>
              <a:t>extrait TRICOIRE Vinciane, CNCE, 2024. La participation du public aux projets d’éolien terrestre vue depuis l’enquête publique.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7BB9AF-4BEB-48D7-B174-C7B07308E3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969563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/>
              <a:t>extrait TRICOIRE Vinciane, CNCE, 2024. La participation du public aux projets d’éolien terrestre vue depuis l’enquête publique.</a:t>
            </a:r>
          </a:p>
        </p:txBody>
      </p:sp>
    </p:spTree>
    <p:extLst>
      <p:ext uri="{BB962C8B-B14F-4D97-AF65-F5344CB8AC3E}">
        <p14:creationId xmlns:p14="http://schemas.microsoft.com/office/powerpoint/2010/main" val="3381846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 u="sng">
                <a:solidFill>
                  <a:srgbClr val="0563C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1051D-6895-4E9C-842F-4A43A812834B}" type="datetime1">
              <a:rPr lang="en-US" smtClean="0"/>
              <a:t>6/9/2025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 u="sng">
                <a:solidFill>
                  <a:srgbClr val="0563C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96E43-2E5D-4DEF-B50C-373938D96EE9}" type="datetime1">
              <a:rPr lang="en-US" smtClean="0"/>
              <a:t>6/9/2025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 u="sng">
                <a:solidFill>
                  <a:srgbClr val="0563C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41EC6-A71B-4C38-8916-52BA098289D1}" type="datetime1">
              <a:rPr lang="en-US" smtClean="0"/>
              <a:t>6/9/2025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 u="sng">
                <a:solidFill>
                  <a:srgbClr val="0563C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67F70-F4D2-4F08-B04C-D0AC9CD2F0BD}" type="datetime1">
              <a:rPr lang="en-US" smtClean="0"/>
              <a:t>6/9/2025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7A9A6-C87A-4FFF-8FB6-246EB00CC92E}" type="datetime1">
              <a:rPr lang="en-US" smtClean="0"/>
              <a:t>6/9/2025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-3175" y="-3175"/>
            <a:ext cx="9150350" cy="686435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404849" y="372258"/>
            <a:ext cx="1433402" cy="143340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18955" y="710255"/>
            <a:ext cx="2854960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 u="sng">
                <a:solidFill>
                  <a:srgbClr val="0563C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25C5C-ADE1-4404-88AB-9FB8B0B2AEDB}" type="datetime1">
              <a:rPr lang="en-US" smtClean="0"/>
              <a:t>6/9/2025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5" Type="http://schemas.openxmlformats.org/officeDocument/2006/relationships/image" Target="../media/image3.png"/><Relationship Id="rId4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E57E91FE-6ECA-CCBD-1E72-0A1F7E010A75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7891" y="457201"/>
            <a:ext cx="1653995" cy="128397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CA04D90B-501E-3621-C068-5CCBCA544F7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85800" y="1068395"/>
            <a:ext cx="6172200" cy="508945"/>
          </a:xfrm>
        </p:spPr>
        <p:txBody>
          <a:bodyPr/>
          <a:lstStyle/>
          <a:p>
            <a:r>
              <a:rPr lang="fr-FR" b="1" dirty="0">
                <a:solidFill>
                  <a:srgbClr val="002060"/>
                </a:solidFill>
              </a:rPr>
              <a:t>Dire ce que l’on fait et faire ce que l’on dit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FB3048E-42F2-6FDD-2959-58B1EF8074A7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905000"/>
            <a:ext cx="8229600" cy="4708981"/>
          </a:xfrm>
        </p:spPr>
        <p:txBody>
          <a:bodyPr/>
          <a:lstStyle/>
          <a:p>
            <a:r>
              <a:rPr lang="fr-FR" sz="3200" b="1" dirty="0"/>
              <a:t>Déroulé de la réunion.</a:t>
            </a:r>
          </a:p>
          <a:p>
            <a:endParaRPr lang="fr-FR" sz="3200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3200" b="1" dirty="0"/>
              <a:t>Accueil du public,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3200" b="1" dirty="0"/>
              <a:t>Cinq minutes de retard,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3200" b="1" dirty="0"/>
              <a:t>Accueil du Maire (2 minutes),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3200" b="1" dirty="0"/>
              <a:t>Présentation de la commission, (8 minutes)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3200" b="1" dirty="0"/>
              <a:t>Présentation du projet (</a:t>
            </a:r>
            <a:r>
              <a:rPr lang="fr-FR" sz="3200" b="1" dirty="0">
                <a:solidFill>
                  <a:srgbClr val="FF0000"/>
                </a:solidFill>
              </a:rPr>
              <a:t>20 à 25 minutes</a:t>
            </a:r>
            <a:r>
              <a:rPr lang="fr-FR" sz="3200" b="1" dirty="0"/>
              <a:t>),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3200" b="1" dirty="0"/>
              <a:t>Questions/Réponses,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3200" b="1" dirty="0"/>
              <a:t>Conclusions.</a:t>
            </a:r>
          </a:p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B442C0A-D564-D842-72C3-8D54C5353542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6603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5B6925-D267-5DA6-E3B3-1D017771497D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2667000" y="304800"/>
            <a:ext cx="4495800" cy="492443"/>
          </a:xfrm>
        </p:spPr>
        <p:txBody>
          <a:bodyPr/>
          <a:lstStyle/>
          <a:p>
            <a:r>
              <a:rPr lang="fr-FR" sz="3200" b="1" dirty="0"/>
              <a:t>Consultation Publique,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EF437A1-CC98-E524-D5A6-30F52AC6C1E7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29179" y="1266271"/>
            <a:ext cx="8085641" cy="6655027"/>
          </a:xfrm>
        </p:spPr>
        <p:txBody>
          <a:bodyPr/>
          <a:lstStyle/>
          <a:p>
            <a:endParaRPr lang="fr-FR" dirty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Jean-Paul Puyfaucher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fr-FR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ommissaire enquêteur nommé par le tribunal administratif.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Neutre et indépendant, garant d’une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consultation</a:t>
            </a:r>
            <a:r>
              <a:rPr lang="fr-FR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ouverte et transparente</a:t>
            </a:r>
            <a:r>
              <a:rPr lang="fr-FR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fr-FR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Charte éthique</a:t>
            </a:r>
            <a:br>
              <a:rPr lang="fr-FR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2400" b="1" i="1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F97D787-468C-01C1-5024-628BE6939C99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2</a:t>
            </a:fld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CA79AA9A-2996-7CDD-55E5-C6595F9B75F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326172"/>
            <a:ext cx="1434319" cy="1419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598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D79DCF-CF70-D238-21E4-A8DA10F27FC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2438400" y="659368"/>
            <a:ext cx="4495800" cy="553998"/>
          </a:xfrm>
        </p:spPr>
        <p:txBody>
          <a:bodyPr/>
          <a:lstStyle/>
          <a:p>
            <a:r>
              <a:rPr lang="fr-F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Consultation Publique</a:t>
            </a:r>
            <a:endParaRPr lang="fr-F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36252AA-9E3F-28F8-E6D7-227EE58F9B03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77340"/>
            <a:ext cx="8229600" cy="5016758"/>
          </a:xfrm>
        </p:spPr>
        <p:txBody>
          <a:bodyPr/>
          <a:lstStyle/>
          <a:p>
            <a:endParaRPr lang="fr-FR" sz="1800" b="1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endParaRPr lang="fr-FR" b="1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algn="l"/>
            <a:r>
              <a:rPr lang="fr-FR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Jusqu’au 3 septembre </a:t>
            </a:r>
            <a:r>
              <a:rPr lang="fr-FR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vous pouvez  vous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fr-FR" sz="36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informer,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fr-FR" sz="36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poser des questions,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fr-FR" sz="36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obtenir des réponses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fr-FR" sz="36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</a:t>
            </a:r>
            <a:r>
              <a:rPr lang="fr-FR" sz="44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donner votre avis</a:t>
            </a:r>
          </a:p>
          <a:p>
            <a:pPr algn="l"/>
            <a:endParaRPr lang="fr-FR" sz="32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2000" b="1" i="1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3E78B6DC-44B4-3211-95E0-3454159E40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304800"/>
            <a:ext cx="2047603" cy="1447800"/>
          </a:xfrm>
          <a:prstGeom prst="rect">
            <a:avLst/>
          </a:prstGeom>
        </p:spPr>
      </p:pic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DE9D3DD-F45F-4548-929F-3ACF80011EFC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3197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1FE2DE-3FC8-710C-37EE-54CE991CDCBD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914400" y="914400"/>
            <a:ext cx="6248400" cy="492443"/>
          </a:xfrm>
        </p:spPr>
        <p:txBody>
          <a:bodyPr/>
          <a:lstStyle/>
          <a:p>
            <a:r>
              <a:rPr lang="fr-FR" sz="3200" b="1" dirty="0"/>
              <a:t>Consultation Publique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6743B5D-34D3-3E3C-93EF-3B631BAC245C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62000" y="1600200"/>
            <a:ext cx="7391400" cy="4247317"/>
          </a:xfrm>
        </p:spPr>
        <p:txBody>
          <a:bodyPr/>
          <a:lstStyle/>
          <a:p>
            <a:pPr algn="l"/>
            <a:endParaRPr lang="fr-FR"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fr-FR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 u</a:t>
            </a:r>
            <a:r>
              <a:rPr lang="fr-FR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site internet dédié </a:t>
            </a:r>
            <a:r>
              <a:rPr lang="fr-FR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consulter le dossier détaillé du projet et déposer vos observations  sur le site </a:t>
            </a:r>
            <a:r>
              <a:rPr lang="fr-FR" sz="3200" b="1" i="0" u="none" strike="noStrike" baseline="0" dirty="0">
                <a:solidFill>
                  <a:srgbClr val="4472C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https://www.registre-dematerialise.fr/6180</a:t>
            </a:r>
            <a:endParaRPr lang="fr-F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fr-FR" sz="3200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endParaRPr lang="fr-FR" sz="2400" b="1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fr-FR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fr-FR" sz="2400" b="1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fr-FR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C42FBC17-085C-E7D3-A123-B5DCA97597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381000"/>
            <a:ext cx="1752600" cy="1376300"/>
          </a:xfrm>
          <a:prstGeom prst="rect">
            <a:avLst/>
          </a:prstGeom>
        </p:spPr>
      </p:pic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2E01B5F-765B-A353-0314-7BF27A7EF526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1496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0D4B4D-B0DB-184D-44A4-A076B6ADF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710255"/>
            <a:ext cx="5410199" cy="738664"/>
          </a:xfrm>
        </p:spPr>
        <p:txBody>
          <a:bodyPr/>
          <a:lstStyle/>
          <a:p>
            <a:r>
              <a:rPr lang="fr-FR" sz="2400" b="1" dirty="0"/>
              <a:t>Consultation Publique</a:t>
            </a:r>
            <a:br>
              <a:rPr lang="fr-FR" sz="2400" b="1" dirty="0"/>
            </a:b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652AFF2-A6FD-EA90-BD35-85A60468B5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859200"/>
            <a:ext cx="8229600" cy="3939540"/>
          </a:xfrm>
        </p:spPr>
        <p:txBody>
          <a:bodyPr/>
          <a:lstStyle/>
          <a:p>
            <a:pPr algn="l"/>
            <a:r>
              <a:rPr lang="fr-FR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Première réunion </a:t>
            </a:r>
            <a:r>
              <a:rPr lang="fr-FR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3200" b="1" i="0" u="none" strike="noStrike" baseline="0" dirty="0">
                <a:solidFill>
                  <a:srgbClr val="4472C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mercredi 11 juin 2025</a:t>
            </a:r>
            <a:r>
              <a:rPr lang="fr-FR" sz="3200" b="0" i="0" u="none" strike="noStrike" baseline="0" dirty="0">
                <a:solidFill>
                  <a:srgbClr val="1E1E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de 18h30 à 20h30, </a:t>
            </a:r>
          </a:p>
          <a:p>
            <a:pPr algn="l"/>
            <a:endParaRPr lang="fr-FR" sz="3200" dirty="0">
              <a:solidFill>
                <a:srgbClr val="1E1E1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fr-FR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fr-FR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Deuxième réunion </a:t>
            </a:r>
            <a:r>
              <a:rPr lang="fr-FR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3200" b="1" i="0" u="none" strike="noStrike" baseline="0" dirty="0">
                <a:solidFill>
                  <a:srgbClr val="4472C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jeudi 28 août 2025, </a:t>
            </a:r>
            <a:r>
              <a:rPr lang="fr-FR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18h30 à 20h30, à la Mairie de Toury,</a:t>
            </a:r>
          </a:p>
          <a:p>
            <a:pPr algn="l"/>
            <a:r>
              <a:rPr lang="fr-FR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salle du conseil </a:t>
            </a:r>
          </a:p>
          <a:p>
            <a:pPr algn="l"/>
            <a:r>
              <a:rPr lang="fr-FR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compte rendu de chaque réunion sera mis en ligne sur le site internet  (</a:t>
            </a:r>
            <a:r>
              <a:rPr lang="fr-FR" sz="32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enregistrement</a:t>
            </a:r>
            <a:r>
              <a:rPr lang="fr-FR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9AAF8C62-95A2-64E0-0470-83612F6431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381000"/>
            <a:ext cx="1765495" cy="1472984"/>
          </a:xfrm>
          <a:prstGeom prst="rect">
            <a:avLst/>
          </a:prstGeom>
        </p:spPr>
      </p:pic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73CD18A5-267B-125B-4AC3-1876B0A73F06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6860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5A318B-6032-F230-6EC3-6F536A7330AF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143000" y="710255"/>
            <a:ext cx="6172200" cy="738664"/>
          </a:xfrm>
        </p:spPr>
        <p:txBody>
          <a:bodyPr/>
          <a:lstStyle/>
          <a:p>
            <a:pPr algn="ctr"/>
            <a:r>
              <a:rPr lang="fr-FR" sz="2400" b="1" dirty="0"/>
              <a:t>Consultation Publique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CEBAA5F-A454-4376-D4C9-AD6FC1DAF859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891369"/>
            <a:ext cx="8229600" cy="3447098"/>
          </a:xfrm>
        </p:spPr>
        <p:txBody>
          <a:bodyPr/>
          <a:lstStyle/>
          <a:p>
            <a:pPr algn="l"/>
            <a:r>
              <a:rPr lang="fr-FR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Trois permanences </a:t>
            </a:r>
            <a:r>
              <a:rPr lang="fr-FR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:.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3200" b="1" i="0" u="none" strike="noStrike" baseline="0" dirty="0">
                <a:solidFill>
                  <a:srgbClr val="4472C5"/>
                </a:solidFill>
                <a:latin typeface="Times New Roman" panose="02020603050405020304" pitchFamily="18" charset="0"/>
              </a:rPr>
              <a:t>Mercredi 25 juin 2025 </a:t>
            </a:r>
            <a:r>
              <a:rPr lang="fr-FR" sz="3200" b="0" i="0" u="none" strike="noStrike" baseline="0" dirty="0">
                <a:solidFill>
                  <a:srgbClr val="1E1E1E"/>
                </a:solidFill>
                <a:latin typeface="Times New Roman" panose="02020603050405020304" pitchFamily="18" charset="0"/>
              </a:rPr>
              <a:t>de 14h30 à 16h30 à la mairie de Toury,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3200" b="1" i="0" u="none" strike="noStrike" baseline="0" dirty="0">
                <a:solidFill>
                  <a:srgbClr val="4472C5"/>
                </a:solidFill>
                <a:latin typeface="Times New Roman" panose="02020603050405020304" pitchFamily="18" charset="0"/>
              </a:rPr>
              <a:t>Mercredi 9 juillet 2025 </a:t>
            </a:r>
            <a:r>
              <a:rPr lang="fr-FR" sz="3200" b="0" i="0" u="none" strike="noStrike" baseline="0" dirty="0">
                <a:solidFill>
                  <a:srgbClr val="1E1E1E"/>
                </a:solidFill>
                <a:latin typeface="Times New Roman" panose="02020603050405020304" pitchFamily="18" charset="0"/>
              </a:rPr>
              <a:t>de 10h00 à 12h00 à la mairie de </a:t>
            </a:r>
            <a:r>
              <a:rPr lang="fr-FR" sz="3200" b="0" i="0" u="none" strike="noStrike" baseline="0" dirty="0" err="1">
                <a:solidFill>
                  <a:srgbClr val="1E1E1E"/>
                </a:solidFill>
                <a:latin typeface="Times New Roman" panose="02020603050405020304" pitchFamily="18" charset="0"/>
              </a:rPr>
              <a:t>Janville-en-Beauce</a:t>
            </a:r>
            <a:r>
              <a:rPr lang="fr-FR" sz="3200" b="0" i="0" u="none" strike="noStrike" baseline="0" dirty="0">
                <a:solidFill>
                  <a:srgbClr val="1E1E1E"/>
                </a:solidFill>
                <a:latin typeface="Times New Roman" panose="02020603050405020304" pitchFamily="18" charset="0"/>
              </a:rPr>
              <a:t>,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3200" b="1" i="0" u="none" strike="noStrike" baseline="0" dirty="0">
                <a:solidFill>
                  <a:srgbClr val="4472C5"/>
                </a:solidFill>
                <a:latin typeface="Times New Roman" panose="02020603050405020304" pitchFamily="18" charset="0"/>
              </a:rPr>
              <a:t>Mardi 26 août 2025 </a:t>
            </a:r>
            <a:r>
              <a:rPr lang="fr-FR" sz="3200" b="0" i="0" u="none" strike="noStrike" baseline="0" dirty="0">
                <a:solidFill>
                  <a:srgbClr val="1E1E1E"/>
                </a:solidFill>
                <a:latin typeface="Times New Roman" panose="02020603050405020304" pitchFamily="18" charset="0"/>
              </a:rPr>
              <a:t>de 10h00 à 12h00 à la mairie de Oinville-Saint-Liphard, </a:t>
            </a:r>
            <a:endParaRPr lang="fr-FR" sz="3200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6910256C-3AA7-1678-B401-0765937DFDD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326172"/>
            <a:ext cx="1434319" cy="1419882"/>
          </a:xfrm>
          <a:prstGeom prst="rect">
            <a:avLst/>
          </a:prstGeom>
        </p:spPr>
      </p:pic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0D30AC6-FE51-B79F-B729-E140A0A2F5C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1445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99CCBF-3A30-AA3D-A810-2447E265D2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24ADB1-F7FF-A70B-7DEA-D37246E345BB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143000" y="710255"/>
            <a:ext cx="6172200" cy="738664"/>
          </a:xfrm>
        </p:spPr>
        <p:txBody>
          <a:bodyPr/>
          <a:lstStyle/>
          <a:p>
            <a:pPr algn="ctr"/>
            <a:r>
              <a:rPr lang="fr-FR" sz="2400" b="1" dirty="0"/>
              <a:t>Consultation Publique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762F952-1CAA-74E8-8161-75242F7A9AA2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891369"/>
            <a:ext cx="8229600" cy="2769989"/>
          </a:xfrm>
        </p:spPr>
        <p:txBody>
          <a:bodyPr/>
          <a:lstStyle/>
          <a:p>
            <a:pPr algn="l"/>
            <a:r>
              <a:rPr lang="fr-FR" sz="3600" b="0" i="0" u="none" strike="noStrike" baseline="0" dirty="0">
                <a:latin typeface="Times New Roman" panose="02020603050405020304" pitchFamily="18" charset="0"/>
              </a:rPr>
              <a:t>Le commissaire enquêteur émettra </a:t>
            </a:r>
            <a:r>
              <a:rPr lang="fr-FR" sz="3600" b="1" i="0" u="none" strike="noStrike" baseline="0" dirty="0">
                <a:latin typeface="Times New Roman" panose="02020603050405020304" pitchFamily="18" charset="0"/>
              </a:rPr>
              <a:t>des conclusions motivées sur le projet</a:t>
            </a:r>
            <a:r>
              <a:rPr lang="fr-FR" sz="3600" b="0" i="0" u="none" strike="noStrike" baseline="0" dirty="0">
                <a:latin typeface="Times New Roman" panose="02020603050405020304" pitchFamily="18" charset="0"/>
              </a:rPr>
              <a:t>, </a:t>
            </a:r>
          </a:p>
          <a:p>
            <a:pPr algn="l"/>
            <a:r>
              <a:rPr lang="fr-FR" sz="3600" b="0" i="0" u="none" strike="noStrike" baseline="0" dirty="0">
                <a:latin typeface="Times New Roman" panose="02020603050405020304" pitchFamily="18" charset="0"/>
              </a:rPr>
              <a:t>après avoir interrogé le porteur du projet sur la base d</a:t>
            </a:r>
            <a:r>
              <a:rPr lang="fr-FR" sz="3600" b="0" i="0" u="none" strike="noStrike" baseline="0" dirty="0">
                <a:latin typeface="TimesNewRomanPSMT"/>
              </a:rPr>
              <a:t>’</a:t>
            </a:r>
            <a:r>
              <a:rPr lang="fr-FR" sz="3600" b="0" i="0" u="none" strike="noStrike" baseline="0" dirty="0">
                <a:latin typeface="Times New Roman" panose="02020603050405020304" pitchFamily="18" charset="0"/>
              </a:rPr>
              <a:t>une synthèse des observations recueillies.</a:t>
            </a:r>
            <a:endParaRPr lang="fr-FR" sz="3600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C7124EC3-A83D-6D51-EFEC-1B0282B99D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326172"/>
            <a:ext cx="1434319" cy="1419882"/>
          </a:xfrm>
          <a:prstGeom prst="rect">
            <a:avLst/>
          </a:prstGeom>
        </p:spPr>
      </p:pic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00D21EB-E3A8-2BA4-0313-DAC199B1459A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33054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465</TotalTime>
  <Words>299</Words>
  <Application>Microsoft Office PowerPoint</Application>
  <PresentationFormat>Affichage à l'écran (4:3)</PresentationFormat>
  <Paragraphs>59</Paragraphs>
  <Slides>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5" baseType="lpstr">
      <vt:lpstr>Arial</vt:lpstr>
      <vt:lpstr>Arial Black</vt:lpstr>
      <vt:lpstr>Arial MT</vt:lpstr>
      <vt:lpstr>Calibri</vt:lpstr>
      <vt:lpstr>Times New Roman</vt:lpstr>
      <vt:lpstr>TimesNewRomanPSMT</vt:lpstr>
      <vt:lpstr>Wingdings</vt:lpstr>
      <vt:lpstr>Office Theme</vt:lpstr>
      <vt:lpstr>Dire ce que l’on fait et faire ce que l’on dit</vt:lpstr>
      <vt:lpstr>Consultation Publique,</vt:lpstr>
      <vt:lpstr>Consultation Publique</vt:lpstr>
      <vt:lpstr>Consultation Publique</vt:lpstr>
      <vt:lpstr>Consultation Publique </vt:lpstr>
      <vt:lpstr>Consultation Publique </vt:lpstr>
      <vt:lpstr>Consultation Publique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Evolutions de l'EP</dc:title>
  <dc:creator>JPP</dc:creator>
  <cp:lastModifiedBy>jpp314 jpp442230</cp:lastModifiedBy>
  <cp:revision>33</cp:revision>
  <dcterms:created xsi:type="dcterms:W3CDTF">2025-02-26T06:24:55Z</dcterms:created>
  <dcterms:modified xsi:type="dcterms:W3CDTF">2025-06-09T05:36:11Z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2023-12-01T00:00:00Z</vt:filetime>
  </property>
  <property fmtid="{D5CDD505-2E9C-101B-9397-08002B2CF9AE}" pid="3" name="Creator">
    <vt:lpwstr>Keynote</vt:lpwstr>
  </property>
  <property fmtid="{D5CDD505-2E9C-101B-9397-08002B2CF9AE}" pid="4" name="LastSaved">
    <vt:filetime>2025-02-26T00:00:00Z</vt:filetime>
  </property>
  <property fmtid="{D5CDD505-2E9C-101B-9397-08002B2CF9AE}" pid="5" name="Producer">
    <vt:lpwstr>iOS Version 17.1.1 (Build 21B91) Quartz PDFContext</vt:lpwstr>
  </property>
</Properties>
</file>